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 snapToGrid="0">
      <p:cViewPr>
        <p:scale>
          <a:sx n="65" d="100"/>
          <a:sy n="65" d="100"/>
        </p:scale>
        <p:origin x="-300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65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1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667200" y="712800"/>
            <a:ext cx="5428800" cy="5359406"/>
          </a:xfrm>
          <a:prstGeom prst="roundRect">
            <a:avLst>
              <a:gd name="adj" fmla="val 9365"/>
            </a:avLst>
          </a:prstGeom>
          <a:gradFill>
            <a:gsLst>
              <a:gs pos="0">
                <a:schemeClr val="accent1">
                  <a:alpha val="90000"/>
                </a:schemeClr>
              </a:gs>
              <a:gs pos="100000">
                <a:schemeClr val="accent1">
                  <a:alpha val="80000"/>
                </a:schemeClr>
              </a:gs>
            </a:gsLst>
            <a:lin ang="5400000" scaled="0"/>
          </a:gradFill>
          <a:ln w="25400">
            <a:solidFill>
              <a:schemeClr val="accent1"/>
            </a:solidFill>
          </a:ln>
        </p:spPr>
        <p:txBody>
          <a:bodyPr lIns="180000" tIns="90000" rIns="180000" bIns="90000"/>
          <a:lstStyle>
            <a:lvl1pPr marL="0" indent="0">
              <a:spcBef>
                <a:spcPts val="0"/>
              </a:spcBef>
              <a:buNone/>
              <a:defRPr sz="1800" b="0">
                <a:latin typeface="Century Gothic" pitchFamily="34" charset="0"/>
              </a:defRPr>
            </a:lvl1pPr>
            <a:lvl2pPr marL="0" indent="0">
              <a:buFont typeface="Arial" pitchFamily="34" charset="0"/>
              <a:buNone/>
              <a:defRPr sz="1800">
                <a:latin typeface="Century Gothic" pitchFamily="34" charset="0"/>
              </a:defRPr>
            </a:lvl2pPr>
            <a:lvl3pPr marL="0" indent="0">
              <a:buFont typeface="Arial" pitchFamily="34" charset="0"/>
              <a:buNone/>
              <a:defRPr sz="1800">
                <a:latin typeface="Century Gothic" pitchFamily="34" charset="0"/>
              </a:defRPr>
            </a:lvl3pPr>
            <a:lvl4pPr marL="0" indent="0">
              <a:buFont typeface="Arial" pitchFamily="34" charset="0"/>
              <a:buNone/>
              <a:defRPr sz="1800">
                <a:latin typeface="Century Gothic" pitchFamily="34" charset="0"/>
              </a:defRPr>
            </a:lvl4pPr>
            <a:lvl5pPr marL="0" indent="0" algn="l">
              <a:buFont typeface="Arial" pitchFamily="34" charset="0"/>
              <a:buNone/>
              <a:defRPr sz="18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753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83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8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3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92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63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47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45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9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BD424-5946-42A3-84F3-FDA2DC7B03D0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71A3-ED9D-47ED-B038-8350F8E6B8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674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smcarthy@littleheath.org.uk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732463"/>
            <a:ext cx="9363076" cy="101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Year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The Eatwell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Guide transition task </a:t>
            </a:r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303838" y="103188"/>
            <a:ext cx="5256213" cy="73238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800" dirty="0">
                <a:solidFill>
                  <a:schemeClr val="accent1"/>
                </a:solidFill>
              </a:rPr>
              <a:t>Due By</a:t>
            </a:r>
            <a:r>
              <a:rPr lang="en-GB" altLang="en-US" sz="2800" dirty="0" smtClean="0">
                <a:solidFill>
                  <a:schemeClr val="accent1"/>
                </a:solidFill>
              </a:rPr>
              <a:t>:</a:t>
            </a:r>
            <a:endParaRPr lang="en-GB" altLang="en-US" sz="2800" dirty="0">
              <a:solidFill>
                <a:schemeClr val="accent1"/>
              </a:solidFill>
            </a:endParaRPr>
          </a:p>
        </p:txBody>
      </p:sp>
      <p:pic>
        <p:nvPicPr>
          <p:cNvPr id="3686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5362575"/>
            <a:ext cx="1730375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57086" y="1139693"/>
            <a:ext cx="3526541" cy="2871198"/>
          </a:xfrm>
        </p:spPr>
        <p:txBody>
          <a:bodyPr/>
          <a:lstStyle/>
          <a:p>
            <a:r>
              <a:rPr lang="en-GB" dirty="0" smtClean="0"/>
              <a:t>Research The Eatwell guide and answer the following questions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are the sections?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Why is it used?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Who can benefit from the guidance?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How useful is it in terms of diet choices?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746" y="885366"/>
            <a:ext cx="6262255" cy="442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6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378373" y="338139"/>
            <a:ext cx="4793704" cy="5273675"/>
          </a:xfrm>
          <a:solidFill>
            <a:srgbClr val="C00000"/>
          </a:solidFill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en-GB" b="1" u="sng" dirty="0" smtClean="0">
                <a:solidFill>
                  <a:schemeClr val="bg1"/>
                </a:solidFill>
              </a:rPr>
              <a:t>Level 3 Food Science </a:t>
            </a:r>
            <a:r>
              <a:rPr lang="en-GB" b="1" u="sng" dirty="0" err="1" smtClean="0">
                <a:solidFill>
                  <a:schemeClr val="bg1"/>
                </a:solidFill>
              </a:rPr>
              <a:t>Transistion</a:t>
            </a:r>
            <a:r>
              <a:rPr lang="en-GB" b="1" u="sng" dirty="0" smtClean="0">
                <a:solidFill>
                  <a:schemeClr val="bg1"/>
                </a:solidFill>
              </a:rPr>
              <a:t> Homework</a:t>
            </a:r>
          </a:p>
          <a:p>
            <a:pPr>
              <a:defRPr/>
            </a:pPr>
            <a:endParaRPr lang="en-GB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Design a pasta in a jar. You need to use the correct proportions of each section of the </a:t>
            </a:r>
            <a:r>
              <a:rPr lang="en-GB" dirty="0">
                <a:solidFill>
                  <a:schemeClr val="bg1"/>
                </a:solidFill>
              </a:rPr>
              <a:t>E</a:t>
            </a:r>
            <a:r>
              <a:rPr lang="en-GB" dirty="0" smtClean="0">
                <a:solidFill>
                  <a:schemeClr val="bg1"/>
                </a:solidFill>
              </a:rPr>
              <a:t>atwell guide.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Photograph your scales to show you accurately measured the correct ingredient proportions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Make the pasta dish at home and place in a pot. </a:t>
            </a:r>
            <a:r>
              <a:rPr lang="en-GB" dirty="0">
                <a:solidFill>
                  <a:schemeClr val="bg1"/>
                </a:solidFill>
              </a:rPr>
              <a:t>P</a:t>
            </a:r>
            <a:r>
              <a:rPr lang="en-GB" dirty="0" smtClean="0">
                <a:solidFill>
                  <a:schemeClr val="bg1"/>
                </a:solidFill>
              </a:rPr>
              <a:t>hotograph the product. Send to your teacher or print it out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Make sure you hand in the recipe of what you did and include the exact ingredient list. Explain why you chose each ingredient</a:t>
            </a:r>
          </a:p>
          <a:p>
            <a:pPr marL="342900" indent="-342900">
              <a:buFont typeface="Arial" panose="020B0604020202020204" pitchFamily="34" charset="0"/>
              <a:buAutoNum type="arabicPeriod"/>
              <a:defRPr/>
            </a:pPr>
            <a:r>
              <a:rPr lang="en-GB" dirty="0" smtClean="0">
                <a:solidFill>
                  <a:schemeClr val="bg1"/>
                </a:solidFill>
              </a:rPr>
              <a:t>Log in to the nutrition program</a:t>
            </a:r>
          </a:p>
          <a:p>
            <a:pPr>
              <a:defRPr/>
            </a:pPr>
            <a:r>
              <a:rPr lang="en-GB" sz="1500" dirty="0">
                <a:solidFill>
                  <a:schemeClr val="bg1"/>
                </a:solidFill>
              </a:rPr>
              <a:t>https://</a:t>
            </a:r>
            <a:r>
              <a:rPr lang="en-GB" sz="1500" dirty="0" smtClean="0">
                <a:solidFill>
                  <a:schemeClr val="bg1"/>
                </a:solidFill>
              </a:rPr>
              <a:t>www.nutritionprogram.co.uk/login </a:t>
            </a:r>
          </a:p>
          <a:p>
            <a:pPr>
              <a:defRPr/>
            </a:pP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b="1" dirty="0" smtClean="0">
                <a:solidFill>
                  <a:schemeClr val="bg1"/>
                </a:solidFill>
              </a:rPr>
              <a:t>username: littleheath1  password: food </a:t>
            </a:r>
          </a:p>
          <a:p>
            <a:pPr>
              <a:defRPr/>
            </a:pPr>
            <a:r>
              <a:rPr lang="en-GB" dirty="0" smtClean="0">
                <a:solidFill>
                  <a:schemeClr val="bg1"/>
                </a:solidFill>
              </a:rPr>
              <a:t>6. </a:t>
            </a:r>
            <a:r>
              <a:rPr lang="en-GB" dirty="0">
                <a:solidFill>
                  <a:schemeClr val="bg1"/>
                </a:solidFill>
              </a:rPr>
              <a:t>P</a:t>
            </a:r>
            <a:r>
              <a:rPr lang="en-GB" dirty="0" smtClean="0">
                <a:solidFill>
                  <a:schemeClr val="bg1"/>
                </a:solidFill>
              </a:rPr>
              <a:t>ut in the ingredients you have used into the program and print out a nutrition label. Come and speak to or email </a:t>
            </a:r>
            <a:r>
              <a:rPr lang="en-GB" dirty="0" smtClean="0">
                <a:solidFill>
                  <a:schemeClr val="bg1"/>
                </a:solidFill>
                <a:hlinkClick r:id="rId2"/>
              </a:rPr>
              <a:t>smcarthy@littleheath.org.uk</a:t>
            </a:r>
            <a:r>
              <a:rPr lang="en-GB" dirty="0" smtClean="0">
                <a:solidFill>
                  <a:schemeClr val="bg1"/>
                </a:solidFill>
              </a:rPr>
              <a:t> if you have any issues with using this program</a:t>
            </a:r>
          </a:p>
          <a:p>
            <a:pPr marL="342900" indent="-342900">
              <a:buFont typeface="Arial" panose="020B0604020202020204" pitchFamily="34" charset="0"/>
              <a:buAutoNum type="arabicPeriod" startAt="2"/>
              <a:defRPr/>
            </a:pPr>
            <a:endParaRPr lang="en-GB" dirty="0" smtClean="0">
              <a:solidFill>
                <a:schemeClr val="accent1"/>
              </a:solidFill>
            </a:endParaRPr>
          </a:p>
          <a:p>
            <a:pPr>
              <a:defRPr/>
            </a:pPr>
            <a:endParaRPr lang="en-GB" dirty="0" smtClean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732463"/>
            <a:ext cx="9363076" cy="101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Year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</a:t>
            </a:r>
            <a:r>
              <a:rPr lang="en-GB" sz="3200" dirty="0">
                <a:solidFill>
                  <a:schemeClr val="accent1"/>
                </a:solidFill>
                <a:latin typeface="Comic Sans MS" panose="030F0702030302020204" pitchFamily="66" charset="0"/>
              </a:rPr>
              <a:t>The Eatwell </a:t>
            </a:r>
            <a:r>
              <a:rPr lang="en-GB" sz="32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Guide transition task </a:t>
            </a:r>
            <a:endParaRPr lang="en-GB" sz="32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5303838" y="103188"/>
            <a:ext cx="5256213" cy="73238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2800" dirty="0">
                <a:solidFill>
                  <a:schemeClr val="bg1"/>
                </a:solidFill>
              </a:rPr>
              <a:t>Due By</a:t>
            </a:r>
            <a:r>
              <a:rPr lang="en-GB" altLang="en-US" sz="2800" dirty="0" smtClean="0">
                <a:solidFill>
                  <a:schemeClr val="bg1"/>
                </a:solidFill>
              </a:rPr>
              <a:t>:</a:t>
            </a:r>
            <a:endParaRPr lang="en-GB" altLang="en-US" sz="28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838" y="1205460"/>
            <a:ext cx="5232400" cy="4406353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u="sng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List the Ingredients you will be using for the Pasta in a jar practical. The quantities below represent the percentages from the </a:t>
            </a:r>
            <a:r>
              <a:rPr lang="en-US" sz="1600" u="sng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Eatwell</a:t>
            </a:r>
            <a:r>
              <a:rPr lang="en-US" sz="1600" u="sng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Guide</a:t>
            </a:r>
            <a:r>
              <a:rPr lang="en-US" sz="1600" u="sng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.</a:t>
            </a:r>
          </a:p>
          <a:p>
            <a:pPr algn="ctr">
              <a:defRPr/>
            </a:pP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95g Pasta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         </a:t>
            </a:r>
            <a:r>
              <a:rPr lang="en-US" sz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Think 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about which shapes/type you will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use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28800" indent="-1828800"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100g </a:t>
            </a:r>
            <a:endParaRPr lang="en-US" sz="1600" b="1" dirty="0" smtClean="0">
              <a:solidFill>
                <a:srgbClr val="000000"/>
              </a:solidFill>
              <a:latin typeface="Calibri Light" panose="020F0302020204030204" pitchFamily="34" charset="0"/>
              <a:ea typeface="Times New Roman" panose="02020603050405020304" pitchFamily="18" charset="0"/>
            </a:endParaRPr>
          </a:p>
          <a:p>
            <a:pPr marL="1828800" indent="-1828800">
              <a:defRPr/>
            </a:pPr>
            <a:r>
              <a:rPr lang="en-US" sz="1600" b="1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Vegetables</a:t>
            </a:r>
            <a:r>
              <a:rPr lang="en-US" sz="16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          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Think about the range of shapes/</a:t>
            </a:r>
            <a:r>
              <a:rPr lang="en-US" sz="1200" dirty="0" err="1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colours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you could use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20g Dairy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           </a:t>
            </a:r>
            <a:r>
              <a:rPr lang="en-US" sz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This 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could be cheese/cream </a:t>
            </a:r>
            <a:r>
              <a:rPr lang="en-US" sz="1200" dirty="0" smtClean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What 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would go well with the pasta?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 indent="-1371600"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30g Protein</a:t>
            </a: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	</a:t>
            </a: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This could be vegetarians sources of protein or any range of cooked meats e.g. ham, bacon or chicken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Approx. 2.5 table spoons Fats and oils  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71600">
              <a:defRPr/>
            </a:pPr>
            <a:r>
              <a:rPr lang="en-US" sz="1200" dirty="0">
                <a:solidFill>
                  <a:srgbClr val="000000"/>
                </a:solidFill>
                <a:latin typeface="Calibri Light" panose="020F0302020204030204" pitchFamily="34" charset="0"/>
                <a:ea typeface="Times New Roman" panose="02020603050405020304" pitchFamily="18" charset="0"/>
              </a:rPr>
              <a:t>Only a small amount is needed but can be any type of oil, vinegar, salad dressing or vinaigrette 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686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626" y="5362575"/>
            <a:ext cx="1730375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08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604853" y="723190"/>
            <a:ext cx="10918665" cy="5978945"/>
          </a:xfrm>
        </p:spPr>
        <p:txBody>
          <a:bodyPr/>
          <a:lstStyle/>
          <a:p>
            <a:r>
              <a:rPr lang="en-GB" b="1" dirty="0" smtClean="0"/>
              <a:t>Practical skills Glossary</a:t>
            </a:r>
          </a:p>
          <a:p>
            <a:endParaRPr lang="en-GB" dirty="0"/>
          </a:p>
          <a:p>
            <a:r>
              <a:rPr lang="en-GB" dirty="0" smtClean="0"/>
              <a:t>You will be covering the following 34 skills throughout Year 12. For each of the terms below research and explain what they mean </a:t>
            </a:r>
            <a:r>
              <a:rPr lang="en-GB" b="1" dirty="0" smtClean="0"/>
              <a:t>and</a:t>
            </a:r>
            <a:r>
              <a:rPr lang="en-GB" dirty="0" smtClean="0"/>
              <a:t> include an example of a dish that would show each skill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346527"/>
              </p:ext>
            </p:extLst>
          </p:nvPr>
        </p:nvGraphicFramePr>
        <p:xfrm>
          <a:off x="3384645" y="2069591"/>
          <a:ext cx="4813790" cy="4383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3131"/>
                <a:gridCol w="1244915"/>
                <a:gridCol w="332509"/>
                <a:gridCol w="1143000"/>
                <a:gridCol w="280555"/>
                <a:gridCol w="1259680"/>
              </a:tblGrid>
              <a:tr h="5696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>
                          <a:effectLst/>
                        </a:rPr>
                        <a:t>6.2</a:t>
                      </a:r>
                      <a:endParaRPr lang="en-GB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Advanced </a:t>
                      </a:r>
                      <a:r>
                        <a:rPr lang="en-GB" sz="900" dirty="0">
                          <a:effectLst/>
                        </a:rPr>
                        <a:t>techniques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Preparation </a:t>
                      </a:r>
                      <a:r>
                        <a:rPr lang="en-GB" sz="900" dirty="0" smtClean="0">
                          <a:effectLst/>
                        </a:rPr>
                        <a:t> skills</a:t>
                      </a:r>
                      <a:endParaRPr lang="en-GB" sz="900" dirty="0">
                        <a:effectLst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6.4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</a:rPr>
                        <a:t>Advanced techniques in </a:t>
                      </a:r>
                      <a:r>
                        <a:rPr lang="en-GB" sz="900" dirty="0" smtClean="0">
                          <a:effectLst/>
                        </a:rPr>
                        <a:t>cooking skills</a:t>
                      </a:r>
                      <a:endParaRPr lang="en-GB" sz="9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6.5 presentation </a:t>
                      </a:r>
                      <a:r>
                        <a:rPr lang="en-GB" sz="900" dirty="0" smtClean="0">
                          <a:effectLst/>
                        </a:rPr>
                        <a:t>skills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Turning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boiling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26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Piping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Shaping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Poaching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27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Carving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Carving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15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Stewing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28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Shaping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Larding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16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Braising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29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Moulding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Boning meat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17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Steaming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30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Glazing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6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Tenderising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18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Baking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31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Rolling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7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Blending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19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Roasting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32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Cutting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8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Mincing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20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Tandoori cooking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Sugar work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9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Enriching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21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grilling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34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</a:rPr>
                        <a:t>Couverture 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Separating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22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Frying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Fish filleting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23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Paper bag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12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Moulding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24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Microwave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2807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25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Pot roasting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  <a:tr h="1403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662" marR="5366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534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54269"/>
              </p:ext>
            </p:extLst>
          </p:nvPr>
        </p:nvGraphicFramePr>
        <p:xfrm>
          <a:off x="218364" y="0"/>
          <a:ext cx="11232107" cy="676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556"/>
                <a:gridCol w="5581516"/>
                <a:gridCol w="3744035"/>
              </a:tblGrid>
              <a:tr h="1156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</a:rPr>
                        <a:t>6.2</a:t>
                      </a:r>
                      <a:endParaRPr lang="en-GB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Advanced techniques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Preparation  skills</a:t>
                      </a:r>
                      <a:endParaRPr lang="en-GB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it means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dish example</a:t>
                      </a:r>
                      <a:endParaRPr lang="en-GB" dirty="0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411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32217"/>
              </p:ext>
            </p:extLst>
          </p:nvPr>
        </p:nvGraphicFramePr>
        <p:xfrm>
          <a:off x="218364" y="0"/>
          <a:ext cx="11232107" cy="6726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006"/>
                <a:gridCol w="5086066"/>
                <a:gridCol w="3744035"/>
              </a:tblGrid>
              <a:tr h="764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6.4</a:t>
                      </a:r>
                      <a:r>
                        <a:rPr lang="en-GB" sz="1600" baseline="0" dirty="0" smtClean="0">
                          <a:effectLst/>
                        </a:rPr>
                        <a:t> </a:t>
                      </a:r>
                      <a:r>
                        <a:rPr lang="en-GB" sz="1600" dirty="0" smtClean="0">
                          <a:effectLst/>
                        </a:rPr>
                        <a:t>Advanced techniques in cooking skills</a:t>
                      </a:r>
                      <a:endParaRPr lang="en-GB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it means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dish example</a:t>
                      </a:r>
                      <a:endParaRPr lang="en-GB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58632">
                <a:tc>
                  <a:txBody>
                    <a:bodyPr/>
                    <a:lstStyle/>
                    <a:p>
                      <a:r>
                        <a:rPr lang="en-GB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1620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67609"/>
              </p:ext>
            </p:extLst>
          </p:nvPr>
        </p:nvGraphicFramePr>
        <p:xfrm>
          <a:off x="218364" y="1"/>
          <a:ext cx="11423176" cy="6141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8988"/>
                <a:gridCol w="5676463"/>
                <a:gridCol w="3807725"/>
              </a:tblGrid>
              <a:tr h="9280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6.5 presentation skills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it means</a:t>
                      </a:r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Practical dish example</a:t>
                      </a:r>
                      <a:endParaRPr lang="en-GB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79234">
                <a:tc>
                  <a:txBody>
                    <a:bodyPr/>
                    <a:lstStyle/>
                    <a:p>
                      <a:r>
                        <a:rPr lang="en-GB" dirty="0" smtClean="0"/>
                        <a:t>34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348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416</Words>
  <Application>Microsoft Office PowerPoint</Application>
  <PresentationFormat>Custom</PresentationFormat>
  <Paragraphs>175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Little Heath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L Barnikel</dc:creator>
  <cp:lastModifiedBy>Mrs A Wilson</cp:lastModifiedBy>
  <cp:revision>5</cp:revision>
  <dcterms:created xsi:type="dcterms:W3CDTF">2016-09-27T10:06:18Z</dcterms:created>
  <dcterms:modified xsi:type="dcterms:W3CDTF">2018-06-27T14:15:17Z</dcterms:modified>
</cp:coreProperties>
</file>