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95" r:id="rId2"/>
    <p:sldId id="256" r:id="rId3"/>
    <p:sldId id="290" r:id="rId4"/>
    <p:sldId id="291" r:id="rId5"/>
    <p:sldId id="292" r:id="rId6"/>
    <p:sldId id="293" r:id="rId7"/>
    <p:sldId id="275" r:id="rId8"/>
    <p:sldId id="267" r:id="rId9"/>
    <p:sldId id="277" r:id="rId10"/>
    <p:sldId id="276" r:id="rId11"/>
    <p:sldId id="287" r:id="rId12"/>
    <p:sldId id="288" r:id="rId13"/>
    <p:sldId id="289" r:id="rId14"/>
    <p:sldId id="258" r:id="rId15"/>
    <p:sldId id="278" r:id="rId16"/>
    <p:sldId id="283" r:id="rId17"/>
    <p:sldId id="261" r:id="rId18"/>
    <p:sldId id="262" r:id="rId19"/>
    <p:sldId id="263" r:id="rId20"/>
    <p:sldId id="264" r:id="rId21"/>
    <p:sldId id="266" r:id="rId22"/>
    <p:sldId id="284" r:id="rId23"/>
    <p:sldId id="294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nutty</c:v>
                </c:pt>
                <c:pt idx="1">
                  <c:v>chewy</c:v>
                </c:pt>
                <c:pt idx="2">
                  <c:v>earthy</c:v>
                </c:pt>
                <c:pt idx="3">
                  <c:v>tasteless</c:v>
                </c:pt>
                <c:pt idx="4">
                  <c:v>appertising </c:v>
                </c:pt>
                <c:pt idx="5">
                  <c:v>colourful</c:v>
                </c:pt>
                <c:pt idx="6">
                  <c:v>smell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nutty</c:v>
                </c:pt>
                <c:pt idx="1">
                  <c:v>chewy</c:v>
                </c:pt>
                <c:pt idx="2">
                  <c:v>earthy</c:v>
                </c:pt>
                <c:pt idx="3">
                  <c:v>tasteless</c:v>
                </c:pt>
                <c:pt idx="4">
                  <c:v>appertising </c:v>
                </c:pt>
                <c:pt idx="5">
                  <c:v>colourful</c:v>
                </c:pt>
                <c:pt idx="6">
                  <c:v>smell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390032"/>
        <c:axId val="328390424"/>
      </c:radarChart>
      <c:catAx>
        <c:axId val="32839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390424"/>
        <c:crosses val="autoZero"/>
        <c:auto val="1"/>
        <c:lblAlgn val="ctr"/>
        <c:lblOffset val="100"/>
        <c:noMultiLvlLbl val="0"/>
      </c:catAx>
      <c:valAx>
        <c:axId val="32839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39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C00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nutty</c:v>
                </c:pt>
                <c:pt idx="1">
                  <c:v>chewy</c:v>
                </c:pt>
                <c:pt idx="2">
                  <c:v>earthy</c:v>
                </c:pt>
                <c:pt idx="3">
                  <c:v>tasteless</c:v>
                </c:pt>
                <c:pt idx="4">
                  <c:v>appertising </c:v>
                </c:pt>
                <c:pt idx="5">
                  <c:v>colourful</c:v>
                </c:pt>
                <c:pt idx="6">
                  <c:v>smell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nutty</c:v>
                </c:pt>
                <c:pt idx="1">
                  <c:v>chewy</c:v>
                </c:pt>
                <c:pt idx="2">
                  <c:v>earthy</c:v>
                </c:pt>
                <c:pt idx="3">
                  <c:v>tasteless</c:v>
                </c:pt>
                <c:pt idx="4">
                  <c:v>appertising </c:v>
                </c:pt>
                <c:pt idx="5">
                  <c:v>colourful</c:v>
                </c:pt>
                <c:pt idx="6">
                  <c:v>smell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391208"/>
        <c:axId val="328391600"/>
      </c:radarChart>
      <c:catAx>
        <c:axId val="32839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391600"/>
        <c:crosses val="autoZero"/>
        <c:auto val="1"/>
        <c:lblAlgn val="ctr"/>
        <c:lblOffset val="100"/>
        <c:noMultiLvlLbl val="0"/>
      </c:catAx>
      <c:valAx>
        <c:axId val="32839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39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C00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97F6A-FB41-440E-A466-731F18B173C8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19E49-825E-4522-9D25-49E1ABE3B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397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881A-743B-47F7-AE3A-ACBBBD0638E7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F269-466D-4C7E-9E76-161ECA13B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6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881A-743B-47F7-AE3A-ACBBBD0638E7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F269-466D-4C7E-9E76-161ECA13B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881A-743B-47F7-AE3A-ACBBBD0638E7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F269-466D-4C7E-9E76-161ECA13B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0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881A-743B-47F7-AE3A-ACBBBD0638E7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F269-466D-4C7E-9E76-161ECA13B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6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881A-743B-47F7-AE3A-ACBBBD0638E7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F269-466D-4C7E-9E76-161ECA13B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8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881A-743B-47F7-AE3A-ACBBBD0638E7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F269-466D-4C7E-9E76-161ECA13B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41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881A-743B-47F7-AE3A-ACBBBD0638E7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F269-466D-4C7E-9E76-161ECA13B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7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881A-743B-47F7-AE3A-ACBBBD0638E7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F269-466D-4C7E-9E76-161ECA13B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77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881A-743B-47F7-AE3A-ACBBBD0638E7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F269-466D-4C7E-9E76-161ECA13B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8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881A-743B-47F7-AE3A-ACBBBD0638E7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F269-466D-4C7E-9E76-161ECA13B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5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881A-743B-47F7-AE3A-ACBBBD0638E7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F269-466D-4C7E-9E76-161ECA13B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3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2881A-743B-47F7-AE3A-ACBBBD0638E7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CF269-466D-4C7E-9E76-161ECA13B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25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08777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Level 3  Certificate/Diploma in </a:t>
            </a:r>
            <a:br>
              <a:rPr lang="en-GB" sz="5400" b="1" dirty="0" smtClean="0"/>
            </a:br>
            <a:r>
              <a:rPr lang="en-GB" sz="5400" b="1" dirty="0" smtClean="0"/>
              <a:t>Food Science and Nutrition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10735"/>
            <a:ext cx="9144000" cy="2509735"/>
          </a:xfrm>
        </p:spPr>
        <p:txBody>
          <a:bodyPr>
            <a:noAutofit/>
          </a:bodyPr>
          <a:lstStyle/>
          <a:p>
            <a:r>
              <a:rPr lang="en-GB" sz="3600" b="1" dirty="0"/>
              <a:t>The Level 3 Food Science </a:t>
            </a:r>
            <a:r>
              <a:rPr lang="en-GB" sz="3600" b="1" dirty="0" smtClean="0"/>
              <a:t>Diploma</a:t>
            </a:r>
            <a:endParaRPr lang="en-GB" sz="3600" b="1" dirty="0"/>
          </a:p>
          <a:p>
            <a:r>
              <a:rPr lang="en-GB" sz="3600" b="1" dirty="0"/>
              <a:t>(2 year course)  has the same value as a </a:t>
            </a:r>
            <a:endParaRPr lang="en-GB" sz="3600" b="1" dirty="0" smtClean="0"/>
          </a:p>
          <a:p>
            <a:r>
              <a:rPr lang="en-GB" sz="3600" b="1" dirty="0" smtClean="0"/>
              <a:t>A-Level </a:t>
            </a:r>
            <a:r>
              <a:rPr lang="en-GB" sz="3600" b="1" dirty="0"/>
              <a:t>and is recognised by all universities </a:t>
            </a:r>
          </a:p>
        </p:txBody>
      </p:sp>
    </p:spTree>
    <p:extLst>
      <p:ext uri="{BB962C8B-B14F-4D97-AF65-F5344CB8AC3E}">
        <p14:creationId xmlns:p14="http://schemas.microsoft.com/office/powerpoint/2010/main" val="38574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Exams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4300" dirty="0" smtClean="0"/>
              <a:t>In the June in Year 13</a:t>
            </a:r>
          </a:p>
          <a:p>
            <a:r>
              <a:rPr lang="en-GB" sz="3600" dirty="0" smtClean="0"/>
              <a:t>90 mins</a:t>
            </a:r>
          </a:p>
          <a:p>
            <a:r>
              <a:rPr lang="en-GB" sz="3600" dirty="0" smtClean="0"/>
              <a:t>3 sections </a:t>
            </a:r>
          </a:p>
          <a:p>
            <a:pPr marL="0" indent="0">
              <a:buNone/>
            </a:pPr>
            <a:endParaRPr lang="en-GB" sz="3600" dirty="0" smtClean="0"/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Short answers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Extended answers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Case study questions</a:t>
            </a:r>
          </a:p>
          <a:p>
            <a:pPr marL="0" indent="0" algn="ctr">
              <a:buNone/>
            </a:pPr>
            <a:r>
              <a:rPr lang="en-GB" sz="3600" dirty="0" smtClean="0"/>
              <a:t>Worth 50%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933768" y="365125"/>
            <a:ext cx="5766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The Level 3 Food Science certificate </a:t>
            </a:r>
          </a:p>
          <a:p>
            <a:pPr algn="ctr"/>
            <a:r>
              <a:rPr lang="en-GB" sz="2800" b="1" dirty="0" smtClean="0"/>
              <a:t>(2 year course)  has the same value as a A</a:t>
            </a:r>
            <a:r>
              <a:rPr lang="en-GB" sz="2800" b="1" dirty="0"/>
              <a:t>-</a:t>
            </a:r>
            <a:r>
              <a:rPr lang="en-GB" sz="2800" b="1" dirty="0" smtClean="0"/>
              <a:t>Level and is recognised by all universities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970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Level 3 Food Science and Nutrition taster lesson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9600" dirty="0" err="1" smtClean="0"/>
              <a:t>Ento-moph-agy</a:t>
            </a:r>
            <a:endParaRPr lang="en-GB" sz="11500" dirty="0"/>
          </a:p>
        </p:txBody>
      </p:sp>
    </p:spTree>
    <p:extLst>
      <p:ext uri="{BB962C8B-B14F-4D97-AF65-F5344CB8AC3E}">
        <p14:creationId xmlns:p14="http://schemas.microsoft.com/office/powerpoint/2010/main" val="35265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do you think entomophagy mean???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8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699523" cy="16060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Video </a:t>
            </a:r>
            <a:br>
              <a:rPr lang="en-GB" dirty="0" smtClean="0"/>
            </a:br>
            <a:r>
              <a:rPr lang="en-GB" dirty="0" smtClean="0"/>
              <a:t>Entomophagy: Food of the future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Questions…..</a:t>
            </a:r>
          </a:p>
          <a:p>
            <a:pPr algn="l"/>
            <a:r>
              <a:rPr lang="en-GB" dirty="0" smtClean="0"/>
              <a:t>1</a:t>
            </a:r>
          </a:p>
          <a:p>
            <a:pPr algn="l"/>
            <a:r>
              <a:rPr lang="en-GB" dirty="0" smtClean="0"/>
              <a:t>2</a:t>
            </a:r>
          </a:p>
          <a:p>
            <a:pPr algn="l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676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646043"/>
            <a:ext cx="8401878" cy="5565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123529"/>
            <a:ext cx="10592789" cy="10450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How do you feel about eating insects?</a:t>
            </a:r>
            <a:endParaRPr lang="en-GB" sz="4800" dirty="0"/>
          </a:p>
        </p:txBody>
      </p:sp>
      <p:sp>
        <p:nvSpPr>
          <p:cNvPr id="4" name="Rectangle 3"/>
          <p:cNvSpPr/>
          <p:nvPr/>
        </p:nvSpPr>
        <p:spPr>
          <a:xfrm>
            <a:off x="914399" y="5689442"/>
            <a:ext cx="10592789" cy="10450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Will you take the Bush Tucker Trial?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5555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087" t="14762" r="45439" b="14762"/>
          <a:stretch/>
        </p:blipFill>
        <p:spPr>
          <a:xfrm>
            <a:off x="528320" y="283662"/>
            <a:ext cx="4023360" cy="6467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764" y="2547995"/>
            <a:ext cx="6799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How does eating bugs link to protein?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1324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" b="60645"/>
          <a:stretch/>
        </p:blipFill>
        <p:spPr>
          <a:xfrm>
            <a:off x="378284" y="132736"/>
            <a:ext cx="10904232" cy="65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43866" y="1049020"/>
            <a:ext cx="5440680" cy="448056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Are all insects edible?</a:t>
            </a:r>
            <a:endParaRPr lang="en-GB" sz="3600" b="1" dirty="0"/>
          </a:p>
        </p:txBody>
      </p:sp>
      <p:sp>
        <p:nvSpPr>
          <p:cNvPr id="3" name="Cloud Callout 2"/>
          <p:cNvSpPr/>
          <p:nvPr/>
        </p:nvSpPr>
        <p:spPr>
          <a:xfrm>
            <a:off x="6284546" y="1211580"/>
            <a:ext cx="5440680" cy="4480560"/>
          </a:xfrm>
          <a:prstGeom prst="cloudCallout">
            <a:avLst>
              <a:gd name="adj1" fmla="val 29587"/>
              <a:gd name="adj2" fmla="val 603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No </a:t>
            </a:r>
            <a:endParaRPr lang="en-GB" b="1" dirty="0" smtClean="0"/>
          </a:p>
          <a:p>
            <a:pPr algn="ctr"/>
            <a:r>
              <a:rPr lang="en-GB" sz="2000" dirty="0" smtClean="0"/>
              <a:t>You should avoid….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brightly coloured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dirty="0"/>
              <a:t>hairy or prickly insects </a:t>
            </a:r>
          </a:p>
          <a:p>
            <a:pPr algn="ctr"/>
            <a:endParaRPr lang="en-GB" dirty="0" smtClean="0"/>
          </a:p>
          <a:p>
            <a:pPr algn="ctr"/>
            <a:r>
              <a:rPr lang="en-GB" sz="2000" dirty="0" smtClean="0"/>
              <a:t>This is because…..</a:t>
            </a:r>
          </a:p>
          <a:p>
            <a:pPr algn="ctr"/>
            <a:r>
              <a:rPr lang="en-GB" sz="2000" dirty="0" smtClean="0"/>
              <a:t>they </a:t>
            </a:r>
            <a:r>
              <a:rPr lang="en-GB" sz="2000" dirty="0"/>
              <a:t>may </a:t>
            </a:r>
            <a:r>
              <a:rPr lang="en-GB" sz="2000" dirty="0" smtClean="0"/>
              <a:t> </a:t>
            </a:r>
            <a:r>
              <a:rPr lang="en-GB" sz="2000" dirty="0"/>
              <a:t>be poisonous. </a:t>
            </a:r>
            <a:endParaRPr lang="en-GB" sz="2000" dirty="0" smtClean="0"/>
          </a:p>
          <a:p>
            <a:pPr algn="ctr"/>
            <a:endParaRPr lang="en-GB" dirty="0" smtClean="0"/>
          </a:p>
          <a:p>
            <a:pPr algn="ctr"/>
            <a:r>
              <a:rPr lang="en-GB" sz="2000" dirty="0" smtClean="0"/>
              <a:t>‘</a:t>
            </a:r>
            <a:r>
              <a:rPr lang="en-GB" sz="2000" dirty="0"/>
              <a:t>Red, orange or yellow forget this fellow. Black, green or brown wolf it down’.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84" y="4297680"/>
            <a:ext cx="1052712" cy="10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80060" y="1211580"/>
            <a:ext cx="5440680" cy="448056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What do insects taste like?</a:t>
            </a:r>
            <a:endParaRPr lang="en-GB" sz="3600" dirty="0"/>
          </a:p>
        </p:txBody>
      </p:sp>
      <p:sp>
        <p:nvSpPr>
          <p:cNvPr id="3" name="Cloud Callout 2"/>
          <p:cNvSpPr/>
          <p:nvPr/>
        </p:nvSpPr>
        <p:spPr>
          <a:xfrm>
            <a:off x="6217920" y="1099039"/>
            <a:ext cx="5601091" cy="4593101"/>
          </a:xfrm>
          <a:prstGeom prst="cloudCallout">
            <a:avLst>
              <a:gd name="adj1" fmla="val 33207"/>
              <a:gd name="adj2" fmla="val 640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20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slightly </a:t>
            </a:r>
            <a:r>
              <a:rPr lang="en-GB" sz="2000" dirty="0"/>
              <a:t>nutty </a:t>
            </a:r>
            <a:endParaRPr lang="en-GB" sz="20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/>
              <a:t>c</a:t>
            </a:r>
            <a:r>
              <a:rPr lang="en-GB" sz="2000" dirty="0" smtClean="0"/>
              <a:t>hewy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earthy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asteless but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  <a:p>
            <a:pPr algn="ctr"/>
            <a:r>
              <a:rPr lang="en-GB" sz="2000" dirty="0" smtClean="0"/>
              <a:t> </a:t>
            </a:r>
            <a:r>
              <a:rPr lang="en-GB" sz="2400" dirty="0" smtClean="0"/>
              <a:t>it’s </a:t>
            </a:r>
            <a:r>
              <a:rPr lang="en-GB" sz="2400" dirty="0"/>
              <a:t>more likely a pre-conceived notion that tricks our taste buds into thinking they taste bad</a:t>
            </a:r>
            <a:r>
              <a:rPr lang="en-GB" sz="2000" dirty="0"/>
              <a:t>.</a:t>
            </a:r>
            <a:endParaRPr lang="en-GB" sz="20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84" y="4297680"/>
            <a:ext cx="1052712" cy="10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80060" y="1211580"/>
            <a:ext cx="5440680" cy="448056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Which insect is eaten the most?</a:t>
            </a:r>
            <a:endParaRPr lang="en-GB" sz="3600" b="1" dirty="0"/>
          </a:p>
        </p:txBody>
      </p:sp>
      <p:sp>
        <p:nvSpPr>
          <p:cNvPr id="3" name="Cloud Callout 2"/>
          <p:cNvSpPr/>
          <p:nvPr/>
        </p:nvSpPr>
        <p:spPr>
          <a:xfrm>
            <a:off x="6301740" y="1211580"/>
            <a:ext cx="5440680" cy="4480560"/>
          </a:xfrm>
          <a:prstGeom prst="cloudCallout">
            <a:avLst>
              <a:gd name="adj1" fmla="val 37861"/>
              <a:gd name="adj2" fmla="val 599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Beetles </a:t>
            </a:r>
            <a:endParaRPr lang="en-GB" sz="24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crickets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Mealworms/silk worms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dirty="0"/>
          </a:p>
          <a:p>
            <a:pPr algn="ctr"/>
            <a:r>
              <a:rPr lang="en-GB" sz="2400" dirty="0" smtClean="0"/>
              <a:t>Why….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they’re </a:t>
            </a:r>
            <a:r>
              <a:rPr lang="en-GB" sz="2400" dirty="0"/>
              <a:t>inexpensive, </a:t>
            </a:r>
            <a:endParaRPr lang="en-GB" sz="24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easy </a:t>
            </a:r>
            <a:r>
              <a:rPr lang="en-GB" sz="2400" dirty="0"/>
              <a:t>to breed </a:t>
            </a:r>
            <a:endParaRPr lang="en-GB" sz="24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simple </a:t>
            </a:r>
            <a:r>
              <a:rPr lang="en-GB" sz="2400" dirty="0"/>
              <a:t>to prepare and cook</a:t>
            </a:r>
            <a:r>
              <a:rPr lang="en-GB" sz="2400" dirty="0" smtClean="0"/>
              <a:t>..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84" y="4297680"/>
            <a:ext cx="1052712" cy="10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Level 3 Food Science and Nutrition taster lesson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089718"/>
            <a:ext cx="9144000" cy="1655762"/>
          </a:xfrm>
        </p:spPr>
        <p:txBody>
          <a:bodyPr>
            <a:noAutofit/>
          </a:bodyPr>
          <a:lstStyle/>
          <a:p>
            <a:r>
              <a:rPr lang="en-GB" sz="9600" dirty="0" err="1" smtClean="0"/>
              <a:t>Ento-moph-agy</a:t>
            </a:r>
            <a:endParaRPr lang="en-GB" sz="11500" dirty="0"/>
          </a:p>
        </p:txBody>
      </p:sp>
    </p:spTree>
    <p:extLst>
      <p:ext uri="{BB962C8B-B14F-4D97-AF65-F5344CB8AC3E}">
        <p14:creationId xmlns:p14="http://schemas.microsoft.com/office/powerpoint/2010/main" val="28985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80060" y="1211580"/>
            <a:ext cx="5440680" cy="448056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Are insects nutritious?</a:t>
            </a:r>
            <a:endParaRPr lang="en-GB" sz="3600" b="1" dirty="0"/>
          </a:p>
        </p:txBody>
      </p:sp>
      <p:sp>
        <p:nvSpPr>
          <p:cNvPr id="3" name="Cloud Callout 2"/>
          <p:cNvSpPr/>
          <p:nvPr/>
        </p:nvSpPr>
        <p:spPr>
          <a:xfrm>
            <a:off x="6469872" y="890148"/>
            <a:ext cx="5440680" cy="4801992"/>
          </a:xfrm>
          <a:prstGeom prst="cloudCallout">
            <a:avLst>
              <a:gd name="adj1" fmla="val 33207"/>
              <a:gd name="adj2" fmla="val 618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Insects </a:t>
            </a:r>
            <a:r>
              <a:rPr lang="en-GB" sz="2400" dirty="0"/>
              <a:t>are very nutritious, </a:t>
            </a:r>
            <a:endParaRPr lang="en-GB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 smtClean="0"/>
              <a:t>high </a:t>
            </a:r>
            <a:r>
              <a:rPr lang="en-GB" sz="2400" b="1" dirty="0"/>
              <a:t>in protein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 smtClean="0"/>
              <a:t>low </a:t>
            </a:r>
            <a:r>
              <a:rPr lang="en-GB" sz="2400" b="1" dirty="0"/>
              <a:t>in </a:t>
            </a:r>
            <a:r>
              <a:rPr lang="en-GB" sz="2400" b="1" dirty="0" smtClean="0"/>
              <a:t>carbohydrates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/>
              <a:t>Good sources of trace minerals </a:t>
            </a:r>
            <a:r>
              <a:rPr lang="en-GB" sz="2400" b="1" dirty="0"/>
              <a:t>– iron</a:t>
            </a:r>
            <a:endParaRPr lang="en-GB" sz="24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main components of insects are </a:t>
            </a:r>
            <a:r>
              <a:rPr lang="en-GB" sz="2400" b="1" dirty="0"/>
              <a:t>protein, fat and </a:t>
            </a:r>
            <a:r>
              <a:rPr lang="en-GB" sz="2400" b="1" dirty="0" smtClean="0"/>
              <a:t>fibre</a:t>
            </a:r>
          </a:p>
          <a:p>
            <a:pPr algn="ctr"/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84" y="4297680"/>
            <a:ext cx="1052712" cy="10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80060" y="1211580"/>
            <a:ext cx="5440680" cy="448056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Insects vs meat….</a:t>
            </a:r>
            <a:endParaRPr lang="en-GB" sz="3600" dirty="0"/>
          </a:p>
        </p:txBody>
      </p:sp>
      <p:sp>
        <p:nvSpPr>
          <p:cNvPr id="3" name="Cloud Callout 2"/>
          <p:cNvSpPr/>
          <p:nvPr/>
        </p:nvSpPr>
        <p:spPr>
          <a:xfrm>
            <a:off x="6327216" y="1211580"/>
            <a:ext cx="5440680" cy="4480560"/>
          </a:xfrm>
          <a:prstGeom prst="cloudCallout">
            <a:avLst>
              <a:gd name="adj1" fmla="val 32949"/>
              <a:gd name="adj2" fmla="val 568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/>
              <a:t>Insects are </a:t>
            </a:r>
            <a:r>
              <a:rPr lang="en-GB" sz="3200" dirty="0" smtClean="0"/>
              <a:t>more nutritious than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chicken,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pork</a:t>
            </a:r>
            <a:r>
              <a:rPr lang="en-GB" sz="3200" dirty="0"/>
              <a:t>, </a:t>
            </a: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beef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fish.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80" y="4623224"/>
            <a:ext cx="726516" cy="7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02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632" y="-68792"/>
            <a:ext cx="9144000" cy="91291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The taste test……</a:t>
            </a:r>
            <a:endParaRPr lang="en-GB" b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41068255"/>
              </p:ext>
            </p:extLst>
          </p:nvPr>
        </p:nvGraphicFramePr>
        <p:xfrm>
          <a:off x="314632" y="115021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34284" y="1890643"/>
            <a:ext cx="3052916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Questions to think about?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How hard was it to take the first bite?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Why do you think that some people would struggle to eat insects?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How could you use insects in a meal?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What surprised you about the taste test?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How does this compare to eating a more regular protein food?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55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632" y="-68792"/>
            <a:ext cx="9144000" cy="91291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The taste test……</a:t>
            </a:r>
            <a:endParaRPr lang="en-GB" b="1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314632" y="115021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34284" y="1890643"/>
            <a:ext cx="3052916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Questions to think about?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How hard was it to take the first bite?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Why do you think that some people would struggle to eat insects?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How could you use insects in a meal?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What surprised you about the taste test?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How does this compare to eating a more regular protein food?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18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298" t="30879" r="41654" b="50041"/>
          <a:stretch/>
        </p:blipFill>
        <p:spPr>
          <a:xfrm>
            <a:off x="309715" y="412955"/>
            <a:ext cx="7138220" cy="6164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65730" y="1345708"/>
            <a:ext cx="3692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u="sng" dirty="0" smtClean="0"/>
              <a:t>Plenary</a:t>
            </a:r>
          </a:p>
          <a:p>
            <a:pPr algn="just"/>
            <a:endParaRPr lang="en-GB" sz="3600" dirty="0"/>
          </a:p>
          <a:p>
            <a:r>
              <a:rPr lang="en-GB" sz="3600" dirty="0" smtClean="0"/>
              <a:t>Why should you suggest to people to eat insects instead of regular meat?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1118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392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>
                <a:latin typeface="Comic Sans MS" panose="030F0702030302020204" pitchFamily="66" charset="0"/>
              </a:rPr>
              <a:t>Level 3 Certificate in </a:t>
            </a:r>
            <a:br>
              <a:rPr lang="en-GB" sz="6000" b="1" dirty="0" smtClean="0">
                <a:latin typeface="Comic Sans MS" panose="030F0702030302020204" pitchFamily="66" charset="0"/>
              </a:rPr>
            </a:br>
            <a:r>
              <a:rPr lang="en-GB" sz="6000" b="1" dirty="0" smtClean="0">
                <a:latin typeface="Comic Sans MS" panose="030F0702030302020204" pitchFamily="66" charset="0"/>
              </a:rPr>
              <a:t>Food </a:t>
            </a:r>
            <a:r>
              <a:rPr lang="en-GB" sz="6000" b="1" dirty="0">
                <a:latin typeface="Comic Sans MS" panose="030F0702030302020204" pitchFamily="66" charset="0"/>
              </a:rPr>
              <a:t>S</a:t>
            </a:r>
            <a:r>
              <a:rPr lang="en-GB" sz="6000" b="1" dirty="0" smtClean="0">
                <a:latin typeface="Comic Sans MS" panose="030F0702030302020204" pitchFamily="66" charset="0"/>
              </a:rPr>
              <a:t>cience and Nutrition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1943"/>
            <a:ext cx="10515600" cy="3695019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b="1" u="sng" dirty="0" smtClean="0">
                <a:latin typeface="Comic Sans MS" panose="030F0702030302020204" pitchFamily="66" charset="0"/>
              </a:rPr>
              <a:t>Year 12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02129" y="3626152"/>
          <a:ext cx="10787742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2780"/>
                <a:gridCol w="5314076"/>
                <a:gridCol w="382088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omic Sans MS" panose="030F0702030302020204" pitchFamily="66" charset="0"/>
                        </a:rPr>
                        <a:t>Unit </a:t>
                      </a:r>
                      <a:endParaRPr lang="en-GB" sz="4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omic Sans MS" panose="030F0702030302020204" pitchFamily="66" charset="0"/>
                        </a:rPr>
                        <a:t>Title</a:t>
                      </a:r>
                      <a:endParaRPr lang="en-GB" sz="4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omic Sans MS" panose="030F0702030302020204" pitchFamily="66" charset="0"/>
                        </a:rPr>
                        <a:t>Assessment</a:t>
                      </a:r>
                      <a:endParaRPr lang="en-GB" sz="4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sz="4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omic Sans MS" panose="030F0702030302020204" pitchFamily="66" charset="0"/>
                        </a:rPr>
                        <a:t>Meeting the needs of specific groups</a:t>
                      </a:r>
                      <a:endParaRPr lang="en-GB" sz="4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omic Sans MS" panose="030F0702030302020204" pitchFamily="66" charset="0"/>
                        </a:rPr>
                        <a:t>Internal and external</a:t>
                      </a:r>
                      <a:endParaRPr lang="en-GB" sz="4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9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454"/>
            <a:ext cx="105156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Level 3 Diploma in </a:t>
            </a:r>
            <a:br>
              <a:rPr lang="en-GB" sz="60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6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Food </a:t>
            </a:r>
            <a:r>
              <a:rPr lang="en-GB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en-GB" sz="6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cience and Nutrition</a:t>
            </a:r>
            <a:endParaRPr lang="en-GB" sz="6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9483"/>
            <a:ext cx="10515600" cy="3695019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b="1" u="sng" dirty="0" smtClean="0">
                <a:latin typeface="Comic Sans MS" panose="030F0702030302020204" pitchFamily="66" charset="0"/>
              </a:rPr>
              <a:t>Year 13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200" y="2941320"/>
          <a:ext cx="10787742" cy="3505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2780"/>
                <a:gridCol w="5607991"/>
                <a:gridCol w="352697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Unit 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Title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Assessment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1</a:t>
                      </a: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Meeting the needs of specific groups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Internal and external completed in Year 12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Ensuring food</a:t>
                      </a:r>
                      <a:r>
                        <a:rPr lang="en-GB" sz="2400" baseline="0" dirty="0" smtClean="0">
                          <a:latin typeface="Comic Sans MS" panose="030F0702030302020204" pitchFamily="66" charset="0"/>
                        </a:rPr>
                        <a:t> is safe to eat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External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Experimenting to solve food production problems</a:t>
                      </a:r>
                      <a:r>
                        <a:rPr lang="en-GB" sz="2400" baseline="0" dirty="0" smtClean="0">
                          <a:latin typeface="Comic Sans MS" panose="030F0702030302020204" pitchFamily="66" charset="0"/>
                        </a:rPr>
                        <a:t> (optional)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Internal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Current</a:t>
                      </a:r>
                      <a:r>
                        <a:rPr lang="en-GB" sz="2400" baseline="0" dirty="0" smtClean="0">
                          <a:latin typeface="Comic Sans MS" panose="030F0702030302020204" pitchFamily="66" charset="0"/>
                        </a:rPr>
                        <a:t> issues in food science and nutrition (optional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Internal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365125"/>
            <a:ext cx="11299371" cy="1006475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Reasons to study …..</a:t>
            </a:r>
            <a:endParaRPr lang="en-GB" sz="7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371600"/>
            <a:ext cx="11299371" cy="5257799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Level </a:t>
            </a:r>
            <a:r>
              <a:rPr lang="en-GB" b="1" u="sng" dirty="0">
                <a:latin typeface="Comic Sans MS" panose="030F0702030302020204" pitchFamily="66" charset="0"/>
              </a:rPr>
              <a:t>3 Food Science and Nutrition </a:t>
            </a:r>
            <a:r>
              <a:rPr lang="en-GB" dirty="0">
                <a:latin typeface="Comic Sans MS" panose="030F0702030302020204" pitchFamily="66" charset="0"/>
              </a:rPr>
              <a:t>qualiﬁcations allow students to gain a </a:t>
            </a:r>
            <a:r>
              <a:rPr lang="en-GB" dirty="0" smtClean="0">
                <a:latin typeface="Comic Sans MS" panose="030F0702030302020204" pitchFamily="66" charset="0"/>
              </a:rPr>
              <a:t>knowledge </a:t>
            </a:r>
            <a:r>
              <a:rPr lang="en-GB" dirty="0">
                <a:latin typeface="Comic Sans MS" panose="030F0702030302020204" pitchFamily="66" charset="0"/>
              </a:rPr>
              <a:t>about the food and nutrition industry.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Students </a:t>
            </a:r>
            <a:r>
              <a:rPr lang="en-GB" dirty="0">
                <a:latin typeface="Comic Sans MS" panose="030F0702030302020204" pitchFamily="66" charset="0"/>
              </a:rPr>
              <a:t>will have the opportunity to learn about </a:t>
            </a:r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>
                <a:latin typeface="Comic Sans MS" panose="030F0702030302020204" pitchFamily="66" charset="0"/>
              </a:rPr>
              <a:t>relationship between the human body and food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practical </a:t>
            </a:r>
            <a:r>
              <a:rPr lang="en-GB" dirty="0">
                <a:latin typeface="Comic Sans MS" panose="030F0702030302020204" pitchFamily="66" charset="0"/>
              </a:rPr>
              <a:t>skills for cooking and preparing food. 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Students </a:t>
            </a:r>
            <a:r>
              <a:rPr lang="en-GB" dirty="0">
                <a:latin typeface="Comic Sans MS" panose="030F0702030302020204" pitchFamily="66" charset="0"/>
              </a:rPr>
              <a:t>will be able to consider employment in a range of diﬀerent industries including the food and drink sectors of hospitality, catering, food production and food retail</a:t>
            </a:r>
          </a:p>
        </p:txBody>
      </p:sp>
    </p:spTree>
    <p:extLst>
      <p:ext uri="{BB962C8B-B14F-4D97-AF65-F5344CB8AC3E}">
        <p14:creationId xmlns:p14="http://schemas.microsoft.com/office/powerpoint/2010/main" val="6261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365125"/>
            <a:ext cx="9383486" cy="1325563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Plan, Do, Review</a:t>
            </a:r>
            <a:endParaRPr lang="en-GB" sz="7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5372"/>
            <a:ext cx="10515600" cy="392362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Level 3 Food Science has been </a:t>
            </a:r>
            <a:r>
              <a:rPr lang="en-GB" sz="4400" dirty="0">
                <a:latin typeface="Comic Sans MS" panose="030F0702030302020204" pitchFamily="66" charset="0"/>
              </a:rPr>
              <a:t>designed around the concept of a ‘plan, do, review’ approach to learning. </a:t>
            </a:r>
            <a:endParaRPr lang="en-GB" sz="4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There </a:t>
            </a:r>
            <a:r>
              <a:rPr lang="en-GB" sz="4400" dirty="0">
                <a:latin typeface="Comic Sans MS" panose="030F0702030302020204" pitchFamily="66" charset="0"/>
              </a:rPr>
              <a:t>is a strong emphasis on practical work, making this an ideal choice for students who prefer to learn by doing. </a:t>
            </a:r>
            <a:endParaRPr lang="en-GB" sz="4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10515600" cy="1325563"/>
          </a:xfrm>
        </p:spPr>
        <p:txBody>
          <a:bodyPr/>
          <a:lstStyle/>
          <a:p>
            <a:r>
              <a:rPr lang="en-GB" b="1" dirty="0" smtClean="0"/>
              <a:t>Questions to think about in Unit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744"/>
            <a:ext cx="10515600" cy="520337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Why do we need to follow food hygiene regulations? </a:t>
            </a:r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is cross contamination? </a:t>
            </a:r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/>
              <a:t>do you know something is cooked and safe to eat? </a:t>
            </a:r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are nutrients? </a:t>
            </a:r>
            <a:endParaRPr lang="en-GB" dirty="0" smtClean="0"/>
          </a:p>
          <a:p>
            <a:r>
              <a:rPr lang="en-GB" dirty="0" smtClean="0"/>
              <a:t>Why </a:t>
            </a:r>
            <a:r>
              <a:rPr lang="en-GB" dirty="0"/>
              <a:t>do we need them? Is any food “bad” for us? Could fizzy drinks replace water? </a:t>
            </a:r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/>
              <a:t>does loss of mobility affect what I need to eat? </a:t>
            </a:r>
            <a:endParaRPr lang="en-GB" dirty="0" smtClean="0"/>
          </a:p>
          <a:p>
            <a:r>
              <a:rPr lang="en-GB" dirty="0" smtClean="0"/>
              <a:t>Should </a:t>
            </a:r>
            <a:r>
              <a:rPr lang="en-GB" dirty="0"/>
              <a:t>we eat more in the winter? </a:t>
            </a:r>
            <a:endParaRPr lang="en-GB" dirty="0" smtClean="0"/>
          </a:p>
          <a:p>
            <a:r>
              <a:rPr lang="en-GB" dirty="0" smtClean="0"/>
              <a:t>Can </a:t>
            </a:r>
            <a:r>
              <a:rPr lang="en-GB" dirty="0"/>
              <a:t>vitamin tablets replace fresh fruit? How can you make sure that when you cook a meal, everything is ready on time? </a:t>
            </a:r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/>
              <a:t>can you a make a dish look attractive? 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5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you would cover in Y12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Theory</a:t>
            </a:r>
          </a:p>
          <a:p>
            <a:r>
              <a:rPr lang="en-GB" dirty="0" smtClean="0"/>
              <a:t>Understand the importance of food safety</a:t>
            </a:r>
          </a:p>
          <a:p>
            <a:r>
              <a:rPr lang="en-GB" dirty="0" smtClean="0"/>
              <a:t>Understand properties of nutrients</a:t>
            </a:r>
          </a:p>
          <a:p>
            <a:r>
              <a:rPr lang="en-GB" dirty="0" smtClean="0"/>
              <a:t>Understand the relationship between nutrients and the human body</a:t>
            </a:r>
          </a:p>
          <a:p>
            <a:r>
              <a:rPr lang="en-GB" dirty="0" smtClean="0"/>
              <a:t>Be able to plan nutritional requirements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Practical Skills</a:t>
            </a:r>
          </a:p>
          <a:p>
            <a:r>
              <a:rPr lang="en-GB" dirty="0" smtClean="0"/>
              <a:t>Be able to plan production of complex dishes</a:t>
            </a:r>
          </a:p>
          <a:p>
            <a:r>
              <a:rPr lang="en-GB" dirty="0" smtClean="0"/>
              <a:t>Be able to cook complex dishes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1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Delivery of unit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Presentations</a:t>
            </a:r>
          </a:p>
          <a:p>
            <a:r>
              <a:rPr lang="en-GB" dirty="0" smtClean="0"/>
              <a:t>Case study's</a:t>
            </a:r>
          </a:p>
          <a:p>
            <a:r>
              <a:rPr lang="en-GB" dirty="0" smtClean="0"/>
              <a:t>Posters/ booklets</a:t>
            </a:r>
            <a:endParaRPr lang="en-GB" dirty="0"/>
          </a:p>
          <a:p>
            <a:r>
              <a:rPr lang="en-GB" dirty="0" smtClean="0"/>
              <a:t>Practical activities</a:t>
            </a:r>
          </a:p>
          <a:p>
            <a:r>
              <a:rPr lang="en-GB" dirty="0" smtClean="0"/>
              <a:t>Visits </a:t>
            </a:r>
            <a:r>
              <a:rPr lang="en-GB" dirty="0"/>
              <a:t>to workplaces such as a day centres for adults and investigating how menus meet nutrition and food safety requirements </a:t>
            </a:r>
          </a:p>
          <a:p>
            <a:r>
              <a:rPr lang="en-GB" dirty="0"/>
              <a:t>T</a:t>
            </a:r>
            <a:r>
              <a:rPr lang="en-GB" dirty="0" smtClean="0"/>
              <a:t>alks </a:t>
            </a:r>
            <a:r>
              <a:rPr lang="en-GB" dirty="0"/>
              <a:t>by an Environmental Health Officer </a:t>
            </a:r>
          </a:p>
          <a:p>
            <a:r>
              <a:rPr lang="en-GB" dirty="0" smtClean="0"/>
              <a:t>Carrying </a:t>
            </a:r>
            <a:r>
              <a:rPr lang="en-GB" dirty="0"/>
              <a:t>out a work based activity such as cooking nutritious meals for a group of adults preparing for a sporting event </a:t>
            </a:r>
          </a:p>
          <a:p>
            <a:r>
              <a:rPr lang="en-GB" dirty="0" smtClean="0"/>
              <a:t>Arranging </a:t>
            </a:r>
            <a:r>
              <a:rPr lang="en-GB" dirty="0"/>
              <a:t>visits to workplaces such as a hospital kitchen to observe how large scale food production is planned and implemented </a:t>
            </a:r>
          </a:p>
          <a:p>
            <a:r>
              <a:rPr lang="en-GB" dirty="0" smtClean="0"/>
              <a:t>•Talks </a:t>
            </a:r>
            <a:r>
              <a:rPr lang="en-GB" dirty="0"/>
              <a:t>by visiting </a:t>
            </a:r>
            <a:r>
              <a:rPr lang="en-GB" dirty="0" smtClean="0"/>
              <a:t>speakers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747</Words>
  <Application>Microsoft Office PowerPoint</Application>
  <PresentationFormat>Widescreen</PresentationFormat>
  <Paragraphs>158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 Theme</vt:lpstr>
      <vt:lpstr>Level 3  Certificate/Diploma in  Food Science and Nutrition  </vt:lpstr>
      <vt:lpstr>Level 3 Food Science and Nutrition taster lesson </vt:lpstr>
      <vt:lpstr>Level 3 Certificate in  Food Science and Nutrition</vt:lpstr>
      <vt:lpstr>Level 3 Diploma in  Food Science and Nutrition</vt:lpstr>
      <vt:lpstr>Reasons to study …..</vt:lpstr>
      <vt:lpstr>Plan, Do, Review</vt:lpstr>
      <vt:lpstr>Questions to think about in Unit 1</vt:lpstr>
      <vt:lpstr>What you would cover in Y12</vt:lpstr>
      <vt:lpstr>Delivery of unit 1</vt:lpstr>
      <vt:lpstr>Exams</vt:lpstr>
      <vt:lpstr>Level 3 Food Science and Nutrition taster lesson </vt:lpstr>
      <vt:lpstr>What do you think entomophagy mean???</vt:lpstr>
      <vt:lpstr>Video  Entomophagy: Food of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taste test……</vt:lpstr>
      <vt:lpstr>The taste test……</vt:lpstr>
      <vt:lpstr>PowerPoint Presentation</vt:lpstr>
    </vt:vector>
  </TitlesOfParts>
  <Company>Waddesdon CE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Bush tucker trial</dc:title>
  <dc:creator>Sheila Watts</dc:creator>
  <cp:lastModifiedBy>Ms G Vignali</cp:lastModifiedBy>
  <cp:revision>26</cp:revision>
  <cp:lastPrinted>2017-11-22T14:27:06Z</cp:lastPrinted>
  <dcterms:created xsi:type="dcterms:W3CDTF">2015-09-22T20:27:24Z</dcterms:created>
  <dcterms:modified xsi:type="dcterms:W3CDTF">2017-11-24T08:59:32Z</dcterms:modified>
</cp:coreProperties>
</file>