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60"/>
  </p:normalViewPr>
  <p:slideViewPr>
    <p:cSldViewPr snapToGrid="0">
      <p:cViewPr>
        <p:scale>
          <a:sx n="121" d="100"/>
          <a:sy n="121" d="100"/>
        </p:scale>
        <p:origin x="-1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2-01T20:23:36.305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1B3F729F-5170-4A28-A740-91881925221F}" emma:medium="tactile" emma:mode="ink">
          <msink:context xmlns:msink="http://schemas.microsoft.com/ink/2010/main" type="inkDrawing" rotatedBoundingBox="13815,3764 13849,3753 13853,3767 13820,3778" shapeName="Other"/>
        </emma:interpretation>
      </emma:emma>
    </inkml:annotationXML>
    <inkml:trace contextRef="#ctx0" brushRef="#br0">14091 5000 8448,'-16'0'3168,"16"0"-1728,-16 0-1952,16 0 384,0 0-1024,0 0-352,16 0-1504,-16 0-608,16-16 1792,-16 16 928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2-01T20:23:37.604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E81FF7A2-26B5-4933-AE8F-A1EC838B4ECD}" emma:medium="tactile" emma:mode="ink">
          <msink:context xmlns:msink="http://schemas.microsoft.com/ink/2010/main" type="writingRegion" rotatedBoundingBox="18115,1229 18227,1229 18227,1325 18115,1325"/>
        </emma:interpretation>
      </emma:emma>
    </inkml:annotationXML>
    <inkml:traceGroup>
      <inkml:annotationXML>
        <emma:emma xmlns:emma="http://www.w3.org/2003/04/emma" version="1.0">
          <emma:interpretation id="{26413611-C885-4C86-B90B-2D1B951B8EE9}" emma:medium="tactile" emma:mode="ink">
            <msink:context xmlns:msink="http://schemas.microsoft.com/ink/2010/main" type="paragraph" rotatedBoundingBox="18115,1229 18227,1229 18227,1325 18115,13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54D79E-5EB7-48A3-9D01-768642EB19DD}" emma:medium="tactile" emma:mode="ink">
              <msink:context xmlns:msink="http://schemas.microsoft.com/ink/2010/main" type="line" rotatedBoundingBox="18115,1229 18227,1229 18227,1325 18115,1325"/>
            </emma:interpretation>
          </emma:emma>
        </inkml:annotationXML>
        <inkml:traceGroup>
          <inkml:annotationXML>
            <emma:emma xmlns:emma="http://www.w3.org/2003/04/emma" version="1.0">
              <emma:interpretation id="{FEE60B5A-2729-4396-9117-E11D91C15F4B}" emma:medium="tactile" emma:mode="ink">
                <msink:context xmlns:msink="http://schemas.microsoft.com/ink/2010/main" type="inkWord" rotatedBoundingBox="18115,1229 18227,1229 18227,1325 18115,1325"/>
              </emma:interpretation>
              <emma:one-of disjunction-type="recognition" id="oneOf0">
                <emma:interpretation id="interp0" emma:lang="en-GB" emma:confidence="0">
                  <emma:literal>v</emma:literal>
                </emma:interpretation>
                <emma:interpretation id="interp1" emma:lang="en-GB" emma:confidence="0">
                  <emma:literal>N</emma:literal>
                </emma:interpretation>
                <emma:interpretation id="interp2" emma:lang="en-GB" emma:confidence="0">
                  <emma:literal>V</emma:literal>
                </emma:interpretation>
                <emma:interpretation id="interp3" emma:lang="en-GB" emma:confidence="0">
                  <emma:literal>n</emma:literal>
                </emma:interpretation>
                <emma:interpretation id="interp4" emma:lang="en-GB" emma:confidence="0">
                  <emma:literal>r</emma:literal>
                </emma:interpretation>
              </emma:one-of>
            </emma:emma>
          </inkml:annotationXML>
          <inkml:trace contextRef="#ctx0" brushRef="#br0">18371 2524 6400,'32'32'2464,"-64"-48"-1344,16 16-1376,16 16 384,0-16-128,0 0 0,16 0-224,0-16 0,0 16 96,0-16-416,0-16-128,0 16-1568,0 0-800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2-01T20:27:26.384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357FDC5D-F541-4B2E-ABEF-7C699C6CEFBF}" emma:medium="tactile" emma:mode="ink">
          <msink:context xmlns:msink="http://schemas.microsoft.com/ink/2010/main" type="writingRegion" rotatedBoundingBox="32955,18371 33003,18371 33003,18515 32955,18515"/>
        </emma:interpretation>
      </emma:emma>
    </inkml:annotationXML>
    <inkml:traceGroup>
      <inkml:annotationXML>
        <emma:emma xmlns:emma="http://www.w3.org/2003/04/emma" version="1.0">
          <emma:interpretation id="{087B8706-1F43-47A8-8D79-BF0F4E322BF2}" emma:medium="tactile" emma:mode="ink">
            <msink:context xmlns:msink="http://schemas.microsoft.com/ink/2010/main" type="paragraph" rotatedBoundingBox="32955,18371 33003,18371 33003,18515 32955,185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40F855-D0A1-4975-B85F-8ADDD6BB0CBA}" emma:medium="tactile" emma:mode="ink">
              <msink:context xmlns:msink="http://schemas.microsoft.com/ink/2010/main" type="line" rotatedBoundingBox="32955,18371 33003,18371 33003,18515 32955,18515"/>
            </emma:interpretation>
          </emma:emma>
        </inkml:annotationXML>
        <inkml:traceGroup>
          <inkml:annotationXML>
            <emma:emma xmlns:emma="http://www.w3.org/2003/04/emma" version="1.0">
              <emma:interpretation id="{211DC8B8-8CC6-460B-ACF9-E55F40D01184}" emma:medium="tactile" emma:mode="ink">
                <msink:context xmlns:msink="http://schemas.microsoft.com/ink/2010/main" type="inkWord" rotatedBoundingBox="32955,18371 33003,18371 33003,18515 32955,18515"/>
              </emma:interpretation>
              <emma:one-of disjunction-type="recognition" id="oneOf0">
                <emma:interpretation id="interp0" emma:lang="en-GB" emma:confidence="0">
                  <emma:literal>/</emma:literal>
                </emma:interpretation>
                <emma:interpretation id="interp1" emma:lang="en-GB" emma:confidence="0">
                  <emma:literal>.</emma:literal>
                </emma:interpretation>
                <emma:interpretation id="interp2" emma:lang="en-GB" emma:confidence="0">
                  <emma:literal>`</emma:literal>
                </emma:interpretation>
                <emma:interpretation id="interp3" emma:lang="en-GB" emma:confidence="0">
                  <emma:literal>\</emma:literal>
                </emma:interpretation>
                <emma:interpretation id="interp4" emma:lang="en-GB" emma:confidence="0">
                  <emma:literal>¢</emma:literal>
                </emma:interpretation>
              </emma:one-of>
            </emma:emma>
          </inkml:annotationXML>
          <inkml:trace contextRef="#ctx0" brushRef="#br0">33149 19474 4864,'-16'0'1824,"0"-16"-960,16 0-1024,0 16 320,16-16-384,-16 0 0,0 0 32,16 0 32,-16 0-64,0 0 0,0 16-160,16 0 0,-16-16-1216,0 16-544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20536-B1F6-48D7-8040-9B70A3EC1E7A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41730-F782-4A60-BAB5-5DA24EC7A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06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the first year, with AQA, students study a book. The list is in the accompanying booklet.</a:t>
            </a:r>
          </a:p>
          <a:p>
            <a:r>
              <a:rPr lang="en-GB" dirty="0"/>
              <a:t>In the second year, students study either another book or a film. Again, the list is in the booklet.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33D6B-90DF-49A2-A8BE-69E194D6E17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83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 list of tasks I set for the students over the summer on </a:t>
            </a:r>
            <a:r>
              <a:rPr lang="en-GB" dirty="0" err="1"/>
              <a:t>Kerboodle</a:t>
            </a:r>
            <a:r>
              <a:rPr lang="en-GB" dirty="0"/>
              <a:t>. I uploaded a video for them to transcribe, some reading activities (along with answers) and some grammar tasks.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33D6B-90DF-49A2-A8BE-69E194D6E17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818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suggested additional resources.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33D6B-90DF-49A2-A8BE-69E194D6E17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886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additional resources for practice over the summer.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33D6B-90DF-49A2-A8BE-69E194D6E17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172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image for a link to a YouTube video of this song. Use the accompanying worksheet for tasks.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33D6B-90DF-49A2-A8BE-69E194D6E17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284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 through the missing verbs.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33D6B-90DF-49A2-A8BE-69E194D6E17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620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Watch a video of the song </a:t>
            </a:r>
            <a:r>
              <a:rPr lang="en-GB"/>
              <a:t>with lyrics.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33D6B-90DF-49A2-A8BE-69E194D6E17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82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EB979-F35F-4496-AC0B-1EDC62B4C97E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49574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C985EC-59BC-48AE-BD50-781AA7133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87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EB979-F35F-4496-AC0B-1EDC62B4C97E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49574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C985EC-59BC-48AE-BD50-781AA7133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06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EB979-F35F-4496-AC0B-1EDC62B4C97E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49574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C985EC-59BC-48AE-BD50-781AA7133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60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9E01-1B2F-41B8-9580-E5FBCE27CCA4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FED9-70DE-4F4D-9A68-F201243B5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886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9E01-1B2F-41B8-9580-E5FBCE27CCA4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FED9-70DE-4F4D-9A68-F201243B5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724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9E01-1B2F-41B8-9580-E5FBCE27CCA4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FED9-70DE-4F4D-9A68-F201243B5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462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9E01-1B2F-41B8-9580-E5FBCE27CCA4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FED9-70DE-4F4D-9A68-F201243B5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046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9E01-1B2F-41B8-9580-E5FBCE27CCA4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FED9-70DE-4F4D-9A68-F201243B5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335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9E01-1B2F-41B8-9580-E5FBCE27CCA4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FED9-70DE-4F4D-9A68-F201243B5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753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9E01-1B2F-41B8-9580-E5FBCE27CCA4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FED9-70DE-4F4D-9A68-F201243B5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91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9E01-1B2F-41B8-9580-E5FBCE27CCA4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FED9-70DE-4F4D-9A68-F201243B5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69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EB979-F35F-4496-AC0B-1EDC62B4C97E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49574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C985EC-59BC-48AE-BD50-781AA7133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854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9E01-1B2F-41B8-9580-E5FBCE27CCA4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FED9-70DE-4F4D-9A68-F201243B5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155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9E01-1B2F-41B8-9580-E5FBCE27CCA4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FED9-70DE-4F4D-9A68-F201243B5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029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9E01-1B2F-41B8-9580-E5FBCE27CCA4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FED9-70DE-4F4D-9A68-F201243B5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22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49574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C985EC-59BC-48AE-BD50-781AA7133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24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EB979-F35F-4496-AC0B-1EDC62B4C97E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49574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C985EC-59BC-48AE-BD50-781AA7133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57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EB979-F35F-4496-AC0B-1EDC62B4C97E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449574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C985EC-59BC-48AE-BD50-781AA7133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8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EB979-F35F-4496-AC0B-1EDC62B4C97E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449574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C985EC-59BC-48AE-BD50-781AA7133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8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EB979-F35F-4496-AC0B-1EDC62B4C97E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449574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C985EC-59BC-48AE-BD50-781AA7133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29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EB979-F35F-4496-AC0B-1EDC62B4C97E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49574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C985EC-59BC-48AE-BD50-781AA7133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87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EB979-F35F-4496-AC0B-1EDC62B4C97E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49574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C985EC-59BC-48AE-BD50-781AA7133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9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ink/ink1.xml"/><Relationship Id="rId18" Type="http://schemas.openxmlformats.org/officeDocument/2006/relationships/customXml" Target="../ink/ink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ink/ink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 userDrawn="1"/>
            </p14:nvContentPartPr>
            <p14:xfrm>
              <a:off x="4974436" y="1351417"/>
              <a:ext cx="11700" cy="59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70891" y="1350019"/>
                <a:ext cx="18082" cy="11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 userDrawn="1"/>
            </p14:nvContentPartPr>
            <p14:xfrm>
              <a:off x="6521536" y="442777"/>
              <a:ext cx="40500" cy="347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18310" y="440986"/>
                <a:ext cx="45518" cy="39754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72"/>
            <a:ext cx="754007" cy="4284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/>
              <p14:cNvContentPartPr/>
              <p14:nvPr userDrawn="1"/>
            </p14:nvContentPartPr>
            <p14:xfrm>
              <a:off x="11864071" y="6613563"/>
              <a:ext cx="17460" cy="520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861577" y="6611769"/>
                <a:ext cx="22449" cy="56325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/>
          <p:cNvSpPr txBox="1"/>
          <p:nvPr userDrawn="1"/>
        </p:nvSpPr>
        <p:spPr>
          <a:xfrm>
            <a:off x="9569570" y="6428897"/>
            <a:ext cx="262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mflteacher.co.uk</a:t>
            </a:r>
          </a:p>
        </p:txBody>
      </p:sp>
    </p:spTree>
    <p:extLst>
      <p:ext uri="{BB962C8B-B14F-4D97-AF65-F5344CB8AC3E}">
        <p14:creationId xmlns:p14="http://schemas.microsoft.com/office/powerpoint/2010/main" val="163063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39E01-1B2F-41B8-9580-E5FBCE27CCA4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3FED9-70DE-4F4D-9A68-F201243B5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94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PK9fxvvbf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vJ1ZvG2Gm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rboodle.com/ap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79" y="1122363"/>
            <a:ext cx="7524441" cy="4702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81470"/>
            <a:ext cx="9144000" cy="2387600"/>
          </a:xfrm>
        </p:spPr>
        <p:txBody>
          <a:bodyPr anchor="t">
            <a:normAutofit/>
          </a:bodyPr>
          <a:lstStyle/>
          <a:p>
            <a:r>
              <a:rPr lang="en-GB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level French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69377"/>
            <a:ext cx="9144000" cy="1655762"/>
          </a:xfrm>
        </p:spPr>
        <p:txBody>
          <a:bodyPr/>
          <a:lstStyle/>
          <a:p>
            <a:r>
              <a:rPr lang="en-GB" sz="2800" u="sng" dirty="0" smtClean="0"/>
              <a:t>8</a:t>
            </a:r>
            <a:r>
              <a:rPr lang="en-GB" sz="2800" u="sng" baseline="30000" dirty="0" smtClean="0"/>
              <a:t>th</a:t>
            </a:r>
            <a:r>
              <a:rPr lang="en-GB" sz="2800" u="sng" dirty="0" smtClean="0"/>
              <a:t> December 2017</a:t>
            </a:r>
            <a:endParaRPr lang="en-GB" sz="2800" u="sng" dirty="0"/>
          </a:p>
        </p:txBody>
      </p:sp>
    </p:spTree>
    <p:extLst>
      <p:ext uri="{BB962C8B-B14F-4D97-AF65-F5344CB8AC3E}">
        <p14:creationId xmlns:p14="http://schemas.microsoft.com/office/powerpoint/2010/main" val="430866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4898"/>
            <a:ext cx="10515600" cy="1325563"/>
          </a:xfrm>
        </p:spPr>
        <p:txBody>
          <a:bodyPr/>
          <a:lstStyle/>
          <a:p>
            <a:r>
              <a:rPr lang="en-GB" u="sng" dirty="0" smtClean="0"/>
              <a:t>La </a:t>
            </a:r>
            <a:r>
              <a:rPr lang="en-GB" u="sng" dirty="0" err="1" smtClean="0"/>
              <a:t>musique</a:t>
            </a:r>
            <a:r>
              <a:rPr lang="en-GB" u="sng" dirty="0" smtClean="0"/>
              <a:t> francophone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12027"/>
            <a:ext cx="10238509" cy="3464936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Overview of topic content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853403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6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698" y="1130665"/>
            <a:ext cx="11521440" cy="3890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Ça vient de je-ne-sais où </a:t>
            </a:r>
            <a:b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C'est comme un compteur dans ma tête </a:t>
            </a:r>
            <a:b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Ça me prend, ça me rend fou </a:t>
            </a:r>
            <a:b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C'est comme un pick-up dans ma tête 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4618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58" y="171552"/>
            <a:ext cx="1150837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Je ne pense qu'à ça </a:t>
            </a:r>
            <a:b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4, 3, 2, 1, je ________ de la musique </a:t>
            </a:r>
            <a:b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Je ______________ musique </a:t>
            </a:r>
            <a:b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Je __________________ musique </a:t>
            </a:r>
            <a:b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Je ____________ en musique </a:t>
            </a:r>
            <a:b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Et quand je ______________ </a:t>
            </a:r>
            <a:b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Je ________ de la basse électrique </a:t>
            </a:r>
            <a:b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Je ________ de la musique </a:t>
            </a:r>
            <a:b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Je ________ la musique </a:t>
            </a:r>
            <a:b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Je ________ l'amour en musique </a:t>
            </a:r>
            <a:b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Je t'________ en musique </a:t>
            </a:r>
            <a:b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Et quand je ______________ </a:t>
            </a:r>
            <a:b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Je ______________ ma guitare électrique 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730137" y="640080"/>
            <a:ext cx="175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err="1">
                <a:solidFill>
                  <a:srgbClr val="FF0000"/>
                </a:solidFill>
              </a:rPr>
              <a:t>joue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4629" y="1118617"/>
            <a:ext cx="175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solidFill>
                  <a:srgbClr val="FF0000"/>
                </a:solidFill>
              </a:rPr>
              <a:t>respire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9577" y="1597154"/>
            <a:ext cx="175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err="1">
                <a:solidFill>
                  <a:srgbClr val="FF0000"/>
                </a:solidFill>
              </a:rPr>
              <a:t>réfléchis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0125" y="2075691"/>
            <a:ext cx="175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err="1">
                <a:solidFill>
                  <a:srgbClr val="FF0000"/>
                </a:solidFill>
              </a:rPr>
              <a:t>pleure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5382" y="2584055"/>
            <a:ext cx="175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err="1">
                <a:solidFill>
                  <a:srgbClr val="FF0000"/>
                </a:solidFill>
              </a:rPr>
              <a:t>panique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3404" y="3081747"/>
            <a:ext cx="175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err="1">
                <a:solidFill>
                  <a:srgbClr val="FF0000"/>
                </a:solidFill>
              </a:rPr>
              <a:t>joue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3403" y="3575248"/>
            <a:ext cx="175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err="1">
                <a:solidFill>
                  <a:srgbClr val="FF0000"/>
                </a:solidFill>
              </a:rPr>
              <a:t>joue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3403" y="4042166"/>
            <a:ext cx="175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err="1">
                <a:solidFill>
                  <a:srgbClr val="FF0000"/>
                </a:solidFill>
              </a:rPr>
              <a:t>sens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3403" y="4499290"/>
            <a:ext cx="175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err="1">
                <a:solidFill>
                  <a:srgbClr val="FF0000"/>
                </a:solidFill>
              </a:rPr>
              <a:t>fais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8868" y="5002585"/>
            <a:ext cx="175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err="1">
                <a:solidFill>
                  <a:srgbClr val="FF0000"/>
                </a:solidFill>
              </a:rPr>
              <a:t>aime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4756" y="5563481"/>
            <a:ext cx="175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err="1">
                <a:solidFill>
                  <a:srgbClr val="FF0000"/>
                </a:solidFill>
              </a:rPr>
              <a:t>panique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4629" y="5980318"/>
            <a:ext cx="175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err="1">
                <a:solidFill>
                  <a:srgbClr val="FF0000"/>
                </a:solidFill>
              </a:rPr>
              <a:t>branche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" y="435654"/>
            <a:ext cx="11495314" cy="6585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Ça jaillit d'un peu partout </a:t>
            </a:r>
            <a:b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C'est comme un volcan dans ma tête </a:t>
            </a:r>
            <a:b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Parfois je sais pas pour vous </a:t>
            </a:r>
            <a:b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Mais moi ça tempère mes tempêtes </a:t>
            </a:r>
            <a:b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Quand je perds mes repères </a:t>
            </a:r>
            <a:b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2703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58" y="171552"/>
            <a:ext cx="1150837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/>
            </a:r>
            <a:b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4, 3, 2, 1, je ________ de la musique </a:t>
            </a:r>
            <a:b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Je ______________ musique </a:t>
            </a:r>
            <a:b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Je __________________ musique </a:t>
            </a:r>
            <a:b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Je ____________ en musique </a:t>
            </a:r>
            <a:b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Et quand je ______________ </a:t>
            </a:r>
            <a:b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Je ________ de la basse électrique </a:t>
            </a:r>
            <a:b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Je ________ de la musique </a:t>
            </a:r>
            <a:b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Je ________ la musique </a:t>
            </a:r>
            <a:b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Je ________ l'amour en musique </a:t>
            </a:r>
            <a:b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Je t'________ en musique </a:t>
            </a:r>
            <a:b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Et quand je ______________ </a:t>
            </a:r>
            <a:b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2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Je ______________ ma guitare électrique 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730137" y="640080"/>
            <a:ext cx="175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err="1">
                <a:solidFill>
                  <a:srgbClr val="FF0000"/>
                </a:solidFill>
              </a:rPr>
              <a:t>joue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4629" y="1118617"/>
            <a:ext cx="175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solidFill>
                  <a:srgbClr val="FF0000"/>
                </a:solidFill>
              </a:rPr>
              <a:t>respire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9577" y="1597154"/>
            <a:ext cx="175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err="1">
                <a:solidFill>
                  <a:srgbClr val="FF0000"/>
                </a:solidFill>
              </a:rPr>
              <a:t>réfléchis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0125" y="2075691"/>
            <a:ext cx="175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err="1">
                <a:solidFill>
                  <a:srgbClr val="FF0000"/>
                </a:solidFill>
              </a:rPr>
              <a:t>pleure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5382" y="2584055"/>
            <a:ext cx="175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err="1">
                <a:solidFill>
                  <a:srgbClr val="FF0000"/>
                </a:solidFill>
              </a:rPr>
              <a:t>panique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3404" y="3081747"/>
            <a:ext cx="175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err="1">
                <a:solidFill>
                  <a:srgbClr val="FF0000"/>
                </a:solidFill>
              </a:rPr>
              <a:t>joue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3403" y="3575248"/>
            <a:ext cx="175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err="1">
                <a:solidFill>
                  <a:srgbClr val="FF0000"/>
                </a:solidFill>
              </a:rPr>
              <a:t>joue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3403" y="4042166"/>
            <a:ext cx="175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err="1">
                <a:solidFill>
                  <a:srgbClr val="FF0000"/>
                </a:solidFill>
              </a:rPr>
              <a:t>sens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3403" y="4499290"/>
            <a:ext cx="175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err="1">
                <a:solidFill>
                  <a:srgbClr val="FF0000"/>
                </a:solidFill>
              </a:rPr>
              <a:t>fais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8868" y="5002585"/>
            <a:ext cx="175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err="1">
                <a:solidFill>
                  <a:srgbClr val="FF0000"/>
                </a:solidFill>
              </a:rPr>
              <a:t>aime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4756" y="5563481"/>
            <a:ext cx="175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err="1">
                <a:solidFill>
                  <a:srgbClr val="FF0000"/>
                </a:solidFill>
              </a:rPr>
              <a:t>panique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4629" y="5980318"/>
            <a:ext cx="175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err="1">
                <a:solidFill>
                  <a:srgbClr val="FF0000"/>
                </a:solidFill>
              </a:rPr>
              <a:t>branche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06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635" y="117693"/>
            <a:ext cx="1149531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Viens faire de la musique </a:t>
            </a:r>
            <a:b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Respirer la musique </a:t>
            </a:r>
            <a:b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On fera l'amour en musique </a:t>
            </a:r>
            <a:b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L'amour en musique </a:t>
            </a:r>
            <a:b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Et si ça se complique </a:t>
            </a:r>
            <a:b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On croise nos guitares électriques </a:t>
            </a:r>
            <a:b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Viens faire de la musique </a:t>
            </a:r>
            <a:b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Respirer la musique </a:t>
            </a:r>
            <a:b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C'est toi et moi la musique </a:t>
            </a:r>
            <a:b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C'est nous la musique </a:t>
            </a:r>
            <a:b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Et si tu me quittes </a:t>
            </a:r>
            <a:b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fr-FR" sz="36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Je casse ma guitare électrique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02319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4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>
                <a:solidFill>
                  <a:srgbClr val="FF0000"/>
                </a:solidFill>
              </a:rPr>
              <a:t>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We will follow AQA, along with their course book and online resources on </a:t>
            </a:r>
            <a:r>
              <a:rPr lang="en-GB" dirty="0" err="1"/>
              <a:t>Kerboodle</a:t>
            </a:r>
            <a:r>
              <a:rPr lang="en-GB" dirty="0"/>
              <a:t>.</a:t>
            </a:r>
          </a:p>
          <a:p>
            <a:pPr>
              <a:lnSpc>
                <a:spcPct val="200000"/>
              </a:lnSpc>
            </a:pPr>
            <a:r>
              <a:rPr lang="en-GB" dirty="0"/>
              <a:t>You will sit your exams at the end of the two-year course.</a:t>
            </a:r>
          </a:p>
        </p:txBody>
      </p:sp>
    </p:spTree>
    <p:extLst>
      <p:ext uri="{BB962C8B-B14F-4D97-AF65-F5344CB8AC3E}">
        <p14:creationId xmlns:p14="http://schemas.microsoft.com/office/powerpoint/2010/main" val="304971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5"/>
            <a:ext cx="10515600" cy="1648774"/>
          </a:xfrm>
        </p:spPr>
        <p:txBody>
          <a:bodyPr/>
          <a:lstStyle/>
          <a:p>
            <a:r>
              <a:rPr lang="en-GB" b="1" i="1" dirty="0">
                <a:solidFill>
                  <a:srgbClr val="FF0000"/>
                </a:solidFill>
              </a:rPr>
              <a:t>Exams set-up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29809" y="1465254"/>
          <a:ext cx="11529256" cy="50058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9496">
                  <a:extLst>
                    <a:ext uri="{9D8B030D-6E8A-4147-A177-3AD203B41FA5}">
                      <a16:colId xmlns="" xmlns:a16="http://schemas.microsoft.com/office/drawing/2014/main" val="399338570"/>
                    </a:ext>
                  </a:extLst>
                </a:gridCol>
                <a:gridCol w="4346917">
                  <a:extLst>
                    <a:ext uri="{9D8B030D-6E8A-4147-A177-3AD203B41FA5}">
                      <a16:colId xmlns="" xmlns:a16="http://schemas.microsoft.com/office/drawing/2014/main" val="3397930180"/>
                    </a:ext>
                  </a:extLst>
                </a:gridCol>
                <a:gridCol w="2280529">
                  <a:extLst>
                    <a:ext uri="{9D8B030D-6E8A-4147-A177-3AD203B41FA5}">
                      <a16:colId xmlns="" xmlns:a16="http://schemas.microsoft.com/office/drawing/2014/main" val="3356511709"/>
                    </a:ext>
                  </a:extLst>
                </a:gridCol>
                <a:gridCol w="2882314">
                  <a:extLst>
                    <a:ext uri="{9D8B030D-6E8A-4147-A177-3AD203B41FA5}">
                      <a16:colId xmlns="" xmlns:a16="http://schemas.microsoft.com/office/drawing/2014/main" val="3551334561"/>
                    </a:ext>
                  </a:extLst>
                </a:gridCol>
              </a:tblGrid>
              <a:tr h="166862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</a:rPr>
                        <a:t>Paper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77782356"/>
                  </a:ext>
                </a:extLst>
              </a:tr>
              <a:tr h="166862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</a:rPr>
                        <a:t>Paper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78758120"/>
                  </a:ext>
                </a:extLst>
              </a:tr>
              <a:tr h="166862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</a:rPr>
                        <a:t>Paper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6220433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19642" y="1778114"/>
            <a:ext cx="420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Listening, reading &amp; writing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9642" y="2301334"/>
            <a:ext cx="420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 hours 30 minutes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974" y="1952298"/>
            <a:ext cx="1955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100 marks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18792" y="1952298"/>
            <a:ext cx="2569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50% of A 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9642" y="3426680"/>
            <a:ext cx="420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Writing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9642" y="3949900"/>
            <a:ext cx="420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 hours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973" y="3688498"/>
            <a:ext cx="1955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80 marks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18792" y="3706586"/>
            <a:ext cx="2569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20% of A level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19642" y="5050029"/>
            <a:ext cx="420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Speaking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19642" y="5573249"/>
            <a:ext cx="420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27-29 minutes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972" y="5311639"/>
            <a:ext cx="1955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60 marks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18792" y="5311639"/>
            <a:ext cx="2569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30% of A level</a:t>
            </a:r>
          </a:p>
        </p:txBody>
      </p:sp>
    </p:spTree>
    <p:extLst>
      <p:ext uri="{BB962C8B-B14F-4D97-AF65-F5344CB8AC3E}">
        <p14:creationId xmlns:p14="http://schemas.microsoft.com/office/powerpoint/2010/main" val="157110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>
                <a:solidFill>
                  <a:srgbClr val="FF0000"/>
                </a:solidFill>
              </a:rPr>
              <a:t>Course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b="1" u="sng" dirty="0"/>
              <a:t>Social issues &amp; trends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	1.1 Aspects of French-speaking society: current trends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	1.2 Aspects of French-speaking society: current issues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514350" indent="-514350">
              <a:lnSpc>
                <a:spcPct val="100000"/>
              </a:lnSpc>
              <a:buAutoNum type="arabicPeriod" startAt="2"/>
            </a:pPr>
            <a:r>
              <a:rPr lang="en-GB" b="1" u="sng" dirty="0"/>
              <a:t>Political &amp; artistic culture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	2.1 Artistic culture in the French-speaking world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	2.2 Aspects of political life in the French-speaking world</a:t>
            </a:r>
          </a:p>
        </p:txBody>
      </p:sp>
    </p:spTree>
    <p:extLst>
      <p:ext uri="{BB962C8B-B14F-4D97-AF65-F5344CB8AC3E}">
        <p14:creationId xmlns:p14="http://schemas.microsoft.com/office/powerpoint/2010/main" val="237941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182" y="703385"/>
            <a:ext cx="3249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0000"/>
                </a:solidFill>
              </a:rPr>
              <a:t>Year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7256" y="703384"/>
            <a:ext cx="3249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0000"/>
                </a:solidFill>
              </a:rPr>
              <a:t>Year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" y="1472825"/>
            <a:ext cx="2724150" cy="4524375"/>
          </a:xfrm>
          <a:prstGeom prst="rect">
            <a:avLst/>
          </a:prstGeom>
        </p:spPr>
      </p:pic>
      <p:pic>
        <p:nvPicPr>
          <p:cNvPr id="2050" name="Picture 2" descr="Image result for l'etranger cam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036" y="1472825"/>
            <a:ext cx="1922439" cy="255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8227255" y="2750539"/>
            <a:ext cx="2804342" cy="2806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5528" y="4146749"/>
            <a:ext cx="1612137" cy="218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8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>
                <a:solidFill>
                  <a:srgbClr val="FF0000"/>
                </a:solidFill>
              </a:rPr>
              <a:t>Individual Research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dirty="0"/>
              <a:t>Can be on any topic that interests you.</a:t>
            </a:r>
          </a:p>
          <a:p>
            <a:pPr>
              <a:lnSpc>
                <a:spcPct val="200000"/>
              </a:lnSpc>
            </a:pPr>
            <a:r>
              <a:rPr lang="en-GB" dirty="0"/>
              <a:t>Must not be the same as anyone else in the group.</a:t>
            </a:r>
          </a:p>
          <a:p>
            <a:pPr>
              <a:lnSpc>
                <a:spcPct val="200000"/>
              </a:lnSpc>
            </a:pPr>
            <a:r>
              <a:rPr lang="en-GB" dirty="0"/>
              <a:t>Carried out in the second year.</a:t>
            </a:r>
          </a:p>
        </p:txBody>
      </p:sp>
    </p:spTree>
    <p:extLst>
      <p:ext uri="{BB962C8B-B14F-4D97-AF65-F5344CB8AC3E}">
        <p14:creationId xmlns:p14="http://schemas.microsoft.com/office/powerpoint/2010/main" val="1995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>
                <a:solidFill>
                  <a:srgbClr val="FF0000"/>
                </a:solidFill>
              </a:rPr>
              <a:t>Tasks for the summer…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7439"/>
            <a:ext cx="10515600" cy="4135903"/>
          </a:xfrm>
        </p:spPr>
        <p:txBody>
          <a:bodyPr>
            <a:normAutofit/>
          </a:bodyPr>
          <a:lstStyle/>
          <a:p>
            <a:r>
              <a:rPr lang="en-GB" dirty="0"/>
              <a:t>Transcription task</a:t>
            </a:r>
          </a:p>
          <a:p>
            <a:pPr lvl="1"/>
            <a:r>
              <a:rPr lang="en-GB" dirty="0"/>
              <a:t>Listen to &amp; watch the video and write down what you hear.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Reading tasks</a:t>
            </a:r>
          </a:p>
          <a:p>
            <a:pPr lvl="1"/>
            <a:r>
              <a:rPr lang="en-GB" dirty="0"/>
              <a:t>Complete these exercises with or without a dictionary. Answers provided!</a:t>
            </a:r>
          </a:p>
          <a:p>
            <a:endParaRPr lang="en-GB" dirty="0"/>
          </a:p>
          <a:p>
            <a:r>
              <a:rPr lang="en-GB" dirty="0"/>
              <a:t>Grammar tasks</a:t>
            </a:r>
          </a:p>
          <a:p>
            <a:pPr lvl="1"/>
            <a:r>
              <a:rPr lang="en-GB" dirty="0"/>
              <a:t>Work your way through the exercises as and when you like, including throughout the A level course.</a:t>
            </a:r>
          </a:p>
        </p:txBody>
      </p:sp>
      <p:sp>
        <p:nvSpPr>
          <p:cNvPr id="4" name="TextBox 3">
            <a:hlinkClick r:id="rId3"/>
          </p:cNvPr>
          <p:cNvSpPr txBox="1"/>
          <p:nvPr/>
        </p:nvSpPr>
        <p:spPr>
          <a:xfrm>
            <a:off x="1055077" y="1505243"/>
            <a:ext cx="1008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rgbClr val="7030A0"/>
                </a:solidFill>
              </a:rPr>
              <a:t>It’s on </a:t>
            </a:r>
            <a:r>
              <a:rPr lang="en-GB" sz="2800" i="1" dirty="0" err="1">
                <a:solidFill>
                  <a:srgbClr val="7030A0"/>
                </a:solidFill>
              </a:rPr>
              <a:t>Kerboodle</a:t>
            </a:r>
            <a:r>
              <a:rPr lang="en-GB" sz="2800" i="1" dirty="0">
                <a:solidFill>
                  <a:srgbClr val="7030A0"/>
                </a:solidFill>
              </a:rPr>
              <a:t> (see instructions in your booklet)</a:t>
            </a:r>
          </a:p>
        </p:txBody>
      </p:sp>
    </p:spTree>
    <p:extLst>
      <p:ext uri="{BB962C8B-B14F-4D97-AF65-F5344CB8AC3E}">
        <p14:creationId xmlns:p14="http://schemas.microsoft.com/office/powerpoint/2010/main" val="161235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>
                <a:solidFill>
                  <a:srgbClr val="FF0000"/>
                </a:solidFill>
              </a:rPr>
              <a:t>Resources to buy (or we will give to you)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22031" y="2210482"/>
            <a:ext cx="1713474" cy="255846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9762979" y="3705665"/>
            <a:ext cx="1910739" cy="2667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6808764" y="1690688"/>
            <a:ext cx="1743588" cy="274063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3478056" y="3061005"/>
            <a:ext cx="1816930" cy="25416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93834" y="1463040"/>
            <a:ext cx="34981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800" i="1" dirty="0">
                <a:solidFill>
                  <a:srgbClr val="00B0F0"/>
                </a:solidFill>
              </a:rPr>
              <a:t> A large </a:t>
            </a:r>
            <a:r>
              <a:rPr lang="en-GB" sz="2800" i="1" dirty="0" err="1">
                <a:solidFill>
                  <a:srgbClr val="00B0F0"/>
                </a:solidFill>
              </a:rPr>
              <a:t>ringbinder</a:t>
            </a:r>
            <a:endParaRPr lang="en-GB" sz="2800" i="1" dirty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800" i="1" dirty="0">
                <a:solidFill>
                  <a:srgbClr val="00B0F0"/>
                </a:solidFill>
              </a:rPr>
              <a:t> Highlighters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800" i="1" dirty="0">
                <a:solidFill>
                  <a:srgbClr val="00B0F0"/>
                </a:solidFill>
              </a:rPr>
              <a:t> A USB stick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800" i="1" dirty="0">
                <a:solidFill>
                  <a:srgbClr val="00B0F0"/>
                </a:solidFill>
              </a:rPr>
              <a:t> Different coloured    </a:t>
            </a:r>
          </a:p>
          <a:p>
            <a:r>
              <a:rPr lang="en-GB" sz="2800" i="1" dirty="0">
                <a:solidFill>
                  <a:srgbClr val="00B0F0"/>
                </a:solidFill>
              </a:rPr>
              <a:t>       pens</a:t>
            </a:r>
          </a:p>
        </p:txBody>
      </p:sp>
    </p:spTree>
    <p:extLst>
      <p:ext uri="{BB962C8B-B14F-4D97-AF65-F5344CB8AC3E}">
        <p14:creationId xmlns:p14="http://schemas.microsoft.com/office/powerpoint/2010/main" val="112339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err="1">
                <a:solidFill>
                  <a:srgbClr val="FF0000"/>
                </a:solidFill>
              </a:rPr>
              <a:t>Amusez-vous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bien</a:t>
            </a:r>
            <a:r>
              <a:rPr lang="en-GB" b="1" i="1" dirty="0">
                <a:solidFill>
                  <a:srgbClr val="FF0000"/>
                </a:solidFill>
              </a:rPr>
              <a:t>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amazon.fr</a:t>
            </a:r>
          </a:p>
          <a:p>
            <a:pPr>
              <a:lnSpc>
                <a:spcPct val="150000"/>
              </a:lnSpc>
            </a:pPr>
            <a:r>
              <a:rPr lang="en-GB" dirty="0"/>
              <a:t>Netflix/Amazon</a:t>
            </a:r>
          </a:p>
          <a:p>
            <a:pPr>
              <a:lnSpc>
                <a:spcPct val="150000"/>
              </a:lnSpc>
            </a:pPr>
            <a:r>
              <a:rPr lang="en-GB" dirty="0"/>
              <a:t>Dubbed or subtitled films</a:t>
            </a:r>
          </a:p>
          <a:p>
            <a:pPr>
              <a:lnSpc>
                <a:spcPct val="150000"/>
              </a:lnSpc>
            </a:pPr>
            <a:r>
              <a:rPr lang="en-GB" dirty="0"/>
              <a:t>Magazines or newspapers</a:t>
            </a:r>
          </a:p>
          <a:p>
            <a:pPr>
              <a:lnSpc>
                <a:spcPct val="150000"/>
              </a:lnSpc>
            </a:pPr>
            <a:r>
              <a:rPr lang="en-GB" dirty="0"/>
              <a:t>News</a:t>
            </a:r>
          </a:p>
          <a:p>
            <a:pPr>
              <a:lnSpc>
                <a:spcPct val="150000"/>
              </a:lnSpc>
            </a:pPr>
            <a:r>
              <a:rPr lang="en-GB" dirty="0"/>
              <a:t>Radio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134" y="3553039"/>
            <a:ext cx="1888295" cy="1888295"/>
          </a:xfrm>
          <a:prstGeom prst="rect">
            <a:avLst/>
          </a:prstGeom>
        </p:spPr>
      </p:pic>
      <p:pic>
        <p:nvPicPr>
          <p:cNvPr id="3076" name="Picture 4" descr="Image result for fluent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583" y="1351266"/>
            <a:ext cx="1587256" cy="15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7377" y="865472"/>
            <a:ext cx="1455738" cy="1455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0503" y="5249301"/>
            <a:ext cx="2953336" cy="1441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0314" y="218706"/>
            <a:ext cx="1514575" cy="1514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5623" y="1730779"/>
            <a:ext cx="2143125" cy="2133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0306" y="5745021"/>
            <a:ext cx="3381694" cy="11248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0119" y="3377392"/>
            <a:ext cx="16668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6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 template - new.potx" id="{A6168549-9465-4DBF-B37E-4805920BFFD2}" vid="{AE40CDF7-02F9-4AB3-ADB4-D2579B42F10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 template - new.potx" id="{A6168549-9465-4DBF-B37E-4805920BFFD2}" vid="{8550F961-BC54-4C33-B8AB-22833A0A891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 - new</Template>
  <TotalTime>10</TotalTime>
  <Words>419</Words>
  <Application>Microsoft Office PowerPoint</Application>
  <PresentationFormat>Custom</PresentationFormat>
  <Paragraphs>104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Custom Design</vt:lpstr>
      <vt:lpstr>A level French</vt:lpstr>
      <vt:lpstr>Exams</vt:lpstr>
      <vt:lpstr>Exams set-up</vt:lpstr>
      <vt:lpstr>Course content</vt:lpstr>
      <vt:lpstr>PowerPoint Presentation</vt:lpstr>
      <vt:lpstr>Individual Research Project</vt:lpstr>
      <vt:lpstr>Tasks for the summer…</vt:lpstr>
      <vt:lpstr>Resources to buy (or we will give to you)</vt:lpstr>
      <vt:lpstr>Amusez-vous bien!</vt:lpstr>
      <vt:lpstr>La musique francophone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level French</dc:title>
  <dc:creator>Kirsten Ross</dc:creator>
  <cp:lastModifiedBy>Ms G Vignali</cp:lastModifiedBy>
  <cp:revision>4</cp:revision>
  <dcterms:created xsi:type="dcterms:W3CDTF">2017-07-03T19:55:21Z</dcterms:created>
  <dcterms:modified xsi:type="dcterms:W3CDTF">2017-11-24T14:40:44Z</dcterms:modified>
</cp:coreProperties>
</file>