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7" r:id="rId4"/>
    <p:sldId id="264" r:id="rId5"/>
    <p:sldId id="273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68" r:id="rId16"/>
    <p:sldId id="275" r:id="rId17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588C-6C26-4E5A-9D32-C37533B88AB2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1DA5-D911-48AC-BCA1-2B2E36F43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541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152" units="cm"/>
          <inkml:channel name="Y" type="integer" max="864" units="cm"/>
          <inkml:channel name="T" type="integer" max="2.14748E9" units="dev"/>
        </inkml:traceFormat>
        <inkml:channelProperties>
          <inkml:channelProperty channel="X" name="resolution" value="28.37438" units="1/cm"/>
          <inkml:channelProperty channel="Y" name="resolution" value="28.32787" units="1/cm"/>
          <inkml:channelProperty channel="T" name="resolution" value="1" units="1/dev"/>
        </inkml:channelProperties>
      </inkml:inkSource>
      <inkml:timestamp xml:id="ts0" timeString="2016-10-19T14:10:02.7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E37B563-CEA0-4953-B508-A98ED74788C6}" emma:medium="tactile" emma:mode="ink">
          <msink:context xmlns:msink="http://schemas.microsoft.com/ink/2010/main" type="writingRegion" rotatedBoundingBox="5080,8503 5095,8503 5095,8539 5080,8539"/>
        </emma:interpretation>
      </emma:emma>
    </inkml:annotationXML>
    <inkml:traceGroup>
      <inkml:annotationXML>
        <emma:emma xmlns:emma="http://www.w3.org/2003/04/emma" version="1.0">
          <emma:interpretation id="{AFC1E351-06A2-4923-93EC-C2C3101BC6EB}" emma:medium="tactile" emma:mode="ink">
            <msink:context xmlns:msink="http://schemas.microsoft.com/ink/2010/main" type="paragraph" rotatedBoundingBox="5080,8503 5095,8503 5095,8539 5080,85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9ECE87-4D39-45D8-91B9-B231E180BD45}" emma:medium="tactile" emma:mode="ink">
              <msink:context xmlns:msink="http://schemas.microsoft.com/ink/2010/main" type="line" rotatedBoundingBox="5080,8503 5095,8503 5095,8539 5080,8539"/>
            </emma:interpretation>
          </emma:emma>
        </inkml:annotationXML>
        <inkml:traceGroup>
          <inkml:annotationXML>
            <emma:emma xmlns:emma="http://www.w3.org/2003/04/emma" version="1.0">
              <emma:interpretation id="{076CD2DA-58B6-49EF-A099-9DC923E11B4B}" emma:medium="tactile" emma:mode="ink">
                <msink:context xmlns:msink="http://schemas.microsoft.com/ink/2010/main" type="inkWord" rotatedBoundingBox="5080,8503 5095,8503 5095,8539 5080,8539"/>
              </emma:interpretation>
              <emma:one-of disjunction-type="recognition" id="oneOf0">
                <emma:interpretation id="interp0" emma:lang="en-GB" emma:confidence="0">
                  <emma:literal>.</emma:literal>
                </emma:interpretation>
                <emma:interpretation id="interp1" emma:lang="en-GB" emma:confidence="0">
                  <emma:literal>\</emma:literal>
                </emma:interpretation>
                <emma:interpretation id="interp2" emma:lang="en-GB" emma:confidence="0">
                  <emma:literal>/</emma:literal>
                </emma:interpretation>
                <emma:interpretation id="interp3" emma:lang="en-GB" emma:confidence="0">
                  <emma:literal>`</emma:literal>
                </emma:interpretation>
                <emma:interpretation id="interp4" emma:lang="en-GB" emma:confidence="0">
                  <emma:literal>|</emma:literal>
                </emma:interpretation>
              </emma:one-of>
            </emma:emma>
          </inkml:annotationXML>
          <inkml:trace contextRef="#ctx0" brushRef="#br0">0 36 0,'0'-36'0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DBAD69-5378-45F6-ADDC-B417B3ACABD0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29469-123E-4334-82FA-35079C518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0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Kims</a:t>
            </a:r>
            <a:r>
              <a:rPr lang="en-GB" dirty="0" smtClean="0"/>
              <a:t> game – 1</a:t>
            </a:r>
            <a:r>
              <a:rPr lang="en-GB" baseline="30000" dirty="0" smtClean="0"/>
              <a:t>st</a:t>
            </a:r>
            <a:r>
              <a:rPr lang="en-GB" dirty="0" smtClean="0"/>
              <a:t> 5 items.</a:t>
            </a:r>
            <a:r>
              <a:rPr lang="en-GB" baseline="0" dirty="0" smtClean="0"/>
              <a:t> 2</a:t>
            </a:r>
            <a:r>
              <a:rPr lang="en-GB" baseline="30000" dirty="0" smtClean="0"/>
              <a:t>nd</a:t>
            </a:r>
            <a:r>
              <a:rPr lang="en-GB" baseline="0" dirty="0" smtClean="0"/>
              <a:t> 9 </a:t>
            </a:r>
            <a:r>
              <a:rPr lang="en-GB" baseline="0" dirty="0" err="1" smtClean="0"/>
              <a:t>itmes</a:t>
            </a:r>
            <a:r>
              <a:rPr lang="en-GB" baseline="0" dirty="0" smtClean="0"/>
              <a:t>, 3</a:t>
            </a:r>
            <a:r>
              <a:rPr lang="en-GB" baseline="30000" dirty="0" smtClean="0"/>
              <a:t>rd</a:t>
            </a:r>
            <a:r>
              <a:rPr lang="en-GB" baseline="0" dirty="0" smtClean="0"/>
              <a:t> 15 items.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9469-123E-4334-82FA-35079C5185A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644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Chunking.</a:t>
            </a: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29469-123E-4334-82FA-35079C5185A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34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4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2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6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5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2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8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5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25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09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16F7-1352-461E-AF66-7AA9E4F78CBB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9D47F-643B-476B-9400-6D8DE4E55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997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GB" b="1" u="sng" dirty="0" smtClean="0">
                <a:solidFill>
                  <a:srgbClr val="FF0000"/>
                </a:solidFill>
              </a:rPr>
              <a:t>PE Taster Lesson</a:t>
            </a:r>
            <a:br>
              <a:rPr lang="en-GB" b="1" u="sng" dirty="0" smtClean="0">
                <a:solidFill>
                  <a:srgbClr val="FF0000"/>
                </a:solidFill>
              </a:rPr>
            </a:b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What we will do today</a:t>
            </a:r>
            <a:endParaRPr lang="en-GB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7360" y="2276872"/>
            <a:ext cx="6400800" cy="39604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Label Muscles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Label the Heart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Route of Blood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Short term memory games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Socio-cultural quick fire quiz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Course Outline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Questions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46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bg1"/>
                </a:solidFill>
              </a:rPr>
              <a:t>Socio-cultural</a:t>
            </a:r>
            <a:r>
              <a:rPr lang="en-GB" dirty="0" smtClean="0">
                <a:solidFill>
                  <a:schemeClr val="bg1"/>
                </a:solidFill>
              </a:rPr>
              <a:t> – Quick Fire Quiz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What is the following a definition for – “an organised, competitive and skilful physical activity requiring commitment and fair play”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Physical Education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Sport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Outdoor Education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Physical Recreation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589240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B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29309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C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2. What type of benefit for physical activity is a reduction in stress?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Physical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Social 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Mental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Injury Prevention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2348880"/>
            <a:ext cx="1815112" cy="22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7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3. Which of the following do you think would show good sportsmanship?</a:t>
            </a:r>
            <a:br>
              <a:rPr lang="en-GB" sz="3200" dirty="0" smtClean="0">
                <a:solidFill>
                  <a:schemeClr val="bg1"/>
                </a:solidFill>
              </a:rPr>
            </a:br>
            <a:r>
              <a:rPr lang="en-GB" sz="3200" dirty="0" smtClean="0">
                <a:solidFill>
                  <a:schemeClr val="bg1"/>
                </a:solidFill>
              </a:rPr>
              <a:t/>
            </a:r>
            <a:br>
              <a:rPr lang="en-GB" sz="3200" dirty="0" smtClean="0">
                <a:solidFill>
                  <a:schemeClr val="bg1"/>
                </a:solidFill>
              </a:rPr>
            </a:b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A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139943"/>
            <a:ext cx="2857500" cy="19621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176833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A) </a:t>
            </a:r>
            <a:r>
              <a:rPr lang="en-GB" sz="2800" dirty="0">
                <a:solidFill>
                  <a:schemeClr val="bg1"/>
                </a:solidFill>
              </a:rPr>
              <a:t>Observing both written and unwritten rules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B) </a:t>
            </a:r>
            <a:r>
              <a:rPr lang="en-GB" sz="2800" dirty="0">
                <a:solidFill>
                  <a:schemeClr val="bg1"/>
                </a:solidFill>
              </a:rPr>
              <a:t>Trying hard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C) </a:t>
            </a:r>
            <a:r>
              <a:rPr lang="en-GB" sz="2800" dirty="0">
                <a:solidFill>
                  <a:schemeClr val="bg1"/>
                </a:solidFill>
              </a:rPr>
              <a:t>Using unconventional but not illegal tactics to gain an unfair advantage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D) </a:t>
            </a:r>
            <a:r>
              <a:rPr lang="en-GB" sz="2800" dirty="0">
                <a:solidFill>
                  <a:schemeClr val="bg1"/>
                </a:solidFill>
              </a:rPr>
              <a:t>Sledging or time wasting</a:t>
            </a:r>
          </a:p>
        </p:txBody>
      </p:sp>
    </p:spTree>
    <p:extLst>
      <p:ext uri="{BB962C8B-B14F-4D97-AF65-F5344CB8AC3E}">
        <p14:creationId xmlns:p14="http://schemas.microsoft.com/office/powerpoint/2010/main" val="197773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18" y="48691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B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</a:rPr>
              <a:t>4. What do you think the population and size of America is?</a:t>
            </a:r>
          </a:p>
          <a:p>
            <a:pPr marL="0" indent="0">
              <a:buNone/>
            </a:pPr>
            <a:endParaRPr lang="en-GB" b="1" dirty="0" smtClean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61 million and 250,000 </a:t>
            </a:r>
            <a:r>
              <a:rPr lang="en-GB" dirty="0" err="1" smtClean="0">
                <a:solidFill>
                  <a:schemeClr val="bg1"/>
                </a:solidFill>
              </a:rPr>
              <a:t>sq</a:t>
            </a:r>
            <a:r>
              <a:rPr lang="en-GB" dirty="0" smtClean="0">
                <a:solidFill>
                  <a:schemeClr val="bg1"/>
                </a:solidFill>
              </a:rPr>
              <a:t> km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300 million and 9.3 million </a:t>
            </a:r>
            <a:r>
              <a:rPr lang="en-GB" dirty="0" err="1" smtClean="0">
                <a:solidFill>
                  <a:schemeClr val="bg1"/>
                </a:solidFill>
              </a:rPr>
              <a:t>sq</a:t>
            </a:r>
            <a:r>
              <a:rPr lang="en-GB" dirty="0" smtClean="0">
                <a:solidFill>
                  <a:schemeClr val="bg1"/>
                </a:solidFill>
              </a:rPr>
              <a:t> km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21 million and 7.8 million </a:t>
            </a:r>
            <a:r>
              <a:rPr lang="en-GB" dirty="0" err="1" smtClean="0">
                <a:solidFill>
                  <a:schemeClr val="bg1"/>
                </a:solidFill>
              </a:rPr>
              <a:t>sq</a:t>
            </a:r>
            <a:r>
              <a:rPr lang="en-GB" dirty="0" smtClean="0">
                <a:solidFill>
                  <a:schemeClr val="bg1"/>
                </a:solidFill>
              </a:rPr>
              <a:t> km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200 million and 1 million </a:t>
            </a:r>
            <a:r>
              <a:rPr lang="en-GB" dirty="0" err="1" smtClean="0">
                <a:solidFill>
                  <a:schemeClr val="bg1"/>
                </a:solidFill>
              </a:rPr>
              <a:t>sq</a:t>
            </a:r>
            <a:r>
              <a:rPr lang="en-GB" dirty="0" smtClean="0">
                <a:solidFill>
                  <a:schemeClr val="bg1"/>
                </a:solidFill>
              </a:rPr>
              <a:t> km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644" y="4653136"/>
            <a:ext cx="28575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9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5469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dirty="0" smtClean="0">
                <a:solidFill>
                  <a:schemeClr val="bg1"/>
                </a:solidFill>
              </a:rPr>
              <a:t>D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5. Where would you place someone on the performance pyramid who played hockey for the South East of England?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Foundation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Performance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Participation</a:t>
            </a:r>
          </a:p>
          <a:p>
            <a:pPr marL="514350" indent="-514350">
              <a:buAutoNum type="alphaLcParenR"/>
            </a:pPr>
            <a:r>
              <a:rPr lang="en-GB" dirty="0" smtClean="0">
                <a:solidFill>
                  <a:schemeClr val="bg1"/>
                </a:solidFill>
              </a:rPr>
              <a:t>Excellence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1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A’ Level PE Course – 2 year course</a:t>
            </a:r>
            <a:endParaRPr lang="en-GB" b="1" u="sng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29667"/>
              </p:ext>
            </p:extLst>
          </p:nvPr>
        </p:nvGraphicFramePr>
        <p:xfrm>
          <a:off x="287523" y="1259632"/>
          <a:ext cx="8568951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Content overview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Assessment</a:t>
                      </a:r>
                      <a:r>
                        <a:rPr lang="en-GB" baseline="0" dirty="0" smtClean="0"/>
                        <a:t> overview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Applied anatomy and physiology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Exercise physiology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Biomechanics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Physiological factors affecting</a:t>
                      </a:r>
                      <a:r>
                        <a:rPr lang="en-GB" b="1" u="sng" baseline="0" dirty="0" smtClean="0"/>
                        <a:t> performance (01)</a:t>
                      </a:r>
                    </a:p>
                    <a:p>
                      <a:r>
                        <a:rPr lang="en-GB" baseline="0" dirty="0" smtClean="0"/>
                        <a:t>90 marks</a:t>
                      </a:r>
                    </a:p>
                    <a:p>
                      <a:r>
                        <a:rPr lang="en-GB" baseline="0" dirty="0" smtClean="0"/>
                        <a:t>2 hour written paper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30% of</a:t>
                      </a:r>
                      <a:r>
                        <a:rPr lang="en-GB" baseline="0" dirty="0" smtClean="0"/>
                        <a:t> total A’ Level </a:t>
                      </a:r>
                      <a:endParaRPr lang="en-GB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1858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Skill Acquisition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Sport Psychology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Psychological factors</a:t>
                      </a:r>
                      <a:r>
                        <a:rPr lang="en-GB" b="1" u="sng" baseline="0" dirty="0" smtClean="0"/>
                        <a:t> affecting performance (02)</a:t>
                      </a:r>
                    </a:p>
                    <a:p>
                      <a:r>
                        <a:rPr lang="en-GB" baseline="0" dirty="0" smtClean="0"/>
                        <a:t>60 marks</a:t>
                      </a:r>
                    </a:p>
                    <a:p>
                      <a:r>
                        <a:rPr lang="en-GB" baseline="0" dirty="0" smtClean="0"/>
                        <a:t>1 hour written paper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20% of total</a:t>
                      </a:r>
                      <a:r>
                        <a:rPr lang="en-GB" baseline="0" dirty="0" smtClean="0"/>
                        <a:t> A’ Level </a:t>
                      </a:r>
                      <a:endParaRPr lang="en-GB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Sport and Society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Contemporary Issues in Physical</a:t>
                      </a:r>
                      <a:r>
                        <a:rPr lang="en-GB" baseline="0" dirty="0" smtClean="0"/>
                        <a:t> activity and sport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Socio-cultural</a:t>
                      </a:r>
                      <a:r>
                        <a:rPr lang="en-GB" b="1" u="sng" baseline="0" dirty="0" smtClean="0"/>
                        <a:t> issues in physical activity and sport (03) </a:t>
                      </a:r>
                    </a:p>
                    <a:p>
                      <a:r>
                        <a:rPr lang="en-GB" baseline="0" dirty="0" smtClean="0"/>
                        <a:t>60 marks</a:t>
                      </a:r>
                    </a:p>
                    <a:p>
                      <a:r>
                        <a:rPr lang="en-GB" baseline="0" dirty="0" smtClean="0"/>
                        <a:t>1 hour written paper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20% Of total A’ Level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Performance</a:t>
                      </a:r>
                      <a:r>
                        <a:rPr lang="en-GB" baseline="0" dirty="0" smtClean="0"/>
                        <a:t>/Coaching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Evaluation and Analysis of performance for improvement (EAPI)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Performance</a:t>
                      </a:r>
                      <a:r>
                        <a:rPr lang="en-GB" baseline="0" dirty="0" smtClean="0"/>
                        <a:t> in physical education (04)</a:t>
                      </a:r>
                    </a:p>
                    <a:p>
                      <a:r>
                        <a:rPr lang="en-GB" baseline="0" dirty="0" smtClean="0"/>
                        <a:t>60 marks</a:t>
                      </a:r>
                    </a:p>
                    <a:p>
                      <a:r>
                        <a:rPr lang="en-GB" baseline="0" dirty="0" smtClean="0"/>
                        <a:t>Non-exam assessment (NEA)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30% of total A’ Level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97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035" y="1052736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smtClean="0"/>
              <a:t>ANY QUESTIONS?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3717032"/>
            <a:ext cx="28479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18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41263" y="-3542"/>
            <a:ext cx="57789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800" b="1" u="sng" dirty="0" smtClean="0">
                <a:solidFill>
                  <a:srgbClr val="00B050"/>
                </a:solidFill>
              </a:rPr>
              <a:t>1. Label your muscles </a:t>
            </a:r>
            <a:endParaRPr lang="en-GB" altLang="en-US" sz="4800" b="1" u="sng" dirty="0">
              <a:solidFill>
                <a:srgbClr val="00B05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669925"/>
            <a:ext cx="4243388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 err="1">
                <a:solidFill>
                  <a:srgbClr val="FFFFFF"/>
                </a:solidFill>
              </a:rPr>
              <a:t>Pectoralis</a:t>
            </a:r>
            <a:r>
              <a:rPr lang="en-GB" altLang="en-US" sz="4000" dirty="0">
                <a:solidFill>
                  <a:srgbClr val="FFFFFF"/>
                </a:solidFill>
              </a:rPr>
              <a:t> Major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Deltoids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Triceps </a:t>
            </a:r>
            <a:r>
              <a:rPr lang="en-GB" altLang="en-US" sz="4000" dirty="0" err="1">
                <a:solidFill>
                  <a:srgbClr val="FFFFFF"/>
                </a:solidFill>
              </a:rPr>
              <a:t>Brachii</a:t>
            </a:r>
            <a:endParaRPr lang="en-GB" altLang="en-US" sz="4000" dirty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Biceps </a:t>
            </a:r>
            <a:r>
              <a:rPr lang="en-GB" altLang="en-US" sz="4000" dirty="0" err="1">
                <a:solidFill>
                  <a:srgbClr val="FFFFFF"/>
                </a:solidFill>
              </a:rPr>
              <a:t>Brachii</a:t>
            </a:r>
            <a:endParaRPr lang="en-GB" altLang="en-US" sz="4000" dirty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Wrist Flexor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Wrist Extensor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Rectus </a:t>
            </a:r>
            <a:r>
              <a:rPr lang="en-GB" altLang="en-US" sz="4000" dirty="0" err="1">
                <a:solidFill>
                  <a:srgbClr val="FFFFFF"/>
                </a:solidFill>
              </a:rPr>
              <a:t>Abdominus</a:t>
            </a:r>
            <a:endParaRPr lang="en-GB" altLang="en-US" sz="4000" dirty="0">
              <a:solidFill>
                <a:srgbClr val="FFFFFF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724400" y="669925"/>
            <a:ext cx="404495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Quadriceps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Hamstrings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Gastrocnemius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Hip Adductors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 err="1">
                <a:solidFill>
                  <a:srgbClr val="FFFFFF"/>
                </a:solidFill>
              </a:rPr>
              <a:t>Tibialis</a:t>
            </a:r>
            <a:r>
              <a:rPr lang="en-GB" altLang="en-US" sz="4000" dirty="0">
                <a:solidFill>
                  <a:srgbClr val="FFFFFF"/>
                </a:solidFill>
              </a:rPr>
              <a:t> Anterior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 err="1">
                <a:solidFill>
                  <a:srgbClr val="FFFFFF"/>
                </a:solidFill>
              </a:rPr>
              <a:t>Latissimus</a:t>
            </a:r>
            <a:r>
              <a:rPr lang="en-GB" altLang="en-US" sz="4000" dirty="0">
                <a:solidFill>
                  <a:srgbClr val="FFFFFF"/>
                </a:solidFill>
              </a:rPr>
              <a:t> </a:t>
            </a:r>
            <a:r>
              <a:rPr lang="en-GB" altLang="en-US" sz="4000" dirty="0" err="1">
                <a:solidFill>
                  <a:srgbClr val="FFFFFF"/>
                </a:solidFill>
              </a:rPr>
              <a:t>Dorsi</a:t>
            </a:r>
            <a:endParaRPr lang="en-GB" altLang="en-US" sz="4000" dirty="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altLang="en-US" sz="4000" dirty="0">
                <a:solidFill>
                  <a:srgbClr val="FFFFFF"/>
                </a:solidFill>
              </a:rPr>
              <a:t>External </a:t>
            </a:r>
            <a:r>
              <a:rPr lang="en-GB" altLang="en-US" sz="4000" dirty="0" err="1">
                <a:solidFill>
                  <a:srgbClr val="FFFFFF"/>
                </a:solidFill>
              </a:rPr>
              <a:t>Obliques</a:t>
            </a:r>
            <a:endParaRPr lang="en-GB" alt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3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-24484" y="374650"/>
            <a:ext cx="487680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9600" b="1" u="sng" dirty="0" smtClean="0"/>
              <a:t>2. Label </a:t>
            </a:r>
            <a:r>
              <a:rPr lang="en-GB" altLang="en-US" sz="9600" b="1" u="sng" dirty="0"/>
              <a:t>the Heart</a:t>
            </a:r>
            <a:endParaRPr lang="en-GB" altLang="en-US" sz="4800" b="1" u="sn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843445"/>
            <a:ext cx="311842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4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4759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Route of Blood Around the Body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68560" y="2125498"/>
            <a:ext cx="6400800" cy="1752600"/>
          </a:xfrm>
        </p:spPr>
        <p:txBody>
          <a:bodyPr/>
          <a:lstStyle/>
          <a:p>
            <a:r>
              <a:rPr lang="en-GB" dirty="0" smtClean="0"/>
              <a:t>Find the correct order in </a:t>
            </a:r>
          </a:p>
          <a:p>
            <a:r>
              <a:rPr lang="en-GB" dirty="0" smtClean="0"/>
              <a:t>Which blood moves around</a:t>
            </a:r>
          </a:p>
          <a:p>
            <a:r>
              <a:rPr lang="en-GB" dirty="0" smtClean="0"/>
              <a:t> the heart.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452" y="2361532"/>
            <a:ext cx="3747092" cy="4274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455697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might help you</a:t>
            </a:r>
            <a:endParaRPr lang="en-GB" sz="2400" dirty="0"/>
          </a:p>
        </p:txBody>
      </p:sp>
      <p:sp>
        <p:nvSpPr>
          <p:cNvPr id="7" name="Right Arrow 6"/>
          <p:cNvSpPr/>
          <p:nvPr/>
        </p:nvSpPr>
        <p:spPr>
          <a:xfrm>
            <a:off x="2401680" y="5085184"/>
            <a:ext cx="2592288" cy="72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3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b="1" u="sng" dirty="0" smtClean="0"/>
              <a:t>3. Route of Blood</a:t>
            </a:r>
            <a:endParaRPr lang="en-GB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616624"/>
          </a:xfrm>
        </p:spPr>
        <p:txBody>
          <a:bodyPr>
            <a:normAutofit fontScale="92500"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/>
              <a:t>Vena Cava</a:t>
            </a:r>
          </a:p>
          <a:p>
            <a:pPr>
              <a:spcBef>
                <a:spcPct val="50000"/>
              </a:spcBef>
            </a:pPr>
            <a:r>
              <a:rPr lang="en-GB" altLang="en-US" dirty="0"/>
              <a:t>Right Atrium </a:t>
            </a:r>
            <a:r>
              <a:rPr lang="en-GB" altLang="en-US" dirty="0" smtClean="0"/>
              <a:t>				Body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Tricuspid Valve				Aorta</a:t>
            </a:r>
            <a:endParaRPr lang="en-GB" altLang="en-US" dirty="0"/>
          </a:p>
          <a:p>
            <a:pPr>
              <a:spcBef>
                <a:spcPct val="50000"/>
              </a:spcBef>
            </a:pPr>
            <a:r>
              <a:rPr lang="en-GB" altLang="en-US" dirty="0"/>
              <a:t>Right </a:t>
            </a:r>
            <a:r>
              <a:rPr lang="en-GB" altLang="en-US" dirty="0" smtClean="0"/>
              <a:t>Ventricle				Semi-lunar Valve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Semi-lunar Valve </a:t>
            </a:r>
            <a:r>
              <a:rPr lang="en-GB" altLang="en-US" dirty="0"/>
              <a:t>		</a:t>
            </a:r>
            <a:r>
              <a:rPr lang="en-GB" altLang="en-US" dirty="0" smtClean="0"/>
              <a:t>	Left Ventricle</a:t>
            </a:r>
            <a:r>
              <a:rPr lang="en-GB" altLang="en-US" dirty="0"/>
              <a:t>	</a:t>
            </a:r>
          </a:p>
          <a:p>
            <a:pPr>
              <a:spcBef>
                <a:spcPct val="50000"/>
              </a:spcBef>
            </a:pPr>
            <a:r>
              <a:rPr lang="en-GB" altLang="en-US" dirty="0"/>
              <a:t>Pulmonary Artery 			</a:t>
            </a:r>
            <a:r>
              <a:rPr lang="en-GB" altLang="en-US" dirty="0" smtClean="0"/>
              <a:t>Bicuspid Valve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/>
              <a:t>Lungs 					Left Atrium </a:t>
            </a:r>
          </a:p>
          <a:p>
            <a:pPr algn="ctr">
              <a:spcBef>
                <a:spcPct val="50000"/>
              </a:spcBef>
            </a:pPr>
            <a:r>
              <a:rPr lang="en-GB" altLang="en-US" dirty="0" smtClean="0"/>
              <a:t>Pulmonary </a:t>
            </a:r>
            <a:r>
              <a:rPr lang="en-GB" altLang="en-US" dirty="0"/>
              <a:t>Vein</a:t>
            </a:r>
          </a:p>
          <a:p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123728" y="1556792"/>
            <a:ext cx="136815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835696" y="23488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35696" y="30689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3688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63688" y="44371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475656" y="5157192"/>
            <a:ext cx="1440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47664" y="5805264"/>
            <a:ext cx="151216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084168" y="5805264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444208" y="50851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444208" y="44371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444208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444208" y="30689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444208" y="23488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5580112" y="1484784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01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812" y="260648"/>
            <a:ext cx="7772400" cy="1470025"/>
          </a:xfrm>
        </p:spPr>
        <p:txBody>
          <a:bodyPr/>
          <a:lstStyle/>
          <a:p>
            <a:r>
              <a:rPr lang="en-GB" b="1" u="sng" dirty="0" smtClean="0">
                <a:solidFill>
                  <a:schemeClr val="bg1"/>
                </a:solidFill>
              </a:rPr>
              <a:t>Short Term Memory Store</a:t>
            </a:r>
            <a:endParaRPr lang="en-GB" b="1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992888" cy="4608512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Often referred to as the workplace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Information is compared to that previously learned and stored in the long term memory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E.g. when learning to pass in basketball, the individual deems it is important to extend the elbows from the demonstration and remembers to do this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If it helps, the individual will then store this in the long term memory for future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85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>
                <a:solidFill>
                  <a:schemeClr val="bg1"/>
                </a:solidFill>
              </a:rPr>
              <a:t>Short Term Memory </a:t>
            </a:r>
            <a:r>
              <a:rPr lang="en-GB" b="1" u="sng" dirty="0" smtClean="0">
                <a:solidFill>
                  <a:srgbClr val="FF0000"/>
                </a:solidFill>
              </a:rPr>
              <a:t>Game 1</a:t>
            </a:r>
            <a:br>
              <a:rPr lang="en-GB" b="1" u="sng" dirty="0" smtClean="0">
                <a:solidFill>
                  <a:srgbClr val="FF0000"/>
                </a:solidFill>
              </a:rPr>
            </a:br>
            <a:r>
              <a:rPr lang="en-GB" b="1" u="sng" dirty="0" smtClean="0">
                <a:solidFill>
                  <a:schemeClr val="bg1"/>
                </a:solidFill>
              </a:rPr>
              <a:t>– </a:t>
            </a:r>
            <a:r>
              <a:rPr lang="en-GB" b="1" u="sng" dirty="0" err="1">
                <a:solidFill>
                  <a:schemeClr val="bg1"/>
                </a:solidFill>
              </a:rPr>
              <a:t>K</a:t>
            </a:r>
            <a:r>
              <a:rPr lang="en-GB" b="1" u="sng" dirty="0" err="1" smtClean="0">
                <a:solidFill>
                  <a:schemeClr val="bg1"/>
                </a:solidFill>
              </a:rPr>
              <a:t>ims</a:t>
            </a:r>
            <a:r>
              <a:rPr lang="en-GB" b="1" u="sng" dirty="0" smtClean="0">
                <a:solidFill>
                  <a:schemeClr val="bg1"/>
                </a:solidFill>
              </a:rPr>
              <a:t> game</a:t>
            </a:r>
            <a:endParaRPr lang="en-GB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Look at the objects on the tray for 30 seconds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 many can you remember?</a:t>
            </a:r>
          </a:p>
        </p:txBody>
      </p:sp>
    </p:spTree>
    <p:extLst>
      <p:ext uri="{BB962C8B-B14F-4D97-AF65-F5344CB8AC3E}">
        <p14:creationId xmlns:p14="http://schemas.microsoft.com/office/powerpoint/2010/main" val="375850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42" y="366423"/>
            <a:ext cx="8229600" cy="1143000"/>
          </a:xfrm>
        </p:spPr>
        <p:txBody>
          <a:bodyPr/>
          <a:lstStyle/>
          <a:p>
            <a:r>
              <a:rPr lang="en-GB" u="sng" dirty="0" smtClean="0">
                <a:solidFill>
                  <a:schemeClr val="bg1"/>
                </a:solidFill>
              </a:rPr>
              <a:t>Short Term Memory </a:t>
            </a:r>
            <a:r>
              <a:rPr lang="en-GB" u="sng" dirty="0" smtClean="0">
                <a:solidFill>
                  <a:srgbClr val="FF0000"/>
                </a:solidFill>
              </a:rPr>
              <a:t>Game 2</a:t>
            </a:r>
            <a:endParaRPr lang="en-GB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84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You will be shown 2 numbers, you task is to see if you can remember them.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Look at the number below for 30 seconds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Can you now remember it. 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8275" y="4149080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5946238106</a:t>
            </a:r>
          </a:p>
          <a:p>
            <a:pPr algn="ctr"/>
            <a:endParaRPr lang="en-GB" sz="3200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01189 427337</a:t>
            </a:r>
            <a:endParaRPr lang="en-GB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1828826" y="3061409"/>
              <a:ext cx="360" cy="133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16946" y="3049529"/>
                <a:ext cx="24120" cy="3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033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rved Down Arrow 6"/>
          <p:cNvSpPr/>
          <p:nvPr/>
        </p:nvSpPr>
        <p:spPr>
          <a:xfrm flipH="1">
            <a:off x="4068985" y="138084"/>
            <a:ext cx="4247430" cy="986659"/>
          </a:xfrm>
          <a:prstGeom prst="curvedDownArrow">
            <a:avLst>
              <a:gd name="adj1" fmla="val 25000"/>
              <a:gd name="adj2" fmla="val 5395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3837112" cy="114300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>
                <a:solidFill>
                  <a:schemeClr val="bg1"/>
                </a:solidFill>
              </a:rPr>
              <a:t>Feedback</a:t>
            </a:r>
            <a:br>
              <a:rPr lang="en-GB" b="1" u="sng" dirty="0" smtClean="0">
                <a:solidFill>
                  <a:schemeClr val="bg1"/>
                </a:solidFill>
              </a:rPr>
            </a:br>
            <a:r>
              <a:rPr lang="en-GB" b="1" u="sng" dirty="0" smtClean="0">
                <a:solidFill>
                  <a:srgbClr val="FF0000"/>
                </a:solidFill>
              </a:rPr>
              <a:t>Game 3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661" y="220623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 volunteer needs to throw some paper into the bin. They will throw</a:t>
            </a:r>
            <a:r>
              <a:rPr lang="en-GB" b="1" dirty="0" smtClean="0">
                <a:solidFill>
                  <a:schemeClr val="bg1"/>
                </a:solidFill>
              </a:rPr>
              <a:t> backwards</a:t>
            </a:r>
            <a:r>
              <a:rPr lang="en-GB" dirty="0" smtClean="0">
                <a:solidFill>
                  <a:schemeClr val="bg1"/>
                </a:solidFill>
              </a:rPr>
              <a:t> and not be able to see the bin. They will do this 3 times, all differently.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They will then received 3 </a:t>
            </a:r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ypes of Feedback on attempting to throw the paper into the bin 3 times: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No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Knowledge of results – scored or not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/>
                </a:solidFill>
              </a:rPr>
              <a:t>Knowledge of performance –  </a:t>
            </a:r>
            <a:r>
              <a:rPr lang="en-GB" dirty="0" err="1" smtClean="0">
                <a:solidFill>
                  <a:schemeClr val="bg1"/>
                </a:solidFill>
              </a:rPr>
              <a:t>eg</a:t>
            </a:r>
            <a:r>
              <a:rPr lang="en-GB" dirty="0" smtClean="0">
                <a:solidFill>
                  <a:schemeClr val="bg1"/>
                </a:solidFill>
              </a:rPr>
              <a:t>. “throw to the left a bit”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764" t="14721" r="19073"/>
          <a:stretch/>
        </p:blipFill>
        <p:spPr>
          <a:xfrm>
            <a:off x="7668344" y="378449"/>
            <a:ext cx="952219" cy="15345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223628"/>
            <a:ext cx="792088" cy="7920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301216"/>
            <a:ext cx="691626" cy="74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2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595</Words>
  <Application>Microsoft Office PowerPoint</Application>
  <PresentationFormat>On-screen Show (4:3)</PresentationFormat>
  <Paragraphs>122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PE Taster Lesson What we will do today</vt:lpstr>
      <vt:lpstr>PowerPoint Presentation</vt:lpstr>
      <vt:lpstr>PowerPoint Presentation</vt:lpstr>
      <vt:lpstr>Route of Blood Around the Body</vt:lpstr>
      <vt:lpstr>3. Route of Blood</vt:lpstr>
      <vt:lpstr>Short Term Memory Store</vt:lpstr>
      <vt:lpstr>Short Term Memory Game 1 – Kims game</vt:lpstr>
      <vt:lpstr>Short Term Memory Game 2</vt:lpstr>
      <vt:lpstr>Feedback Game 3</vt:lpstr>
      <vt:lpstr>Socio-cultural – Quick Fire Quiz</vt:lpstr>
      <vt:lpstr>C</vt:lpstr>
      <vt:lpstr>3. Which of the following do you think would show good sportsmanship?  </vt:lpstr>
      <vt:lpstr>B</vt:lpstr>
      <vt:lpstr>D</vt:lpstr>
      <vt:lpstr>A’ Level PE Course – 2 year course</vt:lpstr>
      <vt:lpstr>ANY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PE Taster Lesson</dc:title>
  <dc:creator>Ian Jubb</dc:creator>
  <cp:lastModifiedBy>Ms G Vignali</cp:lastModifiedBy>
  <cp:revision>58</cp:revision>
  <cp:lastPrinted>2015-11-20T17:14:10Z</cp:lastPrinted>
  <dcterms:created xsi:type="dcterms:W3CDTF">2014-01-07T09:42:35Z</dcterms:created>
  <dcterms:modified xsi:type="dcterms:W3CDTF">2017-11-24T10:50:51Z</dcterms:modified>
</cp:coreProperties>
</file>