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2" r:id="rId4"/>
    <p:sldId id="266" r:id="rId5"/>
    <p:sldId id="273" r:id="rId6"/>
    <p:sldId id="270" r:id="rId7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EA0"/>
    <a:srgbClr val="FF9999"/>
    <a:srgbClr val="FDB5E5"/>
    <a:srgbClr val="FDF0BB"/>
    <a:srgbClr val="FF6699"/>
    <a:srgbClr val="F6FD99"/>
    <a:srgbClr val="66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9" autoAdjust="0"/>
  </p:normalViewPr>
  <p:slideViewPr>
    <p:cSldViewPr>
      <p:cViewPr>
        <p:scale>
          <a:sx n="60" d="100"/>
          <a:sy n="60" d="100"/>
        </p:scale>
        <p:origin x="-2742" y="-15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2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8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3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6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8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5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67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1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1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5B95-B0E4-428C-ACA3-BD91C3CA9B80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9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5B95-B0E4-428C-ACA3-BD91C3CA9B80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0CA6-420A-4C97-8A49-E65C830C7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4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CAcQjRw&amp;url=http://paydayloans.social/tag/home-journal-of-neurophysiology&amp;ei=CjqQVbHJMYH2Uo_kgfAI&amp;bvm=bv.96783405,d.d24&amp;psig=AFQjCNE35VmaovTL2930n_uxY_uw8COw0g&amp;ust=143560180003084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google.co.uk/url?sa=i&amp;rct=j&amp;q=&amp;esrc=s&amp;frm=1&amp;source=images&amp;cd=&amp;cad=rja&amp;uact=8&amp;ved=0CAcQjRw&amp;url=https://plus.google.com/105085645270474011331&amp;ei=fjqQVaenEczsUr3YgLAO&amp;bvm=bv.96783405,d.d24&amp;psig=AFQjCNE35VmaovTL2930n_uxY_uw8COw0g&amp;ust=1435601800030840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CAcQjRw&amp;url=http://paydayloans.social/tag/home-journal-of-neurophysiology&amp;ei=CjqQVbHJMYH2Uo_kgfAI&amp;bvm=bv.96783405,d.d24&amp;psig=AFQjCNE35VmaovTL2930n_uxY_uw8COw0g&amp;ust=143560180003084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CAcQjRw&amp;url=http://paydayloans.social/tag/home-journal-of-neurophysiology&amp;ei=CjqQVbHJMYH2Uo_kgfAI&amp;bvm=bv.96783405,d.d24&amp;psig=AFQjCNE35VmaovTL2930n_uxY_uw8COw0g&amp;ust=143560180003084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CAcQjRw&amp;url=http://paydayloans.social/tag/home-journal-of-neurophysiology&amp;ei=CjqQVbHJMYH2Uo_kgfAI&amp;bvm=bv.96783405,d.d24&amp;psig=AFQjCNE35VmaovTL2930n_uxY_uw8COw0g&amp;ust=143560180003084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CAcQjRw&amp;url=http://paydayloans.social/tag/home-journal-of-neurophysiology&amp;ei=CjqQVbHJMYH2Uo_kgfAI&amp;bvm=bv.96783405,d.d24&amp;psig=AFQjCNE35VmaovTL2930n_uxY_uw8COw0g&amp;ust=143560180003084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uact=8&amp;ved=0CAcQjRw&amp;url=http://paydayloans.social/tag/home-journal-of-neurophysiology&amp;ei=CjqQVbHJMYH2Uo_kgfAI&amp;bvm=bv.96783405,d.d24&amp;psig=AFQjCNE35VmaovTL2930n_uxY_uw8COw0g&amp;ust=1435601800030840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578" y="1208584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A Level Psychology </a:t>
            </a:r>
          </a:p>
          <a:p>
            <a:pPr algn="ctr"/>
            <a:r>
              <a:rPr lang="en-GB" sz="4000" b="1" dirty="0" smtClean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Introduction Summer Project 2016 </a:t>
            </a:r>
            <a:endParaRPr lang="en-GB" sz="4000" b="1" dirty="0">
              <a:ln w="18415" cmpd="sng">
                <a:solidFill>
                  <a:schemeClr val="accent6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586" y="6651617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ndara" pitchFamily="34" charset="0"/>
              </a:rPr>
              <a:t>This research based project is designed to give you an ideal grounding for your A Level Psychology course. </a:t>
            </a:r>
          </a:p>
          <a:p>
            <a:r>
              <a:rPr lang="en-GB" sz="1200" dirty="0" smtClean="0">
                <a:latin typeface="Candara" pitchFamily="34" charset="0"/>
              </a:rPr>
              <a:t>Research and complete the tasks independently over the summer in preparation for Year one of the Psychology A-Level. </a:t>
            </a:r>
          </a:p>
          <a:p>
            <a:endParaRPr lang="en-GB" sz="1200" dirty="0">
              <a:latin typeface="Candara" pitchFamily="34" charset="0"/>
            </a:endParaRPr>
          </a:p>
          <a:p>
            <a:r>
              <a:rPr lang="en-GB" sz="1200" dirty="0" smtClean="0">
                <a:latin typeface="Candara" pitchFamily="34" charset="0"/>
              </a:rPr>
              <a:t>Present the tasks in any format you like and bring it with you to your first lesson after the summer. </a:t>
            </a:r>
          </a:p>
          <a:p>
            <a:pPr algn="ctr"/>
            <a:endParaRPr lang="en-GB" sz="1200" dirty="0">
              <a:latin typeface="Candara" pitchFamily="34" charset="0"/>
            </a:endParaRPr>
          </a:p>
          <a:p>
            <a:pPr algn="ctr"/>
            <a:r>
              <a:rPr lang="en-GB" sz="1200" dirty="0" smtClean="0">
                <a:latin typeface="Candara" pitchFamily="34" charset="0"/>
              </a:rPr>
              <a:t>Good luck and Enjoy </a:t>
            </a:r>
            <a:r>
              <a:rPr lang="en-GB" sz="1200" dirty="0" smtClean="0">
                <a:latin typeface="Candara" pitchFamily="34" charset="0"/>
                <a:sym typeface="Wingdings" pitchFamily="2" charset="2"/>
              </a:rPr>
              <a:t> </a:t>
            </a:r>
          </a:p>
          <a:p>
            <a:pPr algn="ctr"/>
            <a:r>
              <a:rPr lang="en-GB" sz="1200" dirty="0" smtClean="0">
                <a:latin typeface="Candara" pitchFamily="34" charset="0"/>
                <a:sym typeface="Wingdings" pitchFamily="2" charset="2"/>
              </a:rPr>
              <a:t>Miss Pearce (Leader of Psychology)</a:t>
            </a:r>
            <a:endParaRPr lang="en-GB" sz="1200" dirty="0">
              <a:latin typeface="Candara" pitchFamily="34" charset="0"/>
              <a:sym typeface="Wingdings" pitchFamily="2" charset="2"/>
            </a:endParaRPr>
          </a:p>
        </p:txBody>
      </p:sp>
      <p:pic>
        <p:nvPicPr>
          <p:cNvPr id="1026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4424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9125073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lh3.googleusercontent.com/-EAGN_NUbWik/UsVItM2VghI/AAAAAAAAAII/x1JQWFgp4jU/s630-fcrop64=1,07903904ff6ac665/Brain%2BLarge%2BBorde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8" y="3222616"/>
            <a:ext cx="6000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gonal Stripe 2"/>
          <p:cNvSpPr/>
          <p:nvPr/>
        </p:nvSpPr>
        <p:spPr>
          <a:xfrm>
            <a:off x="188640" y="240714"/>
            <a:ext cx="1107504" cy="967870"/>
          </a:xfrm>
          <a:prstGeom prst="diagStripe">
            <a:avLst/>
          </a:prstGeom>
          <a:solidFill>
            <a:srgbClr val="A0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19119935">
            <a:off x="-441912" y="460733"/>
            <a:ext cx="207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Candara" pitchFamily="34" charset="0"/>
              </a:rPr>
              <a:t>New AQA Spec</a:t>
            </a:r>
          </a:p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Candara" pitchFamily="34" charset="0"/>
              </a:rPr>
              <a:t>For 2015</a:t>
            </a:r>
            <a:endParaRPr lang="en-GB" sz="10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7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845" y="772473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The AQA Course</a:t>
            </a:r>
            <a:endParaRPr lang="en-GB" sz="2800" b="1" dirty="0">
              <a:ln w="18415" cmpd="sng">
                <a:solidFill>
                  <a:schemeClr val="accent6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4424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9125073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88009" y="140017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egoe Print" pitchFamily="2" charset="0"/>
              </a:rPr>
              <a:t>A-Level </a:t>
            </a:r>
            <a:endParaRPr lang="en-GB" dirty="0"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5662" y="1786125"/>
            <a:ext cx="48467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ndara" pitchFamily="34" charset="0"/>
              </a:rPr>
              <a:t>Topics:</a:t>
            </a:r>
          </a:p>
          <a:p>
            <a:r>
              <a:rPr lang="en-GB" sz="1600" dirty="0" smtClean="0">
                <a:latin typeface="Candara" pitchFamily="34" charset="0"/>
              </a:rPr>
              <a:t>Social Influence</a:t>
            </a:r>
          </a:p>
          <a:p>
            <a:r>
              <a:rPr lang="en-GB" sz="1600" dirty="0" smtClean="0">
                <a:latin typeface="Candara" pitchFamily="34" charset="0"/>
              </a:rPr>
              <a:t>Memory </a:t>
            </a:r>
            <a:br>
              <a:rPr lang="en-GB" sz="1600" dirty="0" smtClean="0">
                <a:latin typeface="Candara" pitchFamily="34" charset="0"/>
              </a:rPr>
            </a:br>
            <a:r>
              <a:rPr lang="en-GB" sz="1600" dirty="0" smtClean="0">
                <a:latin typeface="Candara" pitchFamily="34" charset="0"/>
              </a:rPr>
              <a:t>Attachment </a:t>
            </a:r>
          </a:p>
          <a:p>
            <a:r>
              <a:rPr lang="en-GB" sz="1600" dirty="0" smtClean="0">
                <a:latin typeface="Candara" pitchFamily="34" charset="0"/>
              </a:rPr>
              <a:t>Psychopathology</a:t>
            </a:r>
          </a:p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031816" y="5486380"/>
            <a:ext cx="1855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prstClr val="black"/>
                </a:solidFill>
                <a:latin typeface="Candara" pitchFamily="34" charset="0"/>
              </a:rPr>
              <a:t>Topics</a:t>
            </a:r>
            <a:r>
              <a:rPr lang="en-GB" sz="1600" b="1" dirty="0" smtClean="0">
                <a:solidFill>
                  <a:prstClr val="black"/>
                </a:solidFill>
                <a:latin typeface="Candara" pitchFamily="34" charset="0"/>
              </a:rPr>
              <a:t>: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Candara" pitchFamily="34" charset="0"/>
              </a:rPr>
              <a:t>Research Methods 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Candara" pitchFamily="34" charset="0"/>
              </a:rPr>
              <a:t>Psychopathology 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Candara" pitchFamily="34" charset="0"/>
              </a:rPr>
              <a:t>Approaches in Psychology (including Bio Psychology)</a:t>
            </a:r>
            <a:endParaRPr lang="en-GB" sz="1600" dirty="0">
              <a:solidFill>
                <a:prstClr val="black"/>
              </a:solidFill>
              <a:latin typeface="Candar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3263" t="15447" r="33036" b="18368"/>
          <a:stretch/>
        </p:blipFill>
        <p:spPr>
          <a:xfrm>
            <a:off x="548680" y="1736693"/>
            <a:ext cx="3273584" cy="3426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3397" t="10514" r="32843" b="26359"/>
          <a:stretch/>
        </p:blipFill>
        <p:spPr>
          <a:xfrm>
            <a:off x="594025" y="5486380"/>
            <a:ext cx="3248430" cy="323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6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845" y="772473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The AQA Course</a:t>
            </a:r>
            <a:endParaRPr lang="en-GB" sz="2800" b="1" dirty="0">
              <a:ln w="18415" cmpd="sng">
                <a:solidFill>
                  <a:schemeClr val="accent6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4424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9125073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88009" y="140017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egoe Print" pitchFamily="2" charset="0"/>
              </a:rPr>
              <a:t>A-Level </a:t>
            </a:r>
            <a:endParaRPr lang="en-GB" dirty="0"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4098" y="2108812"/>
            <a:ext cx="48467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ndara" pitchFamily="34" charset="0"/>
              </a:rPr>
              <a:t>Topics:</a:t>
            </a:r>
          </a:p>
          <a:p>
            <a:r>
              <a:rPr lang="en-GB" sz="1600" dirty="0" smtClean="0">
                <a:latin typeface="Candara" pitchFamily="34" charset="0"/>
              </a:rPr>
              <a:t>Social Influence</a:t>
            </a:r>
          </a:p>
          <a:p>
            <a:r>
              <a:rPr lang="en-GB" sz="1600" dirty="0" smtClean="0">
                <a:latin typeface="Candara" pitchFamily="34" charset="0"/>
              </a:rPr>
              <a:t>Memory </a:t>
            </a:r>
            <a:br>
              <a:rPr lang="en-GB" sz="1600" dirty="0" smtClean="0">
                <a:latin typeface="Candara" pitchFamily="34" charset="0"/>
              </a:rPr>
            </a:br>
            <a:r>
              <a:rPr lang="en-GB" sz="1600" dirty="0" smtClean="0">
                <a:latin typeface="Candara" pitchFamily="34" charset="0"/>
              </a:rPr>
              <a:t>Attachment </a:t>
            </a:r>
          </a:p>
          <a:p>
            <a:r>
              <a:rPr lang="en-GB" sz="1600" dirty="0" smtClean="0">
                <a:latin typeface="Candara" pitchFamily="34" charset="0"/>
              </a:rPr>
              <a:t>Psychopathology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71" y="2061774"/>
            <a:ext cx="3691396" cy="3145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704" y="5529064"/>
            <a:ext cx="518457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100% Exam based 		0% Course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3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072" y="86722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Key studies in Psychology</a:t>
            </a:r>
          </a:p>
        </p:txBody>
      </p:sp>
      <p:pic>
        <p:nvPicPr>
          <p:cNvPr id="1026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4424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9125073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8089" y="1712640"/>
            <a:ext cx="5832648" cy="302433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6748" y="185859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n w="12700">
                  <a:noFill/>
                  <a:prstDash val="solid"/>
                </a:ln>
                <a:latin typeface="Segoe Print" pitchFamily="2" charset="0"/>
              </a:rPr>
              <a:t>Topic of Social Influence</a:t>
            </a:r>
            <a:endParaRPr lang="en-GB" dirty="0">
              <a:ln w="12700">
                <a:noFill/>
                <a:prstDash val="solid"/>
              </a:ln>
              <a:latin typeface="Segoe Prin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5887" y="2356617"/>
            <a:ext cx="3739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u="sng" dirty="0" smtClean="0">
                <a:latin typeface="Candara" pitchFamily="34" charset="0"/>
              </a:rPr>
              <a:t>Task1</a:t>
            </a:r>
            <a:r>
              <a:rPr lang="en-GB" sz="1600" b="1" i="1" dirty="0" smtClean="0">
                <a:latin typeface="Candara" pitchFamily="34" charset="0"/>
              </a:rPr>
              <a:t>: Outline Zimbardo’s Stanford Prison Experiment in terms of the following:</a:t>
            </a:r>
          </a:p>
          <a:p>
            <a:r>
              <a:rPr lang="en-GB" sz="1600" b="1" dirty="0" smtClean="0">
                <a:latin typeface="Candara" pitchFamily="34" charset="0"/>
              </a:rPr>
              <a:t>Aim</a:t>
            </a:r>
          </a:p>
          <a:p>
            <a:r>
              <a:rPr lang="en-GB" sz="1600" b="1" dirty="0" smtClean="0">
                <a:latin typeface="Candara" pitchFamily="34" charset="0"/>
              </a:rPr>
              <a:t>Design</a:t>
            </a:r>
          </a:p>
          <a:p>
            <a:r>
              <a:rPr lang="en-GB" sz="1600" b="1" dirty="0" smtClean="0">
                <a:latin typeface="Candara" pitchFamily="34" charset="0"/>
              </a:rPr>
              <a:t>Sample</a:t>
            </a:r>
          </a:p>
          <a:p>
            <a:r>
              <a:rPr lang="en-GB" sz="1600" b="1" dirty="0" smtClean="0">
                <a:latin typeface="Candara" pitchFamily="34" charset="0"/>
              </a:rPr>
              <a:t>Procedure</a:t>
            </a:r>
          </a:p>
          <a:p>
            <a:r>
              <a:rPr lang="en-GB" sz="1600" b="1" dirty="0" smtClean="0">
                <a:latin typeface="Candara" pitchFamily="34" charset="0"/>
              </a:rPr>
              <a:t>Results</a:t>
            </a:r>
          </a:p>
          <a:p>
            <a:r>
              <a:rPr lang="en-GB" sz="1600" b="1" dirty="0" smtClean="0">
                <a:latin typeface="Candara" pitchFamily="34" charset="0"/>
              </a:rPr>
              <a:t>Conclusion</a:t>
            </a:r>
          </a:p>
          <a:p>
            <a:endParaRPr lang="en-GB" sz="1600" dirty="0" smtClean="0">
              <a:latin typeface="Candara" pitchFamily="34" charset="0"/>
            </a:endParaRPr>
          </a:p>
          <a:p>
            <a:endParaRPr lang="en-GB" sz="1600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672" y="5097016"/>
            <a:ext cx="5814065" cy="3672408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5416" r="11667" b="6111"/>
          <a:stretch/>
        </p:blipFill>
        <p:spPr bwMode="auto">
          <a:xfrm>
            <a:off x="586747" y="2541498"/>
            <a:ext cx="1921897" cy="1518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586747" y="5276167"/>
            <a:ext cx="5703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n w="12700">
                  <a:noFill/>
                  <a:prstDash val="solid"/>
                </a:ln>
                <a:latin typeface="Segoe Print" pitchFamily="2" charset="0"/>
              </a:rPr>
              <a:t>Topic of Social Influence</a:t>
            </a:r>
            <a:endParaRPr lang="en-GB" dirty="0">
              <a:ln w="12700">
                <a:noFill/>
                <a:prstDash val="solid"/>
              </a:ln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5887" y="5737090"/>
            <a:ext cx="3727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u="sng" dirty="0" smtClean="0">
                <a:latin typeface="Candara" panose="020E0502030303020204" pitchFamily="34" charset="0"/>
              </a:rPr>
              <a:t>Task2</a:t>
            </a:r>
            <a:r>
              <a:rPr lang="en-GB" sz="1600" b="1" i="1" dirty="0" smtClean="0">
                <a:latin typeface="Candara" panose="020E0502030303020204" pitchFamily="34" charset="0"/>
              </a:rPr>
              <a:t>: </a:t>
            </a:r>
            <a:r>
              <a:rPr lang="en-GB" sz="1600" b="1" i="1" dirty="0">
                <a:latin typeface="Candara" panose="020E0502030303020204" pitchFamily="34" charset="0"/>
              </a:rPr>
              <a:t>Outline </a:t>
            </a:r>
            <a:r>
              <a:rPr lang="en-GB" sz="1600" b="1" i="1" dirty="0" smtClean="0">
                <a:latin typeface="Candara" panose="020E0502030303020204" pitchFamily="34" charset="0"/>
              </a:rPr>
              <a:t>Milgram’s Obedience to Authority </a:t>
            </a:r>
            <a:r>
              <a:rPr lang="en-GB" sz="1600" b="1" i="1" dirty="0">
                <a:latin typeface="Candara" panose="020E0502030303020204" pitchFamily="34" charset="0"/>
              </a:rPr>
              <a:t>Experiment in terms of the following: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Aim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Design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Sample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Procedure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Results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Conclusion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87" y="5775725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072" y="86722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Key studies in Psychology</a:t>
            </a:r>
          </a:p>
        </p:txBody>
      </p:sp>
      <p:pic>
        <p:nvPicPr>
          <p:cNvPr id="1026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4424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9125073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8089" y="1712640"/>
            <a:ext cx="5832648" cy="302433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86748" y="185859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n w="12700">
                  <a:noFill/>
                  <a:prstDash val="solid"/>
                </a:ln>
                <a:latin typeface="Segoe Print" pitchFamily="2" charset="0"/>
              </a:rPr>
              <a:t>Topic of Social Influence</a:t>
            </a:r>
            <a:endParaRPr lang="en-GB" dirty="0">
              <a:ln w="12700">
                <a:noFill/>
                <a:prstDash val="solid"/>
              </a:ln>
              <a:latin typeface="Segoe Prin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5887" y="2356617"/>
            <a:ext cx="3739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u="sng" dirty="0" smtClean="0">
                <a:latin typeface="Candara" pitchFamily="34" charset="0"/>
              </a:rPr>
              <a:t>Task3</a:t>
            </a:r>
            <a:r>
              <a:rPr lang="en-GB" sz="1600" b="1" i="1" dirty="0" smtClean="0">
                <a:latin typeface="Candara" pitchFamily="34" charset="0"/>
              </a:rPr>
              <a:t>: Outline Asch’s Conformity Experiment in terms of the following:</a:t>
            </a:r>
          </a:p>
          <a:p>
            <a:r>
              <a:rPr lang="en-GB" sz="1600" b="1" dirty="0" smtClean="0">
                <a:latin typeface="Candara" pitchFamily="34" charset="0"/>
              </a:rPr>
              <a:t>Aim</a:t>
            </a:r>
          </a:p>
          <a:p>
            <a:r>
              <a:rPr lang="en-GB" sz="1600" b="1" dirty="0" smtClean="0">
                <a:latin typeface="Candara" pitchFamily="34" charset="0"/>
              </a:rPr>
              <a:t>Design</a:t>
            </a:r>
          </a:p>
          <a:p>
            <a:r>
              <a:rPr lang="en-GB" sz="1600" b="1" dirty="0" smtClean="0">
                <a:latin typeface="Candara" pitchFamily="34" charset="0"/>
              </a:rPr>
              <a:t>Sample</a:t>
            </a:r>
          </a:p>
          <a:p>
            <a:r>
              <a:rPr lang="en-GB" sz="1600" b="1" dirty="0" smtClean="0">
                <a:latin typeface="Candara" pitchFamily="34" charset="0"/>
              </a:rPr>
              <a:t>Procedure</a:t>
            </a:r>
          </a:p>
          <a:p>
            <a:r>
              <a:rPr lang="en-GB" sz="1600" b="1" dirty="0" smtClean="0">
                <a:latin typeface="Candara" pitchFamily="34" charset="0"/>
              </a:rPr>
              <a:t>Results</a:t>
            </a:r>
          </a:p>
          <a:p>
            <a:r>
              <a:rPr lang="en-GB" sz="1600" b="1" dirty="0" smtClean="0">
                <a:latin typeface="Candara" pitchFamily="34" charset="0"/>
              </a:rPr>
              <a:t>Conclusion</a:t>
            </a:r>
            <a:endParaRPr lang="en-GB" sz="1600" dirty="0" smtClean="0">
              <a:latin typeface="Candara" pitchFamily="34" charset="0"/>
            </a:endParaRPr>
          </a:p>
          <a:p>
            <a:endParaRPr lang="en-GB" sz="1600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672" y="5097016"/>
            <a:ext cx="5814065" cy="3672408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86747" y="5276167"/>
            <a:ext cx="5703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n w="12700">
                  <a:noFill/>
                  <a:prstDash val="solid"/>
                </a:ln>
                <a:latin typeface="Segoe Print" pitchFamily="2" charset="0"/>
              </a:rPr>
              <a:t>Topic of Approaches</a:t>
            </a:r>
            <a:endParaRPr lang="en-GB" dirty="0">
              <a:ln w="12700">
                <a:noFill/>
                <a:prstDash val="solid"/>
              </a:ln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5887" y="5737090"/>
            <a:ext cx="3727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u="sng" dirty="0" smtClean="0">
                <a:latin typeface="Candara" panose="020E0502030303020204" pitchFamily="34" charset="0"/>
              </a:rPr>
              <a:t>Task2</a:t>
            </a:r>
            <a:r>
              <a:rPr lang="en-GB" sz="1600" b="1" i="1" dirty="0" smtClean="0">
                <a:latin typeface="Candara" panose="020E0502030303020204" pitchFamily="34" charset="0"/>
              </a:rPr>
              <a:t>: </a:t>
            </a:r>
            <a:r>
              <a:rPr lang="en-GB" sz="1600" b="1" i="1" dirty="0">
                <a:latin typeface="Candara" panose="020E0502030303020204" pitchFamily="34" charset="0"/>
              </a:rPr>
              <a:t>Outline </a:t>
            </a:r>
            <a:r>
              <a:rPr lang="en-GB" sz="1600" b="1" i="1" dirty="0" smtClean="0">
                <a:latin typeface="Candara" panose="020E0502030303020204" pitchFamily="34" charset="0"/>
              </a:rPr>
              <a:t>Pavlov’s study on Classical conditioning in </a:t>
            </a:r>
            <a:r>
              <a:rPr lang="en-GB" sz="1600" b="1" i="1" dirty="0">
                <a:latin typeface="Candara" panose="020E0502030303020204" pitchFamily="34" charset="0"/>
              </a:rPr>
              <a:t>terms of the following: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Aim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Design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Sample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Procedure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Results</a:t>
            </a:r>
          </a:p>
          <a:p>
            <a:r>
              <a:rPr lang="en-GB" sz="1600" b="1" dirty="0">
                <a:latin typeface="Candara" panose="020E0502030303020204" pitchFamily="34" charset="0"/>
              </a:rPr>
              <a:t>Conclusion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6756" t="9500" r="57195" b="64539"/>
          <a:stretch/>
        </p:blipFill>
        <p:spPr>
          <a:xfrm>
            <a:off x="500899" y="2272676"/>
            <a:ext cx="2088233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4158"/>
          <a:stretch/>
        </p:blipFill>
        <p:spPr>
          <a:xfrm>
            <a:off x="586747" y="5824650"/>
            <a:ext cx="1781389" cy="24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40" y="1106959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n w="18415" cmpd="sng">
                  <a:solidFill>
                    <a:schemeClr val="accent6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Useful Resources &amp; Further Reading</a:t>
            </a:r>
          </a:p>
          <a:p>
            <a:pPr algn="ctr"/>
            <a:endParaRPr lang="en-GB" b="1" dirty="0" smtClean="0">
              <a:ln w="18415" cmpd="sng">
                <a:noFill/>
                <a:prstDash val="solid"/>
              </a:ln>
              <a:latin typeface="Segoe Print" pitchFamily="2" charset="0"/>
            </a:endParaRPr>
          </a:p>
          <a:p>
            <a:pPr algn="ctr"/>
            <a:r>
              <a:rPr lang="en-GB" b="1" dirty="0" smtClean="0">
                <a:ln w="18415" cmpd="sng">
                  <a:noFill/>
                  <a:prstDash val="solid"/>
                </a:ln>
                <a:latin typeface="Segoe Print" pitchFamily="2" charset="0"/>
              </a:rPr>
              <a:t>To help you on your way…</a:t>
            </a:r>
            <a:endParaRPr lang="en-GB" b="1" dirty="0">
              <a:ln w="18415" cmpd="sng">
                <a:noFill/>
                <a:prstDash val="solid"/>
              </a:ln>
              <a:latin typeface="Segoe Print" pitchFamily="2" charset="0"/>
            </a:endParaRPr>
          </a:p>
        </p:txBody>
      </p:sp>
      <p:pic>
        <p:nvPicPr>
          <p:cNvPr id="1026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4424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eenhakkerlab.pharm.virginia.edu/wordpress/wp-content/uploads/2012/04/brain-bor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9125073"/>
            <a:ext cx="5976664" cy="3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640" y="240714"/>
            <a:ext cx="6408712" cy="939280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8088" y="1814844"/>
            <a:ext cx="5923240" cy="7026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9388" y="2536460"/>
            <a:ext cx="57072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ndara" pitchFamily="34" charset="0"/>
              </a:rPr>
              <a:t>Websites: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>
                <a:latin typeface="Candara" pitchFamily="34" charset="0"/>
              </a:rPr>
              <a:t>http</a:t>
            </a:r>
            <a:r>
              <a:rPr lang="en-GB" sz="1600" b="1" dirty="0">
                <a:latin typeface="Candara" pitchFamily="34" charset="0"/>
              </a:rPr>
              <a:t>://</a:t>
            </a:r>
            <a:r>
              <a:rPr lang="en-GB" sz="1600" b="1" dirty="0" smtClean="0">
                <a:latin typeface="Candara" pitchFamily="34" charset="0"/>
              </a:rPr>
              <a:t>www.simplypsychology.org/a-level-psychology.html </a:t>
            </a:r>
            <a:r>
              <a:rPr lang="en-GB" sz="1600" dirty="0" smtClean="0">
                <a:latin typeface="Candara" pitchFamily="34" charset="0"/>
              </a:rPr>
              <a:t>- Tailored to the old specification, but has all the relevant key information for A Level Psychology.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>
                <a:latin typeface="Candara" pitchFamily="34" charset="0"/>
              </a:rPr>
              <a:t>http://</a:t>
            </a:r>
            <a:r>
              <a:rPr lang="en-GB" sz="1600" b="1" dirty="0" smtClean="0">
                <a:latin typeface="Candara" pitchFamily="34" charset="0"/>
              </a:rPr>
              <a:t>www.aqa.org.uk/subjects/psychology/as-and-a-level/psychology-7181-7182 </a:t>
            </a:r>
            <a:r>
              <a:rPr lang="en-GB" sz="1600" dirty="0" smtClean="0">
                <a:latin typeface="Candara" pitchFamily="34" charset="0"/>
              </a:rPr>
              <a:t>This is the course specification, have a look at what you will be studying in a bit more detail by clicking the link.</a:t>
            </a:r>
          </a:p>
          <a:p>
            <a:endParaRPr lang="en-GB" sz="1600" dirty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>
              <a:latin typeface="Candara" pitchFamily="34" charset="0"/>
            </a:endParaRPr>
          </a:p>
          <a:p>
            <a:r>
              <a:rPr lang="en-GB" sz="2000" b="1" dirty="0" smtClean="0">
                <a:latin typeface="Candara" pitchFamily="34" charset="0"/>
              </a:rPr>
              <a:t>Optional Reading (Books):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Working Memory, Thought and Action </a:t>
            </a:r>
            <a:r>
              <a:rPr lang="en-GB" sz="1600" dirty="0" smtClean="0">
                <a:latin typeface="Candara" pitchFamily="34" charset="0"/>
              </a:rPr>
              <a:t>– Alan </a:t>
            </a:r>
            <a:r>
              <a:rPr lang="en-GB" sz="1600" dirty="0" err="1" smtClean="0">
                <a:latin typeface="Candara" pitchFamily="34" charset="0"/>
              </a:rPr>
              <a:t>Baddeley</a:t>
            </a:r>
            <a:endParaRPr lang="en-GB" sz="1600" dirty="0" smtClean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The Lucifer Effect </a:t>
            </a:r>
            <a:r>
              <a:rPr lang="en-GB" sz="1600" dirty="0" smtClean="0">
                <a:latin typeface="Candara" pitchFamily="34" charset="0"/>
              </a:rPr>
              <a:t>– Phillip </a:t>
            </a:r>
            <a:r>
              <a:rPr lang="en-GB" sz="1600" dirty="0" err="1" smtClean="0">
                <a:latin typeface="Candara" pitchFamily="34" charset="0"/>
              </a:rPr>
              <a:t>Zimbardo</a:t>
            </a:r>
            <a:r>
              <a:rPr lang="en-GB" sz="1600" dirty="0" smtClean="0">
                <a:latin typeface="Candar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Obedience to Authority </a:t>
            </a:r>
            <a:r>
              <a:rPr lang="en-GB" sz="1600" dirty="0" smtClean="0">
                <a:latin typeface="Candara" pitchFamily="34" charset="0"/>
              </a:rPr>
              <a:t>– Stanley </a:t>
            </a:r>
            <a:r>
              <a:rPr lang="en-GB" sz="1600" dirty="0" err="1" smtClean="0">
                <a:latin typeface="Candara" pitchFamily="34" charset="0"/>
              </a:rPr>
              <a:t>Milgram</a:t>
            </a:r>
            <a:r>
              <a:rPr lang="en-GB" sz="1600" dirty="0" smtClean="0">
                <a:latin typeface="Candar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Fundamentals of Cognition </a:t>
            </a:r>
            <a:r>
              <a:rPr lang="en-GB" sz="1600" dirty="0" smtClean="0">
                <a:latin typeface="Candara" pitchFamily="34" charset="0"/>
              </a:rPr>
              <a:t>– Michael Eysenck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Psychology: The Science of the Mind and Behaviour </a:t>
            </a:r>
            <a:r>
              <a:rPr lang="en-GB" sz="1600" dirty="0" smtClean="0">
                <a:latin typeface="Candara" pitchFamily="34" charset="0"/>
              </a:rPr>
              <a:t>– Richard Gross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The Complete Companions: AQA Psychology Year 1 and AS Student Book </a:t>
            </a:r>
            <a:r>
              <a:rPr lang="en-GB" sz="1600" dirty="0" smtClean="0">
                <a:latin typeface="Candara" pitchFamily="34" charset="0"/>
              </a:rPr>
              <a:t>– Mike Cardwell &amp; Cara Flanagan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i="1" dirty="0" smtClean="0">
                <a:latin typeface="Candara" pitchFamily="34" charset="0"/>
              </a:rPr>
              <a:t>AQA Psychology for A Level Year 1 and AS Student Book</a:t>
            </a:r>
            <a:r>
              <a:rPr lang="en-GB" sz="1600" i="1" dirty="0" smtClean="0">
                <a:latin typeface="Candara" pitchFamily="34" charset="0"/>
              </a:rPr>
              <a:t> </a:t>
            </a:r>
            <a:r>
              <a:rPr lang="en-GB" sz="1600" dirty="0" smtClean="0">
                <a:latin typeface="Candara" pitchFamily="34" charset="0"/>
              </a:rPr>
              <a:t>– Cara Flanagan &amp; Dave Berry </a:t>
            </a:r>
            <a:endParaRPr lang="en-GB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6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361</Words>
  <Application>Microsoft Office PowerPoint</Application>
  <PresentationFormat>A4 Paper (210x297 mm)</PresentationFormat>
  <Paragraphs>78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Bilton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S Bell</dc:creator>
  <cp:lastModifiedBy>Ms S Bell</cp:lastModifiedBy>
  <cp:revision>39</cp:revision>
  <dcterms:created xsi:type="dcterms:W3CDTF">2015-06-03T18:33:21Z</dcterms:created>
  <dcterms:modified xsi:type="dcterms:W3CDTF">2017-06-23T11:44:42Z</dcterms:modified>
</cp:coreProperties>
</file>