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7" d="100"/>
          <a:sy n="47" d="100"/>
        </p:scale>
        <p:origin x="-384" y="-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7915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914400">
              <a:lnSpc>
                <a:spcPct val="100000"/>
              </a:lnSpc>
              <a:defRPr sz="1200" b="1">
                <a:latin typeface="Arial"/>
                <a:ea typeface="Arial"/>
                <a:cs typeface="Arial"/>
                <a:sym typeface="Arial"/>
              </a:defRPr>
            </a:pPr>
            <a:r>
              <a:t>Your thoughts impact your behaviour</a:t>
            </a:r>
          </a:p>
          <a:p>
            <a:pPr defTabSz="914400">
              <a:lnSpc>
                <a:spcPct val="100000"/>
              </a:lnSpc>
              <a:defRPr sz="12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 defTabSz="914400">
              <a:lnSpc>
                <a:spcPct val="100000"/>
              </a:lnSpc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Stress comes from our </a:t>
            </a:r>
            <a:r>
              <a:rPr b="1"/>
              <a:t>perception of the situation</a:t>
            </a:r>
          </a:p>
          <a:p>
            <a:pPr marL="342900" indent="-342900" defTabSz="914400">
              <a:lnSpc>
                <a:spcPct val="100000"/>
              </a:lnSpc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Technically, the actual situation is not stressful, our perceptions MAKE IT stressful</a:t>
            </a:r>
          </a:p>
          <a:p>
            <a:pPr marL="342900" indent="-342900" defTabSz="914400">
              <a:lnSpc>
                <a:spcPct val="100000"/>
              </a:lnSpc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Sometimes we are right, sometimes we are wrong!</a:t>
            </a:r>
          </a:p>
          <a:p>
            <a:pPr marL="342900" indent="-342900" defTabSz="914400">
              <a:lnSpc>
                <a:spcPct val="100000"/>
              </a:lnSpc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There are common unhelpful patterns of thinking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 lIns="71437" tIns="71437" rIns="71437" bIns="71437" anchor="ctr">
            <a:spAutoFit/>
          </a:bodyPr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5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821531">
              <a:lnSpc>
                <a:spcPct val="100000"/>
              </a:lnSpc>
              <a:defRPr sz="84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 defTabSz="821531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465364" indent="-465364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  <a:lvl2pPr marL="808264" indent="-465364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2pPr>
            <a:lvl3pPr marL="1151164" indent="-465364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3pPr>
            <a:lvl4pPr marL="1494064" indent="-465364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4pPr>
            <a:lvl5pPr marL="1836964" indent="-465364" defTabSz="821531">
              <a:lnSpc>
                <a:spcPct val="100000"/>
              </a:lnSpc>
              <a:spcBef>
                <a:spcPts val="4500"/>
              </a:spcBef>
              <a:buSzPct val="75000"/>
              <a:buFontTx/>
              <a:defRPr sz="3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1pPr>
            <a:lvl2pPr marL="10618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2pPr>
            <a:lvl3pPr marL="15063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3pPr>
            <a:lvl4pPr marL="19508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4pPr>
            <a:lvl5pPr marL="2395361" indent="-617361" defTabSz="821531">
              <a:lnSpc>
                <a:spcPct val="100000"/>
              </a:lnSpc>
              <a:spcBef>
                <a:spcPts val="5900"/>
              </a:spcBef>
              <a:buSzPct val="75000"/>
              <a:buFontTx/>
              <a:defRPr sz="50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2203052" y="12802235"/>
            <a:ext cx="504548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 rot="10800000" flipH="1">
            <a:off x="600075" y="2484359"/>
            <a:ext cx="23174326" cy="91439"/>
          </a:xfrm>
          <a:prstGeom prst="rect">
            <a:avLst/>
          </a:prstGeom>
          <a:solidFill>
            <a:srgbClr val="FF3300"/>
          </a:solidFill>
          <a:ln w="25400">
            <a:solidFill>
              <a:srgbClr val="FF3300"/>
            </a:solidFill>
            <a:miter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47" name="image1.png" descr="The PiXL Club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96110" y="631779"/>
            <a:ext cx="2907247" cy="163156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7938144" y="3367389"/>
            <a:ext cx="9250532" cy="173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10000" b="1">
                <a:solidFill>
                  <a:srgbClr val="00666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CAROLINE SIDELL</a:t>
            </a:r>
          </a:p>
        </p:txBody>
      </p:sp>
      <p:pic>
        <p:nvPicPr>
          <p:cNvPr id="149" name="image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10352" y="4783161"/>
            <a:ext cx="11732219" cy="733263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 rot="10800000" flipH="1">
            <a:off x="600075" y="12704685"/>
            <a:ext cx="23174326" cy="91439"/>
          </a:xfrm>
          <a:prstGeom prst="rect">
            <a:avLst/>
          </a:prstGeom>
          <a:solidFill>
            <a:srgbClr val="FF3300"/>
          </a:solidFill>
          <a:ln w="25400">
            <a:solidFill>
              <a:srgbClr val="FF3300"/>
            </a:solidFill>
            <a:miter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076700" y="5375910"/>
            <a:ext cx="16230600" cy="296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18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2. Nutrition</a:t>
            </a:r>
          </a:p>
        </p:txBody>
      </p:sp>
      <p:sp>
        <p:nvSpPr>
          <p:cNvPr id="218" name="Shape 218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9" name="image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15.jpg" descr="http://static1.squarespace.com/static/52ed1acbe4b018b85a5a8e00/5399c4dee4b06b685f8d5a90/5399c55ce4b0705199b36a53/1402586463456/Proactive17_web.jpg?format=1000w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531145" cy="1371599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3185872" y="5872631"/>
            <a:ext cx="18012255" cy="3091181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7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  <a:r>
              <a:rPr sz="8000"/>
              <a:t>Someone with a healthy balanced diet is less likely to be stressed</a:t>
            </a:r>
            <a:r>
              <a:rPr sz="10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3" name="Shape 223"/>
          <p:cNvSpPr/>
          <p:nvPr/>
        </p:nvSpPr>
        <p:spPr>
          <a:xfrm>
            <a:off x="0" y="684123"/>
            <a:ext cx="16843022" cy="1859281"/>
          </a:xfrm>
          <a:prstGeom prst="rect">
            <a:avLst/>
          </a:prstGeom>
          <a:solidFill>
            <a:srgbClr val="26262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10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NUTRITION &amp; STRESS</a:t>
            </a:r>
          </a:p>
        </p:txBody>
      </p:sp>
      <p:sp>
        <p:nvSpPr>
          <p:cNvPr id="224" name="Shape 224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25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16.jpeg" descr="https://mysanfranciscokitchen.com/wp-content/uploads/2013/01/blueberry-smoothie-r.jpg"/>
          <p:cNvPicPr>
            <a:picLocks noChangeAspect="1"/>
          </p:cNvPicPr>
          <p:nvPr/>
        </p:nvPicPr>
        <p:blipFill>
          <a:blip r:embed="rId2">
            <a:extLst/>
          </a:blip>
          <a:srcRect t="13129" r="16081"/>
          <a:stretch>
            <a:fillRect/>
          </a:stretch>
        </p:blipFill>
        <p:spPr>
          <a:xfrm>
            <a:off x="1593670" y="8109419"/>
            <a:ext cx="4822519" cy="4992253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-1" y="730250"/>
            <a:ext cx="18297528" cy="2651126"/>
          </a:xfrm>
          <a:prstGeom prst="rect">
            <a:avLst/>
          </a:prstGeom>
          <a:solidFill>
            <a:srgbClr val="262626"/>
          </a:solidFill>
        </p:spPr>
        <p:txBody>
          <a:bodyPr/>
          <a:lstStyle>
            <a:lvl1pPr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Eating a nutritious breakfast can help you perform better in exams and during the day</a:t>
            </a:r>
          </a:p>
        </p:txBody>
      </p:sp>
      <p:pic>
        <p:nvPicPr>
          <p:cNvPr id="229" name="image17.png"/>
          <p:cNvPicPr>
            <a:picLocks noChangeAspect="1"/>
          </p:cNvPicPr>
          <p:nvPr/>
        </p:nvPicPr>
        <p:blipFill>
          <a:blip r:embed="rId3">
            <a:extLst/>
          </a:blip>
          <a:srcRect t="18350" r="33595"/>
          <a:stretch>
            <a:fillRect/>
          </a:stretch>
        </p:blipFill>
        <p:spPr>
          <a:xfrm>
            <a:off x="909749" y="3607970"/>
            <a:ext cx="7429392" cy="512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18.jpg" descr="http://ichef.bbci.co.uk/food/ic/food_16x9_448/recipes/overnight_muesli_with_57876_16x9.jpg"/>
          <p:cNvPicPr>
            <a:picLocks noChangeAspect="1"/>
          </p:cNvPicPr>
          <p:nvPr/>
        </p:nvPicPr>
        <p:blipFill>
          <a:blip r:embed="rId4">
            <a:extLst/>
          </a:blip>
          <a:srcRect l="5983" t="9747" r="41630"/>
          <a:stretch>
            <a:fillRect/>
          </a:stretch>
        </p:blipFill>
        <p:spPr>
          <a:xfrm>
            <a:off x="7220557" y="7259136"/>
            <a:ext cx="4623783" cy="455189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14669109" y="5156779"/>
            <a:ext cx="8105775" cy="536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5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Eating the right food and drink can energise your system, improve your alertness and sustain you through the long exam hours</a:t>
            </a:r>
          </a:p>
        </p:txBody>
      </p:sp>
      <p:sp>
        <p:nvSpPr>
          <p:cNvPr id="232" name="Shape 232"/>
          <p:cNvSpPr/>
          <p:nvPr/>
        </p:nvSpPr>
        <p:spPr>
          <a:xfrm>
            <a:off x="12607886" y="2971566"/>
            <a:ext cx="1971677" cy="6969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7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233" name="Shape 233"/>
          <p:cNvSpPr/>
          <p:nvPr/>
        </p:nvSpPr>
        <p:spPr>
          <a:xfrm>
            <a:off x="16429606" y="8226294"/>
            <a:ext cx="2217138" cy="6969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7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234" name="Shape 234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35" name="image3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061806" y="730250"/>
            <a:ext cx="3568041" cy="2230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  <p:bldP spid="232" grpId="2" animBg="1" advAuto="0"/>
      <p:bldP spid="233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/>
          </p:cNvSpPr>
          <p:nvPr>
            <p:ph type="title"/>
          </p:nvPr>
        </p:nvSpPr>
        <p:spPr>
          <a:xfrm>
            <a:off x="0" y="481210"/>
            <a:ext cx="17478532" cy="2651126"/>
          </a:xfrm>
          <a:prstGeom prst="rect">
            <a:avLst/>
          </a:prstGeom>
          <a:solidFill>
            <a:srgbClr val="262626"/>
          </a:solidFill>
        </p:spPr>
        <p:txBody>
          <a:bodyPr/>
          <a:lstStyle/>
          <a:p>
            <a:pPr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 sz="8000"/>
              <a:t>One of the best ways to maximise  </a:t>
            </a:r>
            <a:br>
              <a:rPr sz="8000"/>
            </a:br>
            <a:r>
              <a:rPr sz="8000"/>
              <a:t> your focus is to stay hydrated </a:t>
            </a:r>
          </a:p>
        </p:txBody>
      </p:sp>
      <p:sp>
        <p:nvSpPr>
          <p:cNvPr id="238" name="Shape 238"/>
          <p:cNvSpPr>
            <a:spLocks noGrp="1"/>
          </p:cNvSpPr>
          <p:nvPr>
            <p:ph type="body" sz="quarter" idx="1"/>
          </p:nvPr>
        </p:nvSpPr>
        <p:spPr>
          <a:xfrm>
            <a:off x="2105023" y="5378436"/>
            <a:ext cx="12068178" cy="4851416"/>
          </a:xfrm>
          <a:prstGeom prst="rect">
            <a:avLst/>
          </a:prstGeom>
        </p:spPr>
        <p:txBody>
          <a:bodyPr/>
          <a:lstStyle>
            <a:lvl1pPr marL="0" indent="0" algn="ctr" defTabSz="1792223">
              <a:spcBef>
                <a:spcPts val="1900"/>
              </a:spcBef>
              <a:buSzTx/>
              <a:buNone/>
              <a:defRPr sz="7840"/>
            </a:lvl1pPr>
          </a:lstStyle>
          <a:p>
            <a:r>
              <a:t>Even mild dehydration can lead to tiredness, headaches, reduced alertness and diminished concentration</a:t>
            </a:r>
          </a:p>
        </p:txBody>
      </p:sp>
      <p:pic>
        <p:nvPicPr>
          <p:cNvPr id="239" name="image19.jpg" descr="https://cdn1.thehunt.com/app/public/system/note_images/9429441/original/922d92e3af32374ee0ec23ff2982f795.jpeg"/>
          <p:cNvPicPr>
            <a:picLocks noChangeAspect="1"/>
          </p:cNvPicPr>
          <p:nvPr/>
        </p:nvPicPr>
        <p:blipFill>
          <a:blip r:embed="rId2">
            <a:extLst/>
          </a:blip>
          <a:srcRect r="21049"/>
          <a:stretch>
            <a:fillRect/>
          </a:stretch>
        </p:blipFill>
        <p:spPr>
          <a:xfrm>
            <a:off x="15930562" y="3381376"/>
            <a:ext cx="7519989" cy="952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Shape 240"/>
          <p:cNvSpPr/>
          <p:nvPr/>
        </p:nvSpPr>
        <p:spPr>
          <a:xfrm>
            <a:off x="995359" y="3132336"/>
            <a:ext cx="1971677" cy="6969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7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241" name="Shape 241"/>
          <p:cNvSpPr/>
          <p:nvPr/>
        </p:nvSpPr>
        <p:spPr>
          <a:xfrm>
            <a:off x="13160981" y="6960458"/>
            <a:ext cx="2217138" cy="6969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7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  <p:sp>
        <p:nvSpPr>
          <p:cNvPr id="242" name="Shape 242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43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61806" y="730250"/>
            <a:ext cx="3568041" cy="22300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1" build="p" animBg="1" advAuto="0"/>
      <p:bldP spid="240" grpId="2" animBg="1" advAuto="0"/>
      <p:bldP spid="241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20.jpeg" descr="http://thepost.s3.amazonaws.com/wp-content/uploads/2015/08/Inspections1.jpg"/>
          <p:cNvPicPr>
            <a:picLocks noChangeAspect="1"/>
          </p:cNvPicPr>
          <p:nvPr/>
        </p:nvPicPr>
        <p:blipFill>
          <a:blip r:embed="rId2">
            <a:extLst/>
          </a:blip>
          <a:srcRect t="5798" b="5200"/>
          <a:stretch>
            <a:fillRect/>
          </a:stretch>
        </p:blipFill>
        <p:spPr>
          <a:xfrm>
            <a:off x="0" y="0"/>
            <a:ext cx="24384000" cy="13715999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12795074" y="3595704"/>
            <a:ext cx="5892976" cy="3929381"/>
          </a:xfrm>
          <a:prstGeom prst="rect">
            <a:avLst/>
          </a:prstGeom>
          <a:solidFill>
            <a:srgbClr val="FFFFFF">
              <a:alpha val="7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Carbohydrates are the fuel that give you energy throughout the day.</a:t>
            </a:r>
          </a:p>
        </p:txBody>
      </p:sp>
      <p:sp>
        <p:nvSpPr>
          <p:cNvPr id="247" name="Shape 247"/>
          <p:cNvSpPr/>
          <p:nvPr/>
        </p:nvSpPr>
        <p:spPr>
          <a:xfrm flipH="1">
            <a:off x="12440062" y="1740001"/>
            <a:ext cx="1" cy="5462311"/>
          </a:xfrm>
          <a:prstGeom prst="line">
            <a:avLst/>
          </a:prstGeom>
          <a:ln w="1143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 flipH="1">
            <a:off x="9863682" y="7202312"/>
            <a:ext cx="2576676" cy="5427117"/>
          </a:xfrm>
          <a:prstGeom prst="line">
            <a:avLst/>
          </a:prstGeom>
          <a:ln w="1143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12440353" y="7202312"/>
            <a:ext cx="2068013" cy="5510767"/>
          </a:xfrm>
          <a:prstGeom prst="line">
            <a:avLst/>
          </a:prstGeom>
          <a:ln w="114300">
            <a:solidFill>
              <a:srgbClr val="00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9832613" y="8121263"/>
            <a:ext cx="4989691" cy="932181"/>
          </a:xfrm>
          <a:prstGeom prst="rect">
            <a:avLst/>
          </a:prstGeom>
          <a:solidFill>
            <a:srgbClr val="FFFFFF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FATS</a:t>
            </a:r>
          </a:p>
        </p:txBody>
      </p:sp>
      <p:sp>
        <p:nvSpPr>
          <p:cNvPr id="251" name="Shape 251"/>
          <p:cNvSpPr/>
          <p:nvPr/>
        </p:nvSpPr>
        <p:spPr>
          <a:xfrm>
            <a:off x="6371046" y="2393642"/>
            <a:ext cx="4989691" cy="861438"/>
          </a:xfrm>
          <a:prstGeom prst="rect">
            <a:avLst/>
          </a:prstGeom>
          <a:solidFill>
            <a:srgbClr val="000000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PROTEIN</a:t>
            </a:r>
          </a:p>
        </p:txBody>
      </p:sp>
      <p:sp>
        <p:nvSpPr>
          <p:cNvPr id="252" name="Shape 252"/>
          <p:cNvSpPr/>
          <p:nvPr/>
        </p:nvSpPr>
        <p:spPr>
          <a:xfrm>
            <a:off x="12732646" y="2443712"/>
            <a:ext cx="4989691" cy="861438"/>
          </a:xfrm>
          <a:prstGeom prst="rect">
            <a:avLst/>
          </a:prstGeom>
          <a:solidFill>
            <a:srgbClr val="33CC33">
              <a:alpha val="75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CARBS</a:t>
            </a:r>
          </a:p>
        </p:txBody>
      </p:sp>
      <p:sp>
        <p:nvSpPr>
          <p:cNvPr id="253" name="Shape 253"/>
          <p:cNvSpPr/>
          <p:nvPr/>
        </p:nvSpPr>
        <p:spPr>
          <a:xfrm>
            <a:off x="6584181" y="3757512"/>
            <a:ext cx="5131568" cy="3675381"/>
          </a:xfrm>
          <a:prstGeom prst="rect">
            <a:avLst/>
          </a:prstGeom>
          <a:solidFill>
            <a:srgbClr val="FFFFFF">
              <a:alpha val="7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Protein helps for muscle growth, tissue repair, and immune function.</a:t>
            </a:r>
            <a:endParaRPr sz="3200"/>
          </a:p>
        </p:txBody>
      </p:sp>
      <p:sp>
        <p:nvSpPr>
          <p:cNvPr id="254" name="Shape 254"/>
          <p:cNvSpPr/>
          <p:nvPr/>
        </p:nvSpPr>
        <p:spPr>
          <a:xfrm>
            <a:off x="6527679" y="9297264"/>
            <a:ext cx="11515728" cy="3929381"/>
          </a:xfrm>
          <a:prstGeom prst="rect">
            <a:avLst/>
          </a:prstGeom>
          <a:solidFill>
            <a:srgbClr val="FFFFFF">
              <a:alpha val="78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Fat also provides energy &amp; regulates hormone production, as well as absorbing fat soluble vitamins which are required to maintain good health.</a:t>
            </a:r>
          </a:p>
        </p:txBody>
      </p:sp>
      <p:grpSp>
        <p:nvGrpSpPr>
          <p:cNvPr id="257" name="Group 257"/>
          <p:cNvGrpSpPr/>
          <p:nvPr/>
        </p:nvGrpSpPr>
        <p:grpSpPr>
          <a:xfrm>
            <a:off x="0" y="455417"/>
            <a:ext cx="16730134" cy="2801998"/>
            <a:chOff x="0" y="0"/>
            <a:chExt cx="16730133" cy="2801996"/>
          </a:xfrm>
        </p:grpSpPr>
        <p:sp>
          <p:nvSpPr>
            <p:cNvPr id="255" name="Shape 255"/>
            <p:cNvSpPr/>
            <p:nvPr/>
          </p:nvSpPr>
          <p:spPr>
            <a:xfrm>
              <a:off x="0" y="0"/>
              <a:ext cx="16730134" cy="1200935"/>
            </a:xfrm>
            <a:prstGeom prst="rect">
              <a:avLst/>
            </a:prstGeom>
            <a:solidFill>
              <a:srgbClr val="000000">
                <a:alpha val="8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lnSpc>
                  <a:spcPct val="90000"/>
                </a:lnSpc>
                <a:spcBef>
                  <a:spcPts val="6000"/>
                </a:spcBef>
                <a:defRPr sz="4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0" y="0"/>
              <a:ext cx="16730134" cy="2801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lnSpc>
                  <a:spcPct val="90000"/>
                </a:lnSpc>
                <a:spcBef>
                  <a:spcPts val="2000"/>
                </a:spcBef>
                <a:defRPr sz="8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Understanding macro-nutrients</a:t>
              </a:r>
              <a:endParaRPr sz="5600"/>
            </a:p>
          </p:txBody>
        </p:sp>
      </p:grpSp>
      <p:sp>
        <p:nvSpPr>
          <p:cNvPr id="258" name="Shape 258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59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8" animBg="1" advAuto="0"/>
      <p:bldP spid="247" grpId="2" animBg="1" advAuto="0"/>
      <p:bldP spid="248" grpId="1" animBg="1" advAuto="0"/>
      <p:bldP spid="249" grpId="3" animBg="1" advAuto="0"/>
      <p:bldP spid="250" grpId="6" animBg="1" advAuto="0"/>
      <p:bldP spid="251" grpId="4" animBg="1" advAuto="0"/>
      <p:bldP spid="252" grpId="5" animBg="1" advAuto="0"/>
      <p:bldP spid="253" grpId="7" animBg="1" advAuto="0"/>
      <p:bldP spid="254" grpId="9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/>
          <p:nvPr/>
        </p:nvSpPr>
        <p:spPr>
          <a:xfrm>
            <a:off x="2" y="450040"/>
            <a:ext cx="17945101" cy="1414781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How protein affect blood sugar levels</a:t>
            </a:r>
          </a:p>
        </p:txBody>
      </p:sp>
      <p:pic>
        <p:nvPicPr>
          <p:cNvPr id="262" name="image21.jpg"/>
          <p:cNvPicPr>
            <a:picLocks noChangeAspect="1"/>
          </p:cNvPicPr>
          <p:nvPr/>
        </p:nvPicPr>
        <p:blipFill>
          <a:blip r:embed="rId2">
            <a:extLst/>
          </a:blip>
          <a:srcRect t="4514"/>
          <a:stretch>
            <a:fillRect/>
          </a:stretch>
        </p:blipFill>
        <p:spPr>
          <a:xfrm>
            <a:off x="783830" y="2564832"/>
            <a:ext cx="16377314" cy="1088996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64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959" y="55240"/>
            <a:ext cx="17526966" cy="6905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2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959" y="6697243"/>
            <a:ext cx="17136461" cy="655905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7704923" y="0"/>
            <a:ext cx="6679077" cy="13568896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lnSpc>
                <a:spcPct val="90000"/>
              </a:lnSpc>
              <a:spcBef>
                <a:spcPts val="600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18040184" y="7531651"/>
            <a:ext cx="6024941" cy="3929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Your blood sugar and energy levels should be slow and steady not swinging wildly up and down</a:t>
            </a:r>
          </a:p>
        </p:txBody>
      </p:sp>
      <p:sp>
        <p:nvSpPr>
          <p:cNvPr id="270" name="Shape 270"/>
          <p:cNvSpPr/>
          <p:nvPr/>
        </p:nvSpPr>
        <p:spPr>
          <a:xfrm>
            <a:off x="18576824" y="3308363"/>
            <a:ext cx="5289687" cy="243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Excess insulin triggers sugar craving </a:t>
            </a:r>
          </a:p>
        </p:txBody>
      </p:sp>
      <p:sp>
        <p:nvSpPr>
          <p:cNvPr id="271" name="Shape 271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72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24.jpg" descr="http://media4.popsugar-assets.com/files/2015/06/05/717/n/1922398/fb62ed5d_9f42f8cf_lemon-juice-main.xxxlarge_2x.xxxlarge_2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43" y="-3"/>
            <a:ext cx="13581217" cy="13825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25.png" descr="http://www.herworldplus.com/sites/default/files/1602_breakfast_embed1.png"/>
          <p:cNvPicPr>
            <a:picLocks noChangeAspect="1"/>
          </p:cNvPicPr>
          <p:nvPr/>
        </p:nvPicPr>
        <p:blipFill>
          <a:blip r:embed="rId3">
            <a:extLst/>
          </a:blip>
          <a:srcRect l="5972" r="25259"/>
          <a:stretch>
            <a:fillRect/>
          </a:stretch>
        </p:blipFill>
        <p:spPr>
          <a:xfrm>
            <a:off x="13595159" y="0"/>
            <a:ext cx="10836324" cy="1382518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/>
          <p:cNvSpPr/>
          <p:nvPr/>
        </p:nvSpPr>
        <p:spPr>
          <a:xfrm>
            <a:off x="-1" y="512475"/>
            <a:ext cx="12201528" cy="1414781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Energy boosting Foods</a:t>
            </a:r>
          </a:p>
        </p:txBody>
      </p:sp>
      <p:sp>
        <p:nvSpPr>
          <p:cNvPr id="277" name="Shape 277"/>
          <p:cNvSpPr/>
          <p:nvPr/>
        </p:nvSpPr>
        <p:spPr>
          <a:xfrm>
            <a:off x="8531221" y="3572888"/>
            <a:ext cx="7970296" cy="7193281"/>
          </a:xfrm>
          <a:prstGeom prst="rect">
            <a:avLst/>
          </a:prstGeom>
          <a:solidFill>
            <a:srgbClr val="FFFFFF">
              <a:alpha val="76078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5600" b="1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MIGHTY MAGNESIUM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Magnesium is involved in over 1000 enzymatic reactions in the body. It's vitally important in providing our cells with energy</a:t>
            </a:r>
            <a:endParaRPr b="1"/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="1"/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Green vegetables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Nuts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Pulses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Fish 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Bananas</a:t>
            </a:r>
          </a:p>
        </p:txBody>
      </p:sp>
      <p:sp>
        <p:nvSpPr>
          <p:cNvPr id="278" name="Shape 278"/>
          <p:cNvSpPr/>
          <p:nvPr/>
        </p:nvSpPr>
        <p:spPr>
          <a:xfrm>
            <a:off x="16874687" y="2649727"/>
            <a:ext cx="7509313" cy="831088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5600" b="1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UP THE B’S</a:t>
            </a:r>
          </a:p>
          <a:p>
            <a:pPr defTabSz="1828800">
              <a:defRPr sz="3600" b="1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 vitamins are directly involved in creating energy at a cellular level &amp; will give you an energy boost</a:t>
            </a:r>
          </a:p>
          <a:p>
            <a:pPr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Green vegetables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Asparagus / Spinach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Broccoli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Yoghurt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Chicken / Turkey / Salmon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Whole Grains / Brown rice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Almonds / Pecans</a:t>
            </a:r>
          </a:p>
          <a:p>
            <a:pPr defTabSz="1828800">
              <a:defRPr sz="3600" b="1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Eggs</a:t>
            </a:r>
          </a:p>
        </p:txBody>
      </p:sp>
      <p:sp>
        <p:nvSpPr>
          <p:cNvPr id="279" name="Shape 279"/>
          <p:cNvSpPr/>
          <p:nvPr/>
        </p:nvSpPr>
        <p:spPr>
          <a:xfrm>
            <a:off x="175051" y="3564790"/>
            <a:ext cx="7170784" cy="28498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6400" b="1">
                <a:solidFill>
                  <a:srgbClr val="00CC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BALANCING ACT</a:t>
            </a:r>
            <a:r>
              <a:rPr b="0"/>
              <a:t> </a:t>
            </a:r>
          </a:p>
          <a:p>
            <a:pPr algn="l"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Keep your sugar levels under control.</a:t>
            </a:r>
          </a:p>
          <a:p>
            <a:pPr algn="l" defTabSz="1828800">
              <a:defRPr sz="3600">
                <a:solidFill>
                  <a:srgbClr val="3B383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80" name="image26.png"/>
          <p:cNvPicPr>
            <a:picLocks noChangeAspect="1"/>
          </p:cNvPicPr>
          <p:nvPr/>
        </p:nvPicPr>
        <p:blipFill>
          <a:blip r:embed="rId4">
            <a:extLst/>
          </a:blip>
          <a:srcRect r="3510" b="1664"/>
          <a:stretch>
            <a:fillRect/>
          </a:stretch>
        </p:blipFill>
        <p:spPr>
          <a:xfrm>
            <a:off x="174332" y="5376540"/>
            <a:ext cx="8196504" cy="7998267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281"/>
          <p:cNvSpPr/>
          <p:nvPr/>
        </p:nvSpPr>
        <p:spPr>
          <a:xfrm>
            <a:off x="8531221" y="10983445"/>
            <a:ext cx="15852779" cy="2430781"/>
          </a:xfrm>
          <a:prstGeom prst="rect">
            <a:avLst/>
          </a:prstGeom>
          <a:solidFill>
            <a:srgbClr val="00666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r" defTabSz="18288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DEHYDRATION CAUSES HEADACHES, </a:t>
            </a:r>
          </a:p>
          <a:p>
            <a:pPr algn="r" defTabSz="18288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TIREDNESS AND CAN HINDER YOUR MENTAL </a:t>
            </a:r>
          </a:p>
          <a:p>
            <a:pPr algn="r" defTabSz="18288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PERFORMANCE AT SCHOOL</a:t>
            </a:r>
          </a:p>
        </p:txBody>
      </p:sp>
      <p:sp>
        <p:nvSpPr>
          <p:cNvPr id="282" name="Shape 282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83" name="image3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3" animBg="1" advAuto="0"/>
      <p:bldP spid="278" grpId="4" animBg="1" advAuto="0"/>
      <p:bldP spid="279" grpId="1" animBg="1" advAuto="0"/>
      <p:bldP spid="280" grpId="2" animBg="1" advAuto="0"/>
      <p:bldP spid="281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4076700" y="3985260"/>
            <a:ext cx="16230600" cy="5745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18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3. SLEEP, REST &amp; RECOVERY  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27.jpg" descr="http://i.huffpost.com/gen/1872205/images/o-TEENAGERS-facebo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86766" y="4272407"/>
            <a:ext cx="13393861" cy="669693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-1" y="504233"/>
            <a:ext cx="18993854" cy="3535681"/>
          </a:xfrm>
          <a:prstGeom prst="rect">
            <a:avLst/>
          </a:prstGeom>
          <a:solidFill>
            <a:srgbClr val="FF006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Thinking about your daily and weekly </a:t>
            </a:r>
          </a:p>
          <a:p>
            <a:pPr algn="l" defTabSz="1828800"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routines, would you say you get enough </a:t>
            </a:r>
          </a:p>
          <a:p>
            <a:pPr algn="l" defTabSz="1828800"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rest, relaxation or down time?  </a:t>
            </a:r>
          </a:p>
        </p:txBody>
      </p:sp>
      <p:sp>
        <p:nvSpPr>
          <p:cNvPr id="289" name="Shape 289"/>
          <p:cNvSpPr/>
          <p:nvPr/>
        </p:nvSpPr>
        <p:spPr>
          <a:xfrm>
            <a:off x="8783393" y="11038271"/>
            <a:ext cx="15600607" cy="2418081"/>
          </a:xfrm>
          <a:prstGeom prst="rect">
            <a:avLst/>
          </a:prstGeom>
          <a:solidFill>
            <a:srgbClr val="029ED4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Why is it so important to rest and recharge ourselves?</a:t>
            </a:r>
          </a:p>
        </p:txBody>
      </p:sp>
      <p:pic>
        <p:nvPicPr>
          <p:cNvPr id="290" name="image28.png" descr="http://www.innerwest.nsw.gov.au/Images/UserUploadedImages/225/Relaxation%20techniques%20for%20HSC%20students.png"/>
          <p:cNvPicPr>
            <a:picLocks noChangeAspect="1"/>
          </p:cNvPicPr>
          <p:nvPr/>
        </p:nvPicPr>
        <p:blipFill>
          <a:blip r:embed="rId3">
            <a:extLst/>
          </a:blip>
          <a:srcRect l="12424" r="9801"/>
          <a:stretch>
            <a:fillRect/>
          </a:stretch>
        </p:blipFill>
        <p:spPr>
          <a:xfrm>
            <a:off x="248991" y="4454280"/>
            <a:ext cx="8534401" cy="8656768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hape 291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92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1243916" y="2305193"/>
            <a:ext cx="22301884" cy="1"/>
          </a:xfrm>
          <a:prstGeom prst="line">
            <a:avLst/>
          </a:prstGeom>
          <a:ln w="12700">
            <a:solidFill>
              <a:srgbClr val="808080"/>
            </a:solidFill>
            <a:miter/>
          </a:ln>
        </p:spPr>
        <p:txBody>
          <a:bodyPr tIns="91439" bIns="91439"/>
          <a:lstStyle/>
          <a:p>
            <a:pPr algn="l" defTabSz="1828800"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54" name="imag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77760" y="5131"/>
            <a:ext cx="3568041" cy="223002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1077208" y="662146"/>
            <a:ext cx="13467468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SESSION OUTCOMES</a:t>
            </a:r>
          </a:p>
        </p:txBody>
      </p:sp>
      <p:sp>
        <p:nvSpPr>
          <p:cNvPr id="156" name="Shape 156"/>
          <p:cNvSpPr/>
          <p:nvPr/>
        </p:nvSpPr>
        <p:spPr>
          <a:xfrm>
            <a:off x="1243915" y="3048129"/>
            <a:ext cx="10715626" cy="8818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buSzPct val="100000"/>
              <a:buFont typeface="Arial"/>
              <a:buChar char="•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The importance of your health and wellbeing to get through exams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571500" indent="-571500" algn="l" defTabSz="1828800">
              <a:buSzPct val="100000"/>
              <a:buFont typeface="Arial"/>
              <a:buChar char="•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Understand &amp; apply the 4 pillars of wellness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5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571500" indent="-571500" algn="l" defTabSz="1828800">
              <a:buSzPct val="100000"/>
              <a:buFont typeface="Arial"/>
              <a:buChar char="•"/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Top tips &amp; strategies to cope with the emotional &amp; physical highs and lows during stressful times </a:t>
            </a:r>
          </a:p>
        </p:txBody>
      </p:sp>
      <p:pic>
        <p:nvPicPr>
          <p:cNvPr id="157" name="image4.jpg" descr="Stress: Fight or Flight Response"/>
          <p:cNvPicPr>
            <a:picLocks noChangeAspect="1"/>
          </p:cNvPicPr>
          <p:nvPr/>
        </p:nvPicPr>
        <p:blipFill>
          <a:blip r:embed="rId3">
            <a:extLst/>
          </a:blip>
          <a:srcRect r="2828"/>
          <a:stretch>
            <a:fillRect/>
          </a:stretch>
        </p:blipFill>
        <p:spPr>
          <a:xfrm>
            <a:off x="12059225" y="3928994"/>
            <a:ext cx="11842175" cy="7630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body" sz="half" idx="1"/>
          </p:nvPr>
        </p:nvSpPr>
        <p:spPr>
          <a:xfrm>
            <a:off x="1241094" y="3253206"/>
            <a:ext cx="10524699" cy="8702676"/>
          </a:xfrm>
          <a:prstGeom prst="rect">
            <a:avLst/>
          </a:prstGeom>
        </p:spPr>
        <p:txBody>
          <a:bodyPr/>
          <a:lstStyle/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Regeneration of our bodies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Required for life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Helps us survive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Renew and restore cells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Keeps us functioning well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Rebuild &amp; revive ourselves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Productivity &amp; concentration 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Efficiency at school or work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For growth &amp; development </a:t>
            </a:r>
          </a:p>
          <a:p>
            <a:pPr marL="452627" indent="-452627" defTabSz="1810511">
              <a:lnSpc>
                <a:spcPct val="72000"/>
              </a:lnSpc>
              <a:spcBef>
                <a:spcPts val="1900"/>
              </a:spcBef>
              <a:defRPr sz="4950"/>
            </a:pPr>
            <a:r>
              <a:t>To replenish our muscles, bones, tissues &amp; cells</a:t>
            </a:r>
          </a:p>
        </p:txBody>
      </p:sp>
      <p:sp>
        <p:nvSpPr>
          <p:cNvPr id="295" name="Shape 295"/>
          <p:cNvSpPr/>
          <p:nvPr/>
        </p:nvSpPr>
        <p:spPr>
          <a:xfrm>
            <a:off x="-1" y="791569"/>
            <a:ext cx="10809028" cy="1300481"/>
          </a:xfrm>
          <a:prstGeom prst="rect">
            <a:avLst/>
          </a:prstGeom>
          <a:solidFill>
            <a:srgbClr val="FF006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The Power of Rest</a:t>
            </a:r>
          </a:p>
        </p:txBody>
      </p:sp>
      <p:pic>
        <p:nvPicPr>
          <p:cNvPr id="296" name="image29.jpg" descr="http://static.wixstatic.com/media/ef456d_5402212acd644cbbb85c2adaba2b135d.jpg_2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6886" y="-3"/>
            <a:ext cx="11377115" cy="76045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" name="Group 299"/>
          <p:cNvGrpSpPr/>
          <p:nvPr/>
        </p:nvGrpSpPr>
        <p:grpSpPr>
          <a:xfrm>
            <a:off x="13006886" y="5937587"/>
            <a:ext cx="11377115" cy="7778411"/>
            <a:chOff x="0" y="0"/>
            <a:chExt cx="11377114" cy="7778409"/>
          </a:xfrm>
        </p:grpSpPr>
        <p:pic>
          <p:nvPicPr>
            <p:cNvPr id="297" name="image30.jpg" descr="http://ashevillefamilyfitness.com/wp-content/uploads/2013/06/Cat-resting-Wallpaper__yvt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377115" cy="7778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" name="Shape 298"/>
            <p:cNvSpPr/>
            <p:nvPr/>
          </p:nvSpPr>
          <p:spPr>
            <a:xfrm>
              <a:off x="1667654" y="267662"/>
              <a:ext cx="8640667" cy="10960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l" defTabSz="1828800">
                <a:defRPr sz="64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Resting is awesome!</a:t>
              </a:r>
            </a:p>
          </p:txBody>
        </p:sp>
      </p:grpSp>
      <p:sp>
        <p:nvSpPr>
          <p:cNvPr id="300" name="Shape 300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01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31.jpeg"/>
          <p:cNvPicPr>
            <a:picLocks noChangeAspect="1"/>
          </p:cNvPicPr>
          <p:nvPr/>
        </p:nvPicPr>
        <p:blipFill>
          <a:blip r:embed="rId2">
            <a:extLst/>
          </a:blip>
          <a:srcRect l="11803"/>
          <a:stretch>
            <a:fillRect/>
          </a:stretch>
        </p:blipFill>
        <p:spPr>
          <a:xfrm>
            <a:off x="11218457" y="-3"/>
            <a:ext cx="13165543" cy="1377059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Shape 304"/>
          <p:cNvSpPr/>
          <p:nvPr/>
        </p:nvSpPr>
        <p:spPr>
          <a:xfrm>
            <a:off x="11218457" y="-170599"/>
            <a:ext cx="13165543" cy="13770592"/>
          </a:xfrm>
          <a:prstGeom prst="rect">
            <a:avLst/>
          </a:prstGeom>
          <a:solidFill>
            <a:srgbClr val="FFFFFF">
              <a:alpha val="38824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932521" y="5590973"/>
            <a:ext cx="12192001" cy="767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ON FIRE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VIBRANT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CRUISE CONTROL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AT 70%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HUNGRY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NEED A BREAK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DISTRACTED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SLOWING DOWN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TIRED</a:t>
            </a:r>
          </a:p>
          <a:p>
            <a:pPr marL="914400" indent="-9144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HUNGRY</a:t>
            </a:r>
          </a:p>
        </p:txBody>
      </p:sp>
      <p:sp>
        <p:nvSpPr>
          <p:cNvPr id="306" name="Shape 306"/>
          <p:cNvSpPr/>
          <p:nvPr/>
        </p:nvSpPr>
        <p:spPr>
          <a:xfrm>
            <a:off x="932520" y="2744380"/>
            <a:ext cx="9767322" cy="243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Plot your day from waking up to going to sleep in hourly blocks and identify when you are naturally:</a:t>
            </a:r>
          </a:p>
        </p:txBody>
      </p:sp>
      <p:sp>
        <p:nvSpPr>
          <p:cNvPr id="307" name="Shape 307"/>
          <p:cNvSpPr/>
          <p:nvPr/>
        </p:nvSpPr>
        <p:spPr>
          <a:xfrm>
            <a:off x="0" y="671654"/>
            <a:ext cx="14002750" cy="1554481"/>
          </a:xfrm>
          <a:prstGeom prst="rect">
            <a:avLst/>
          </a:prstGeom>
          <a:solidFill>
            <a:srgbClr val="FF006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Your ideal work schedule</a:t>
            </a:r>
          </a:p>
        </p:txBody>
      </p:sp>
      <p:pic>
        <p:nvPicPr>
          <p:cNvPr id="308" name="image3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6226" y="5859407"/>
            <a:ext cx="13183878" cy="6855617"/>
          </a:xfrm>
          <a:prstGeom prst="rect">
            <a:avLst/>
          </a:prstGeom>
          <a:ln w="76200">
            <a:solidFill>
              <a:srgbClr val="FF0066"/>
            </a:solidFill>
          </a:ln>
        </p:spPr>
      </p:pic>
      <p:sp>
        <p:nvSpPr>
          <p:cNvPr id="309" name="Shape 309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10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12525370" y="3121655"/>
            <a:ext cx="9902151" cy="1668781"/>
          </a:xfrm>
          <a:prstGeom prst="rect">
            <a:avLst/>
          </a:prstGeom>
          <a:solidFill>
            <a:srgbClr val="FF006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9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Circadian rhythms</a:t>
            </a:r>
            <a:r>
              <a:rPr b="0"/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1" animBg="1" advAuto="0"/>
      <p:bldP spid="308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33.jpg" descr="http://www.99smartideas.com/uploads/5/0/2/7/50271737/8794114_ori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4504" y="-3"/>
            <a:ext cx="24428505" cy="14050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901" y="6908617"/>
            <a:ext cx="10836838" cy="624131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Shape 315"/>
          <p:cNvSpPr/>
          <p:nvPr/>
        </p:nvSpPr>
        <p:spPr>
          <a:xfrm>
            <a:off x="-44504" y="333634"/>
            <a:ext cx="14196698" cy="2646681"/>
          </a:xfrm>
          <a:prstGeom prst="rect">
            <a:avLst/>
          </a:prstGeom>
          <a:solidFill>
            <a:srgbClr val="FF0066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7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  <a:r>
              <a:rPr sz="8000"/>
              <a:t>During revision -  work in</a:t>
            </a:r>
          </a:p>
          <a:p>
            <a:pPr algn="l" defTabSz="1828800">
              <a:defRPr sz="80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  <a:r>
              <a:rPr>
                <a:solidFill>
                  <a:srgbClr val="000000"/>
                </a:solidFill>
              </a:rPr>
              <a:t>60 to 90 minute intervals</a:t>
            </a:r>
          </a:p>
        </p:txBody>
      </p:sp>
      <p:sp>
        <p:nvSpPr>
          <p:cNvPr id="316" name="Shape 316"/>
          <p:cNvSpPr/>
          <p:nvPr/>
        </p:nvSpPr>
        <p:spPr>
          <a:xfrm>
            <a:off x="15508896" y="3428470"/>
            <a:ext cx="7518401" cy="3154681"/>
          </a:xfrm>
          <a:prstGeom prst="rect">
            <a:avLst/>
          </a:prstGeom>
          <a:solidFill>
            <a:srgbClr val="99FFC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 b="1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PRODUCTIVE PEOPLE WORK SMARTER, NOT HARDER.</a:t>
            </a:r>
          </a:p>
        </p:txBody>
      </p:sp>
      <p:pic>
        <p:nvPicPr>
          <p:cNvPr id="317" name="image35.jpg" descr="http://b.fastcompany.net/multisite_files/fastcompany/inline/2013/06/3013188-inline-ultradian-rhythm-inlin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508896" y="8000634"/>
            <a:ext cx="7518401" cy="4980803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577901" y="3428470"/>
            <a:ext cx="13574294" cy="3319781"/>
          </a:xfrm>
          <a:prstGeom prst="rect">
            <a:avLst/>
          </a:prstGeom>
          <a:solidFill>
            <a:srgbClr val="FFFFFF">
              <a:alpha val="74118"/>
            </a:srgbClr>
          </a:solidFill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buSzPct val="100000"/>
              <a:buFont typeface="Arial"/>
              <a:buChar char="•"/>
              <a:defRPr sz="4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Your brain uses up more glucose than any other bodily activity. Typically you will have spent most of it after 60-90 minutes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0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 take a break: Get up, go for a walk, have a snack, do something completely different to recharge</a:t>
            </a:r>
            <a:r>
              <a:rPr sz="3600"/>
              <a:t>.  </a:t>
            </a:r>
          </a:p>
        </p:txBody>
      </p:sp>
      <p:sp>
        <p:nvSpPr>
          <p:cNvPr id="319" name="Shape 319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20" name="image3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2" animBg="1" advAuto="0"/>
      <p:bldP spid="317" grpId="3" animBg="1" advAuto="0"/>
      <p:bldP spid="318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roup 324"/>
          <p:cNvGrpSpPr/>
          <p:nvPr/>
        </p:nvGrpSpPr>
        <p:grpSpPr>
          <a:xfrm>
            <a:off x="0" y="476099"/>
            <a:ext cx="10058400" cy="1840166"/>
            <a:chOff x="0" y="0"/>
            <a:chExt cx="10058400" cy="1840164"/>
          </a:xfrm>
        </p:grpSpPr>
        <p:sp>
          <p:nvSpPr>
            <p:cNvPr id="322" name="Shape 322"/>
            <p:cNvSpPr/>
            <p:nvPr/>
          </p:nvSpPr>
          <p:spPr>
            <a:xfrm>
              <a:off x="0" y="-1"/>
              <a:ext cx="10058400" cy="1840166"/>
            </a:xfrm>
            <a:prstGeom prst="rect">
              <a:avLst/>
            </a:prstGeom>
            <a:solidFill>
              <a:srgbClr val="FF006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23" name="Shape 323"/>
            <p:cNvSpPr/>
            <p:nvPr/>
          </p:nvSpPr>
          <p:spPr>
            <a:xfrm>
              <a:off x="0" y="261061"/>
              <a:ext cx="10058400" cy="1318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 sz="80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Lack of sleep </a:t>
              </a:r>
            </a:p>
          </p:txBody>
        </p:sp>
      </p:grpSp>
      <p:pic>
        <p:nvPicPr>
          <p:cNvPr id="325" name="image36.png"/>
          <p:cNvPicPr>
            <a:picLocks noChangeAspect="1"/>
          </p:cNvPicPr>
          <p:nvPr/>
        </p:nvPicPr>
        <p:blipFill>
          <a:blip r:embed="rId2">
            <a:extLst/>
          </a:blip>
          <a:srcRect r="1434"/>
          <a:stretch>
            <a:fillRect/>
          </a:stretch>
        </p:blipFill>
        <p:spPr>
          <a:xfrm>
            <a:off x="0" y="3114677"/>
            <a:ext cx="24409843" cy="74295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27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3013239" y="11342592"/>
            <a:ext cx="18383320" cy="155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88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You need 8½ to 9 hours sleep per night 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37.jpg" descr="teensleepbette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2000" y="4311189"/>
            <a:ext cx="11444514" cy="7785218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>
            <a:spLocks noGrp="1"/>
          </p:cNvSpPr>
          <p:nvPr>
            <p:ph type="body" sz="half" idx="1"/>
          </p:nvPr>
        </p:nvSpPr>
        <p:spPr>
          <a:xfrm>
            <a:off x="885372" y="3426695"/>
            <a:ext cx="11285836" cy="8702677"/>
          </a:xfrm>
          <a:prstGeom prst="rect">
            <a:avLst/>
          </a:prstGeom>
        </p:spPr>
        <p:txBody>
          <a:bodyPr/>
          <a:lstStyle/>
          <a:p>
            <a:pPr marL="374904" indent="-374904" defTabSz="1499616">
              <a:spcBef>
                <a:spcPts val="1600"/>
              </a:spcBef>
              <a:defRPr sz="3936"/>
            </a:pPr>
            <a:r>
              <a:t>Reduced decision-making skills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Poorer memory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Reduced concentration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Reduced work efficiency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Shortened attention span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Increased risk for weight gain, depression, diabetes and cardiovascular Disease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Reduced alertness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Poorer judgement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Reduced awareness of the environment and situation</a:t>
            </a:r>
          </a:p>
          <a:p>
            <a:pPr marL="374904" indent="-374904" defTabSz="1499616">
              <a:spcBef>
                <a:spcPts val="1600"/>
              </a:spcBef>
              <a:defRPr sz="3936"/>
            </a:pPr>
            <a:r>
              <a:t>Slower than normal reaction time</a:t>
            </a:r>
          </a:p>
        </p:txBody>
      </p:sp>
      <p:sp>
        <p:nvSpPr>
          <p:cNvPr id="332" name="Shape 332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33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oup 336"/>
          <p:cNvGrpSpPr/>
          <p:nvPr/>
        </p:nvGrpSpPr>
        <p:grpSpPr>
          <a:xfrm>
            <a:off x="0" y="508723"/>
            <a:ext cx="19145250" cy="1522060"/>
            <a:chOff x="0" y="0"/>
            <a:chExt cx="19145250" cy="1522058"/>
          </a:xfrm>
        </p:grpSpPr>
        <p:sp>
          <p:nvSpPr>
            <p:cNvPr id="334" name="Shape 334"/>
            <p:cNvSpPr/>
            <p:nvPr/>
          </p:nvSpPr>
          <p:spPr>
            <a:xfrm>
              <a:off x="0" y="-1"/>
              <a:ext cx="19145250" cy="1522060"/>
            </a:xfrm>
            <a:prstGeom prst="rect">
              <a:avLst/>
            </a:prstGeom>
            <a:solidFill>
              <a:srgbClr val="FF006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>
              <a:off x="0" y="163846"/>
              <a:ext cx="19145250" cy="1194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 sz="7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What happens if you don’t get enough sleep?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38.jpg" descr="http://www.slate.com/content/dam/slate/articles/podcasts/the_checkup/2015/05/three_ways_in_which_the_teenage_mind_is_different_from_yours/150526_CheckUp_Teens.jpg.CROP.original-origin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" name="Group 347"/>
          <p:cNvGrpSpPr/>
          <p:nvPr/>
        </p:nvGrpSpPr>
        <p:grpSpPr>
          <a:xfrm>
            <a:off x="506901" y="3068341"/>
            <a:ext cx="19405789" cy="10003406"/>
            <a:chOff x="0" y="0"/>
            <a:chExt cx="19405787" cy="10003404"/>
          </a:xfrm>
        </p:grpSpPr>
        <p:pic>
          <p:nvPicPr>
            <p:cNvPr id="339" name="image39.png" descr="http://big.assets.huffingtonpost.com/2014_BeforeBed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9029"/>
            <a:stretch>
              <a:fillRect/>
            </a:stretch>
          </p:blipFill>
          <p:spPr>
            <a:xfrm>
              <a:off x="266434" y="0"/>
              <a:ext cx="19081301" cy="9940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" name="Shape 340"/>
            <p:cNvSpPr/>
            <p:nvPr/>
          </p:nvSpPr>
          <p:spPr>
            <a:xfrm>
              <a:off x="6996079" y="5549670"/>
              <a:ext cx="4412346" cy="11093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Stop drinking sugary drinks</a:t>
              </a:r>
            </a:p>
          </p:txBody>
        </p:sp>
        <p:sp>
          <p:nvSpPr>
            <p:cNvPr id="341" name="Shape 341"/>
            <p:cNvSpPr/>
            <p:nvPr/>
          </p:nvSpPr>
          <p:spPr>
            <a:xfrm>
              <a:off x="0" y="5549670"/>
              <a:ext cx="3608879" cy="11093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Stop drinking caffeine</a:t>
              </a:r>
            </a:p>
          </p:txBody>
        </p:sp>
        <p:sp>
          <p:nvSpPr>
            <p:cNvPr id="342" name="Shape 342"/>
            <p:cNvSpPr/>
            <p:nvPr/>
          </p:nvSpPr>
          <p:spPr>
            <a:xfrm>
              <a:off x="11408424" y="5549668"/>
              <a:ext cx="2409373" cy="11093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Finish exercising</a:t>
              </a:r>
            </a:p>
          </p:txBody>
        </p:sp>
        <p:sp>
          <p:nvSpPr>
            <p:cNvPr id="343" name="Shape 343"/>
            <p:cNvSpPr/>
            <p:nvPr/>
          </p:nvSpPr>
          <p:spPr>
            <a:xfrm>
              <a:off x="13875850" y="5549665"/>
              <a:ext cx="2902855" cy="11093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Turn of technology</a:t>
              </a:r>
            </a:p>
          </p:txBody>
        </p:sp>
        <p:sp>
          <p:nvSpPr>
            <p:cNvPr id="344" name="Shape 344"/>
            <p:cNvSpPr/>
            <p:nvPr/>
          </p:nvSpPr>
          <p:spPr>
            <a:xfrm>
              <a:off x="16579657" y="5719202"/>
              <a:ext cx="2826131" cy="6394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Night, Night</a:t>
              </a:r>
            </a:p>
          </p:txBody>
        </p:sp>
        <p:sp>
          <p:nvSpPr>
            <p:cNvPr id="345" name="Shape 345"/>
            <p:cNvSpPr/>
            <p:nvPr/>
          </p:nvSpPr>
          <p:spPr>
            <a:xfrm>
              <a:off x="9502382" y="8770910"/>
              <a:ext cx="3608879" cy="11093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Finish eating dinner (2-3 hours)</a:t>
              </a:r>
            </a:p>
          </p:txBody>
        </p:sp>
        <p:sp>
          <p:nvSpPr>
            <p:cNvPr id="346" name="Shape 346"/>
            <p:cNvSpPr/>
            <p:nvPr/>
          </p:nvSpPr>
          <p:spPr>
            <a:xfrm>
              <a:off x="13111260" y="8894019"/>
              <a:ext cx="4451961" cy="110938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Stop working, studying &amp; stressing</a:t>
              </a:r>
            </a:p>
          </p:txBody>
        </p:sp>
      </p:grpSp>
      <p:grpSp>
        <p:nvGrpSpPr>
          <p:cNvPr id="350" name="Group 350"/>
          <p:cNvGrpSpPr/>
          <p:nvPr/>
        </p:nvGrpSpPr>
        <p:grpSpPr>
          <a:xfrm>
            <a:off x="1" y="19266"/>
            <a:ext cx="19565254" cy="2664776"/>
            <a:chOff x="1" y="0"/>
            <a:chExt cx="19565253" cy="2664775"/>
          </a:xfrm>
        </p:grpSpPr>
        <p:sp>
          <p:nvSpPr>
            <p:cNvPr id="348" name="Shape 348"/>
            <p:cNvSpPr/>
            <p:nvPr/>
          </p:nvSpPr>
          <p:spPr>
            <a:xfrm>
              <a:off x="1" y="0"/>
              <a:ext cx="19565254" cy="2664776"/>
            </a:xfrm>
            <a:prstGeom prst="rect">
              <a:avLst/>
            </a:prstGeom>
            <a:solidFill>
              <a:srgbClr val="FF006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9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1" y="214505"/>
              <a:ext cx="19565254" cy="2235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/>
            <a:p>
              <a:pPr algn="l" defTabSz="1828800">
                <a:defRPr sz="7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 Think about how you can change your routine to get a better night sleep...</a:t>
              </a:r>
              <a:r>
                <a:rPr b="1"/>
                <a:t>  </a:t>
              </a:r>
            </a:p>
          </p:txBody>
        </p:sp>
      </p:grpSp>
      <p:sp>
        <p:nvSpPr>
          <p:cNvPr id="351" name="Shape 351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52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age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233" y="-104517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-1" y="225196"/>
            <a:ext cx="12626456" cy="2651126"/>
          </a:xfrm>
          <a:prstGeom prst="rect">
            <a:avLst/>
          </a:prstGeom>
          <a:solidFill>
            <a:srgbClr val="FF0066"/>
          </a:solidFill>
        </p:spPr>
        <p:txBody>
          <a:bodyPr/>
          <a:lstStyle/>
          <a:p>
            <a:pPr>
              <a:defRPr sz="8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Top tips to maintain your </a:t>
            </a:r>
            <a:br/>
            <a:r>
              <a:t> energy level tips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xfrm>
            <a:off x="626754" y="3113297"/>
            <a:ext cx="10606586" cy="6085682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/>
          <a:lstStyle/>
          <a:p>
            <a:pPr marL="0" indent="0" algn="ctr">
              <a:buSzTx/>
              <a:buNone/>
              <a:defRPr sz="4000" b="1"/>
            </a:pPr>
            <a:r>
              <a:t>HYDRATION</a:t>
            </a:r>
          </a:p>
          <a:p>
            <a:pPr>
              <a:defRPr sz="3600"/>
            </a:pPr>
            <a:r>
              <a:t>Aim for 2 litres of water a day &amp; more if you exercise</a:t>
            </a:r>
          </a:p>
          <a:p>
            <a:pPr>
              <a:defRPr sz="3600"/>
            </a:pPr>
            <a:r>
              <a:t>Drink a glass of water in the morning after you wake up or hot water with a piece of fruit in </a:t>
            </a:r>
          </a:p>
          <a:p>
            <a:pPr>
              <a:defRPr sz="3600"/>
            </a:pPr>
            <a:r>
              <a:t>Drink a glass of water after every caffeinated drink you have throughout the day</a:t>
            </a:r>
          </a:p>
          <a:p>
            <a:pPr>
              <a:defRPr sz="3600"/>
            </a:pPr>
            <a:r>
              <a:t>Carry a bottle of water around with you</a:t>
            </a:r>
            <a:endParaRPr sz="4000"/>
          </a:p>
          <a:p>
            <a:pPr>
              <a:defRPr sz="3600"/>
            </a:pPr>
            <a:r>
              <a:t>Watch your caffeine and sugar intake</a:t>
            </a:r>
          </a:p>
        </p:txBody>
      </p:sp>
      <p:sp>
        <p:nvSpPr>
          <p:cNvPr id="357" name="Shape 357"/>
          <p:cNvSpPr/>
          <p:nvPr/>
        </p:nvSpPr>
        <p:spPr>
          <a:xfrm>
            <a:off x="12151768" y="7915405"/>
            <a:ext cx="11313805" cy="5212081"/>
          </a:xfrm>
          <a:prstGeom prst="rect">
            <a:avLst/>
          </a:prstGeom>
          <a:solidFill>
            <a:srgbClr val="FFFFFF">
              <a:alpha val="7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r>
              <a:t>NUTRITION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Eat breakfast everyday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Eat every 2-3 hours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Eat protein early on in the day and with every meal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Keep your blood sugar levels in check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Keep some healthy protein snacks with you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Focus on a balanced diet and whole foods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Plan your meals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Balance daily food choices with healthy variety</a:t>
            </a:r>
          </a:p>
        </p:txBody>
      </p:sp>
      <p:sp>
        <p:nvSpPr>
          <p:cNvPr id="358" name="Shape 358"/>
          <p:cNvSpPr/>
          <p:nvPr/>
        </p:nvSpPr>
        <p:spPr>
          <a:xfrm>
            <a:off x="586520" y="9543274"/>
            <a:ext cx="10687051" cy="3535681"/>
          </a:xfrm>
          <a:prstGeom prst="rect">
            <a:avLst/>
          </a:prstGeom>
          <a:solidFill>
            <a:srgbClr val="FFFFFF">
              <a:alpha val="7098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r>
              <a:t>ACTIVITY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Understand your own circadian rhythms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Get a good nights sleep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Get some fresh air during the day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Take regular breaks to walk around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Keep active every day &amp; exercise</a:t>
            </a:r>
          </a:p>
        </p:txBody>
      </p:sp>
      <p:sp>
        <p:nvSpPr>
          <p:cNvPr id="359" name="Shape 359"/>
          <p:cNvSpPr/>
          <p:nvPr/>
        </p:nvSpPr>
        <p:spPr>
          <a:xfrm>
            <a:off x="12099421" y="3366396"/>
            <a:ext cx="11636878" cy="4094481"/>
          </a:xfrm>
          <a:prstGeom prst="rect">
            <a:avLst/>
          </a:prstGeom>
          <a:solidFill>
            <a:srgbClr val="FFFFFF">
              <a:alpha val="83137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3600" b="1">
                <a:latin typeface="Calibri"/>
                <a:ea typeface="Calibri"/>
                <a:cs typeface="Calibri"/>
                <a:sym typeface="Calibri"/>
              </a:defRPr>
            </a:pPr>
            <a:r>
              <a:t>LIFESTYLE &amp; PLANNING </a:t>
            </a:r>
          </a:p>
          <a:p>
            <a:pPr marL="1485900" indent="-1485900" algn="l" defTabSz="1828800">
              <a:buSzPct val="100000"/>
              <a:buAutoNum type="arabicPeriod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Review &amp; adopt a healthy lifestyle</a:t>
            </a:r>
          </a:p>
          <a:p>
            <a:pPr marL="1485900" indent="-1485900" algn="l" defTabSz="1828800">
              <a:buSzPct val="100000"/>
              <a:buAutoNum type="arabicPeriod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Set goals &amp; challenge yourself</a:t>
            </a:r>
          </a:p>
          <a:p>
            <a:pPr marL="1485900" indent="-1485900" algn="l" defTabSz="1828800">
              <a:buSzPct val="100000"/>
              <a:buAutoNum type="arabicPeriod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Plan &amp; manage your time effectively – prioritise weekly</a:t>
            </a:r>
          </a:p>
          <a:p>
            <a:pPr marL="1485900" indent="-1485900" algn="l" defTabSz="1828800">
              <a:buSzPct val="100000"/>
              <a:buAutoNum type="arabicPeriod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Identify mood triggers – plan for them</a:t>
            </a:r>
          </a:p>
          <a:p>
            <a:pPr marL="1485900" indent="-1485900" algn="l" defTabSz="1828800">
              <a:buSzPct val="100000"/>
              <a:buAutoNum type="arabicPeriod"/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Relax, unwind &amp; have fun</a:t>
            </a:r>
          </a:p>
        </p:txBody>
      </p:sp>
      <p:sp>
        <p:nvSpPr>
          <p:cNvPr id="360" name="Shape 360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61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  <p:bldP spid="357" grpId="3" animBg="1" advAuto="0"/>
      <p:bldP spid="358" grpId="2" animBg="1" advAuto="0"/>
      <p:bldP spid="359" grpId="4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0" y="13183736"/>
            <a:ext cx="24384000" cy="559559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4076700" y="2860603"/>
            <a:ext cx="16230600" cy="7994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180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4. Mindset &amp; Managing Stress 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41.jpg" descr="http://i.huffpost.com/gen/1107200/images/o-EXAM-STRESS-facebo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0148" y="4084851"/>
            <a:ext cx="10695721" cy="7130482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1188719" y="3950332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Worried</a:t>
            </a:r>
          </a:p>
        </p:txBody>
      </p:sp>
      <p:sp>
        <p:nvSpPr>
          <p:cNvPr id="368" name="Shape 368"/>
          <p:cNvSpPr/>
          <p:nvPr/>
        </p:nvSpPr>
        <p:spPr>
          <a:xfrm>
            <a:off x="751068" y="11122652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Pressured</a:t>
            </a:r>
          </a:p>
        </p:txBody>
      </p:sp>
      <p:sp>
        <p:nvSpPr>
          <p:cNvPr id="369" name="Shape 369"/>
          <p:cNvSpPr/>
          <p:nvPr/>
        </p:nvSpPr>
        <p:spPr>
          <a:xfrm>
            <a:off x="16857363" y="2608035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Tension</a:t>
            </a:r>
          </a:p>
        </p:txBody>
      </p:sp>
      <p:sp>
        <p:nvSpPr>
          <p:cNvPr id="370" name="Shape 370"/>
          <p:cNvSpPr/>
          <p:nvPr/>
        </p:nvSpPr>
        <p:spPr>
          <a:xfrm>
            <a:off x="8305800" y="2787836"/>
            <a:ext cx="7772400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Anxious</a:t>
            </a:r>
          </a:p>
        </p:txBody>
      </p:sp>
      <p:sp>
        <p:nvSpPr>
          <p:cNvPr id="371" name="Shape 371"/>
          <p:cNvSpPr/>
          <p:nvPr/>
        </p:nvSpPr>
        <p:spPr>
          <a:xfrm>
            <a:off x="18286113" y="11400666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Headache </a:t>
            </a:r>
          </a:p>
        </p:txBody>
      </p:sp>
      <p:sp>
        <p:nvSpPr>
          <p:cNvPr id="372" name="Shape 372"/>
          <p:cNvSpPr/>
          <p:nvPr/>
        </p:nvSpPr>
        <p:spPr>
          <a:xfrm>
            <a:off x="11119543" y="11637902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Lack of sleep</a:t>
            </a:r>
          </a:p>
        </p:txBody>
      </p:sp>
      <p:sp>
        <p:nvSpPr>
          <p:cNvPr id="373" name="Shape 373"/>
          <p:cNvSpPr/>
          <p:nvPr/>
        </p:nvSpPr>
        <p:spPr>
          <a:xfrm>
            <a:off x="17914086" y="9020750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Tiredness</a:t>
            </a:r>
          </a:p>
        </p:txBody>
      </p:sp>
      <p:sp>
        <p:nvSpPr>
          <p:cNvPr id="374" name="Shape 374"/>
          <p:cNvSpPr/>
          <p:nvPr/>
        </p:nvSpPr>
        <p:spPr>
          <a:xfrm>
            <a:off x="17914086" y="7001809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Panic Attacks</a:t>
            </a:r>
          </a:p>
        </p:txBody>
      </p:sp>
      <p:sp>
        <p:nvSpPr>
          <p:cNvPr id="375" name="Shape 375"/>
          <p:cNvSpPr/>
          <p:nvPr/>
        </p:nvSpPr>
        <p:spPr>
          <a:xfrm>
            <a:off x="17914638" y="4621893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Moody</a:t>
            </a:r>
          </a:p>
        </p:txBody>
      </p:sp>
      <p:sp>
        <p:nvSpPr>
          <p:cNvPr id="376" name="Shape 376"/>
          <p:cNvSpPr/>
          <p:nvPr/>
        </p:nvSpPr>
        <p:spPr>
          <a:xfrm>
            <a:off x="1188719" y="6147975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Irritable </a:t>
            </a:r>
          </a:p>
        </p:txBody>
      </p:sp>
      <p:sp>
        <p:nvSpPr>
          <p:cNvPr id="377" name="Shape 377"/>
          <p:cNvSpPr/>
          <p:nvPr/>
        </p:nvSpPr>
        <p:spPr>
          <a:xfrm>
            <a:off x="1904545" y="8784880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Fearful </a:t>
            </a:r>
          </a:p>
        </p:txBody>
      </p:sp>
      <p:sp>
        <p:nvSpPr>
          <p:cNvPr id="378" name="Shape 378"/>
          <p:cNvSpPr/>
          <p:nvPr/>
        </p:nvSpPr>
        <p:spPr>
          <a:xfrm>
            <a:off x="5790746" y="11470885"/>
            <a:ext cx="7772401" cy="117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6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Scared </a:t>
            </a:r>
          </a:p>
        </p:txBody>
      </p:sp>
      <p:sp>
        <p:nvSpPr>
          <p:cNvPr id="379" name="Shape 379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80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Group 383"/>
          <p:cNvGrpSpPr/>
          <p:nvPr/>
        </p:nvGrpSpPr>
        <p:grpSpPr>
          <a:xfrm>
            <a:off x="-1" y="600501"/>
            <a:ext cx="14887578" cy="1840166"/>
            <a:chOff x="0" y="0"/>
            <a:chExt cx="14887576" cy="1840164"/>
          </a:xfrm>
        </p:grpSpPr>
        <p:sp>
          <p:nvSpPr>
            <p:cNvPr id="381" name="Shape 381"/>
            <p:cNvSpPr/>
            <p:nvPr/>
          </p:nvSpPr>
          <p:spPr>
            <a:xfrm>
              <a:off x="-1" y="-1"/>
              <a:ext cx="14887578" cy="1840166"/>
            </a:xfrm>
            <a:prstGeom prst="rect">
              <a:avLst/>
            </a:prstGeom>
            <a:solidFill>
              <a:srgbClr val="EFE6D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-1" y="261061"/>
              <a:ext cx="14887578" cy="1318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8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How do exams make you feel?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" grpId="1" animBg="1" advAuto="0"/>
      <p:bldP spid="368" grpId="10" animBg="1" advAuto="0"/>
      <p:bldP spid="369" grpId="3" animBg="1" advAuto="0"/>
      <p:bldP spid="370" grpId="2" animBg="1" advAuto="0"/>
      <p:bldP spid="371" grpId="7" animBg="1" advAuto="0"/>
      <p:bldP spid="372" grpId="8" animBg="1" advAuto="0"/>
      <p:bldP spid="373" grpId="6" animBg="1" advAuto="0"/>
      <p:bldP spid="374" grpId="5" animBg="1" advAuto="0"/>
      <p:bldP spid="375" grpId="4" animBg="1" advAuto="0"/>
      <p:bldP spid="376" grpId="12" animBg="1" advAuto="0"/>
      <p:bldP spid="377" grpId="11" animBg="1" advAuto="0"/>
      <p:bldP spid="378" grpId="9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roup 387"/>
          <p:cNvGrpSpPr/>
          <p:nvPr/>
        </p:nvGrpSpPr>
        <p:grpSpPr>
          <a:xfrm>
            <a:off x="0" y="437395"/>
            <a:ext cx="15430500" cy="1485477"/>
            <a:chOff x="0" y="0"/>
            <a:chExt cx="15430500" cy="1485475"/>
          </a:xfrm>
        </p:grpSpPr>
        <p:sp>
          <p:nvSpPr>
            <p:cNvPr id="385" name="Shape 385"/>
            <p:cNvSpPr/>
            <p:nvPr/>
          </p:nvSpPr>
          <p:spPr>
            <a:xfrm>
              <a:off x="0" y="0"/>
              <a:ext cx="15430500" cy="1485476"/>
            </a:xfrm>
            <a:prstGeom prst="rect">
              <a:avLst/>
            </a:prstGeom>
            <a:solidFill>
              <a:srgbClr val="EFE6D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21879"/>
              <a:ext cx="15430500" cy="1441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88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Is stress Harmful or Helpful?</a:t>
              </a:r>
            </a:p>
          </p:txBody>
        </p:sp>
      </p:grpSp>
      <p:sp>
        <p:nvSpPr>
          <p:cNvPr id="388" name="Shape 388"/>
          <p:cNvSpPr>
            <a:spLocks noGrp="1"/>
          </p:cNvSpPr>
          <p:nvPr>
            <p:ph type="body" sz="quarter" idx="1"/>
          </p:nvPr>
        </p:nvSpPr>
        <p:spPr>
          <a:xfrm>
            <a:off x="16510376" y="3464185"/>
            <a:ext cx="6692149" cy="8178305"/>
          </a:xfrm>
          <a:prstGeom prst="rect">
            <a:avLst/>
          </a:prstGeom>
        </p:spPr>
        <p:txBody>
          <a:bodyPr/>
          <a:lstStyle>
            <a:lvl1pPr marL="0" indent="0" algn="ctr" defTabSz="1280159">
              <a:spcBef>
                <a:spcPts val="1400"/>
              </a:spcBef>
              <a:buSzTx/>
              <a:buNone/>
              <a:defRPr sz="7000"/>
            </a:lvl1pPr>
          </a:lstStyle>
          <a:p>
            <a:r>
              <a:t>Stress is a state of mental or emotional strain or tension resulting from adverse or demanding circumstances.</a:t>
            </a:r>
          </a:p>
        </p:txBody>
      </p:sp>
      <p:pic>
        <p:nvPicPr>
          <p:cNvPr id="389" name="image42.jpg" descr="http://lb.newsflicks.in/news-flicksv2/uploads/story/stress_f3872acc74a5fc8f8a5238e082a26734.jpg?640%7C450"/>
          <p:cNvPicPr>
            <a:picLocks noChangeAspect="1"/>
          </p:cNvPicPr>
          <p:nvPr/>
        </p:nvPicPr>
        <p:blipFill>
          <a:blip r:embed="rId2">
            <a:extLst/>
          </a:blip>
          <a:srcRect l="2498" r="1155"/>
          <a:stretch>
            <a:fillRect/>
          </a:stretch>
        </p:blipFill>
        <p:spPr>
          <a:xfrm>
            <a:off x="1" y="1922871"/>
            <a:ext cx="15430501" cy="1126086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91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5.jpg" descr="https://s-media-cache-ak0.pinimg.com/736x/87/b5/40/87b5403d89dcb6f32dd2dcb738f0f2a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923921" y="419804"/>
            <a:ext cx="10115554" cy="9200964"/>
          </a:xfrm>
          <a:prstGeom prst="ellipse">
            <a:avLst/>
          </a:prstGeom>
          <a:solidFill>
            <a:srgbClr val="FFFFFF">
              <a:alpha val="75294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1825138" y="1755681"/>
            <a:ext cx="7739068" cy="612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6400">
                <a:latin typeface="Calibri"/>
                <a:ea typeface="Calibri"/>
                <a:cs typeface="Calibri"/>
                <a:sym typeface="Calibri"/>
              </a:defRPr>
            </a:pPr>
            <a:r>
              <a:t>In your role as a student, it is </a:t>
            </a:r>
            <a:r>
              <a:rPr b="1" i="1"/>
              <a:t>important</a:t>
            </a:r>
            <a:r>
              <a:t> that you are both physically and emotionally </a:t>
            </a:r>
            <a:r>
              <a:rPr b="1" i="1"/>
              <a:t>healthy</a:t>
            </a:r>
          </a:p>
        </p:txBody>
      </p:sp>
      <p:grpSp>
        <p:nvGrpSpPr>
          <p:cNvPr id="164" name="Group 164"/>
          <p:cNvGrpSpPr/>
          <p:nvPr/>
        </p:nvGrpSpPr>
        <p:grpSpPr>
          <a:xfrm>
            <a:off x="13998463" y="3487341"/>
            <a:ext cx="9772653" cy="8724638"/>
            <a:chOff x="0" y="0"/>
            <a:chExt cx="9772652" cy="8724636"/>
          </a:xfrm>
        </p:grpSpPr>
        <p:sp>
          <p:nvSpPr>
            <p:cNvPr id="162" name="Shape 162"/>
            <p:cNvSpPr/>
            <p:nvPr/>
          </p:nvSpPr>
          <p:spPr>
            <a:xfrm>
              <a:off x="-1" y="-1"/>
              <a:ext cx="9772654" cy="8724638"/>
            </a:xfrm>
            <a:prstGeom prst="ellipse">
              <a:avLst/>
            </a:prstGeom>
            <a:solidFill>
              <a:srgbClr val="FFFF66">
                <a:alpha val="7490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1431171" y="2203034"/>
              <a:ext cx="6910308" cy="4318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defTabSz="1828800">
                <a:defRPr sz="7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You can't perform in or out of school if you don't feel well</a:t>
              </a:r>
            </a:p>
          </p:txBody>
        </p:sp>
      </p:grpSp>
      <p:sp>
        <p:nvSpPr>
          <p:cNvPr id="165" name="Shape 165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66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395"/>
          <p:cNvGrpSpPr/>
          <p:nvPr/>
        </p:nvGrpSpPr>
        <p:grpSpPr>
          <a:xfrm>
            <a:off x="-1" y="600500"/>
            <a:ext cx="17459328" cy="1745515"/>
            <a:chOff x="0" y="0"/>
            <a:chExt cx="17459326" cy="1745513"/>
          </a:xfrm>
        </p:grpSpPr>
        <p:sp>
          <p:nvSpPr>
            <p:cNvPr id="393" name="Shape 393"/>
            <p:cNvSpPr/>
            <p:nvPr/>
          </p:nvSpPr>
          <p:spPr>
            <a:xfrm>
              <a:off x="-1" y="0"/>
              <a:ext cx="17459328" cy="1745514"/>
            </a:xfrm>
            <a:prstGeom prst="rect">
              <a:avLst/>
            </a:prstGeom>
            <a:solidFill>
              <a:srgbClr val="EFE6D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88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-1" y="151898"/>
              <a:ext cx="17459328" cy="1441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 sz="88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Thoughts, behaviour &amp; emotions </a:t>
              </a:r>
            </a:p>
          </p:txBody>
        </p:sp>
      </p:grpSp>
      <p:pic>
        <p:nvPicPr>
          <p:cNvPr id="396" name="image43.jpeg" descr="https://ellensocdblog.files.wordpress.com/2014/02/20140225-184617.jpg?w=66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3632" y="4057650"/>
            <a:ext cx="9566599" cy="753848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Shape 397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98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image44.png" descr="http://nadinemccarthy.ie/wp-content/uploads/2013/04/TEA_infographic-final2.png"/>
          <p:cNvPicPr>
            <a:picLocks noChangeAspect="1"/>
          </p:cNvPicPr>
          <p:nvPr/>
        </p:nvPicPr>
        <p:blipFill>
          <a:blip r:embed="rId5">
            <a:extLst/>
          </a:blip>
          <a:srcRect t="17177"/>
          <a:stretch>
            <a:fillRect/>
          </a:stretch>
        </p:blipFill>
        <p:spPr>
          <a:xfrm>
            <a:off x="12192000" y="2674967"/>
            <a:ext cx="11087373" cy="10546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45.jpg" descr="https://s-media-cache-ak0.pinimg.com/originals/c3/26/f6/c326f6252fc77b00b8e4cb3d4694dfd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05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8" name="Group 408"/>
          <p:cNvGrpSpPr/>
          <p:nvPr/>
        </p:nvGrpSpPr>
        <p:grpSpPr>
          <a:xfrm>
            <a:off x="-1" y="600501"/>
            <a:ext cx="10934698" cy="1467562"/>
            <a:chOff x="0" y="0"/>
            <a:chExt cx="10934696" cy="1467560"/>
          </a:xfrm>
        </p:grpSpPr>
        <p:sp>
          <p:nvSpPr>
            <p:cNvPr id="406" name="Shape 406"/>
            <p:cNvSpPr/>
            <p:nvPr/>
          </p:nvSpPr>
          <p:spPr>
            <a:xfrm>
              <a:off x="-1" y="-1"/>
              <a:ext cx="10934698" cy="1467562"/>
            </a:xfrm>
            <a:prstGeom prst="rect">
              <a:avLst/>
            </a:prstGeom>
            <a:solidFill>
              <a:srgbClr val="EFE6DC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88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-1" y="12921"/>
              <a:ext cx="10934698" cy="14417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l" defTabSz="1828800">
                <a:defRPr sz="88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Managing Stress </a:t>
              </a:r>
            </a:p>
          </p:txBody>
        </p:sp>
      </p:grpSp>
      <p:pic>
        <p:nvPicPr>
          <p:cNvPr id="409" name="image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123" y="2389986"/>
            <a:ext cx="17914199" cy="5279595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Shape 410"/>
          <p:cNvSpPr/>
          <p:nvPr/>
        </p:nvSpPr>
        <p:spPr>
          <a:xfrm>
            <a:off x="476245" y="7491779"/>
            <a:ext cx="20459701" cy="5834381"/>
          </a:xfrm>
          <a:prstGeom prst="rect">
            <a:avLst/>
          </a:prstGeom>
          <a:solidFill>
            <a:srgbClr val="F2F0EC">
              <a:alpha val="76078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lvl="1" indent="457200" algn="l" defTabSz="1828800">
              <a:defRPr sz="6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PUT ASIDE WHAT IS OUT OF YOUR CONTROL</a:t>
            </a:r>
          </a:p>
          <a:p>
            <a:pPr lvl="1" indent="457200" algn="l" defTabSz="1828800"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lvl="1" indent="457200" algn="l" defTabSz="1828800"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How people respond to you</a:t>
            </a:r>
          </a:p>
          <a:p>
            <a:pPr lvl="1" indent="457200" algn="l" defTabSz="1828800"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Other people’s feelings</a:t>
            </a:r>
          </a:p>
          <a:p>
            <a:pPr lvl="1" indent="457200" algn="l" defTabSz="1828800">
              <a:defRPr sz="2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defRPr sz="5600">
                <a:latin typeface="Calibri"/>
                <a:ea typeface="Calibri"/>
                <a:cs typeface="Calibri"/>
                <a:sym typeface="Calibri"/>
              </a:defRPr>
            </a:pPr>
            <a:r>
              <a:t>     </a:t>
            </a:r>
            <a:r>
              <a:rPr sz="4800" b="1"/>
              <a:t>Otherwise you will: </a:t>
            </a:r>
          </a:p>
          <a:p>
            <a:pPr lvl="1" indent="457200" algn="l" defTabSz="1828800"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Feel hopeless</a:t>
            </a:r>
          </a:p>
          <a:p>
            <a:pPr lvl="1" indent="457200" algn="l" defTabSz="1828800"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Feel anxious</a:t>
            </a:r>
          </a:p>
          <a:p>
            <a:pPr lvl="1" indent="457200" algn="l" defTabSz="1828800"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Feel STRESSED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1" animBg="1" advAuto="0"/>
      <p:bldP spid="410" grpId="2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image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81099"/>
            <a:ext cx="24384003" cy="13444186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>
            <a:spLocks noGrp="1"/>
          </p:cNvSpPr>
          <p:nvPr>
            <p:ph type="body" sz="half" idx="1"/>
          </p:nvPr>
        </p:nvSpPr>
        <p:spPr>
          <a:xfrm>
            <a:off x="733422" y="3141955"/>
            <a:ext cx="13754102" cy="9173224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/>
          <a:lstStyle/>
          <a:p>
            <a:pPr marL="448055" indent="-448055" algn="ctr" defTabSz="1792223">
              <a:spcBef>
                <a:spcPts val="1900"/>
              </a:spcBef>
              <a:buSzTx/>
              <a:buNone/>
              <a:defRPr sz="6272" b="1"/>
            </a:pPr>
            <a:r>
              <a:t>It’s as simple as A-B-C:</a:t>
            </a:r>
          </a:p>
          <a:p>
            <a:pPr marL="448055" indent="-448055" defTabSz="1792223">
              <a:spcBef>
                <a:spcPts val="1900"/>
              </a:spcBef>
              <a:defRPr sz="5488" b="1"/>
            </a:pPr>
            <a:r>
              <a:t>A=Activating Event</a:t>
            </a:r>
          </a:p>
          <a:p>
            <a:pPr marL="896111" lvl="1" indent="-448055" defTabSz="1792223">
              <a:spcBef>
                <a:spcPts val="900"/>
              </a:spcBef>
              <a:defRPr sz="5488"/>
            </a:pPr>
            <a:r>
              <a:t>While taking a difficult test you begin to feel physically tense.</a:t>
            </a:r>
            <a:endParaRPr sz="4704"/>
          </a:p>
          <a:p>
            <a:pPr marL="448055" indent="-448055" defTabSz="1792223">
              <a:spcBef>
                <a:spcPts val="1900"/>
              </a:spcBef>
              <a:defRPr sz="5488" b="1"/>
            </a:pPr>
            <a:r>
              <a:t>B=Belief</a:t>
            </a:r>
          </a:p>
          <a:p>
            <a:pPr marL="896111" lvl="1" indent="-448055" defTabSz="1792223">
              <a:spcBef>
                <a:spcPts val="900"/>
              </a:spcBef>
              <a:defRPr sz="5488"/>
            </a:pPr>
            <a:r>
              <a:t>“When I feel like this I always mess up.  I can’t stop it!”</a:t>
            </a:r>
            <a:endParaRPr sz="4704"/>
          </a:p>
          <a:p>
            <a:pPr marL="448055" indent="-448055" defTabSz="1792223">
              <a:spcBef>
                <a:spcPts val="1900"/>
              </a:spcBef>
              <a:defRPr sz="5488" b="1"/>
            </a:pPr>
            <a:r>
              <a:t>C=Consequences</a:t>
            </a:r>
          </a:p>
          <a:p>
            <a:pPr marL="896111" lvl="1" indent="-448055" defTabSz="1792223">
              <a:spcBef>
                <a:spcPts val="900"/>
              </a:spcBef>
              <a:defRPr sz="5488"/>
            </a:pPr>
            <a:r>
              <a:t>You get a full blown anxiety attack and go completely blank.</a:t>
            </a:r>
          </a:p>
        </p:txBody>
      </p:sp>
      <p:sp>
        <p:nvSpPr>
          <p:cNvPr id="414" name="Shape 414"/>
          <p:cNvSpPr/>
          <p:nvPr/>
        </p:nvSpPr>
        <p:spPr>
          <a:xfrm>
            <a:off x="0" y="370123"/>
            <a:ext cx="15716250" cy="1554481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 Use Positive Self-talk</a:t>
            </a:r>
          </a:p>
        </p:txBody>
      </p:sp>
      <p:sp>
        <p:nvSpPr>
          <p:cNvPr id="415" name="Shape 415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16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roup 419"/>
          <p:cNvGrpSpPr/>
          <p:nvPr/>
        </p:nvGrpSpPr>
        <p:grpSpPr>
          <a:xfrm>
            <a:off x="14676790" y="3370229"/>
            <a:ext cx="9297634" cy="8928227"/>
            <a:chOff x="0" y="0"/>
            <a:chExt cx="9297632" cy="8928225"/>
          </a:xfrm>
        </p:grpSpPr>
        <p:sp>
          <p:nvSpPr>
            <p:cNvPr id="417" name="Shape 417"/>
            <p:cNvSpPr/>
            <p:nvPr/>
          </p:nvSpPr>
          <p:spPr>
            <a:xfrm>
              <a:off x="0" y="0"/>
              <a:ext cx="9297633" cy="8928226"/>
            </a:xfrm>
            <a:prstGeom prst="rect">
              <a:avLst/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lnSpc>
                  <a:spcPct val="90000"/>
                </a:lnSpc>
                <a:spcBef>
                  <a:spcPts val="1000"/>
                </a:spcBef>
                <a:defRPr sz="4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0" y="0"/>
              <a:ext cx="9297633" cy="8638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lvl="1" indent="457200" algn="l" defTabSz="1828800">
                <a:lnSpc>
                  <a:spcPct val="90000"/>
                </a:lnSpc>
                <a:spcBef>
                  <a:spcPts val="1000"/>
                </a:spcBef>
                <a:defRPr sz="4800" b="1" u="sng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 - Plan in advance</a:t>
              </a:r>
              <a:r>
                <a:rPr b="0" u="none"/>
                <a:t> what you will do when the activating event occurs.</a:t>
              </a:r>
            </a:p>
            <a:p>
              <a:pPr lvl="1" indent="457200" algn="l" defTabSz="1828800">
                <a:lnSpc>
                  <a:spcPct val="90000"/>
                </a:lnSpc>
                <a:spcBef>
                  <a:spcPts val="1000"/>
                </a:spcBef>
                <a:defRPr sz="4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0" u="none"/>
            </a:p>
            <a:p>
              <a:pPr lvl="1" indent="457200" algn="l" defTabSz="1828800">
                <a:lnSpc>
                  <a:spcPct val="90000"/>
                </a:lnSpc>
                <a:spcBef>
                  <a:spcPts val="1000"/>
                </a:spcBef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B - Develop </a:t>
              </a:r>
              <a:r>
                <a:rPr b="0"/>
                <a:t>a set of positive or rational self-statements which you can </a:t>
              </a:r>
              <a:r>
                <a:rPr u="sng"/>
                <a:t>practice</a:t>
              </a:r>
              <a:r>
                <a:rPr b="0"/>
                <a:t>.</a:t>
              </a:r>
            </a:p>
            <a:p>
              <a:pPr marL="914400" lvl="1" indent="-457200" algn="l" defTabSz="1828800">
                <a:lnSpc>
                  <a:spcPct val="90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4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0"/>
            </a:p>
            <a:p>
              <a:pPr lvl="1" indent="457200" algn="l" defTabSz="1828800">
                <a:lnSpc>
                  <a:spcPct val="90000"/>
                </a:lnSpc>
                <a:spcBef>
                  <a:spcPts val="1000"/>
                </a:spcBef>
                <a:defRPr sz="48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 - </a:t>
              </a:r>
              <a:r>
                <a:rPr b="0"/>
                <a:t>You will help calm yourself down and re-divert your energy to being more positive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 dir="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48.jpeg" descr="http://marcuspearce.com.au/wp-content/uploads/2016/01/Self-Talk-Small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Shape 422"/>
          <p:cNvSpPr>
            <a:spLocks noGrp="1"/>
          </p:cNvSpPr>
          <p:nvPr>
            <p:ph type="body" sz="quarter" idx="1"/>
          </p:nvPr>
        </p:nvSpPr>
        <p:spPr>
          <a:xfrm>
            <a:off x="15011398" y="3600474"/>
            <a:ext cx="8753477" cy="6629621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/>
          <a:lstStyle>
            <a:lvl1pPr marL="0" indent="0" algn="ctr">
              <a:lnSpc>
                <a:spcPct val="81000"/>
              </a:lnSpc>
              <a:buSzTx/>
              <a:buNone/>
              <a:defRPr sz="6400"/>
            </a:lvl1pPr>
          </a:lstStyle>
          <a:p>
            <a:r>
              <a:t>After this session write down all the different types of statements you could use to help you when you are thinking negatively prior or during an exam.</a:t>
            </a:r>
          </a:p>
        </p:txBody>
      </p:sp>
      <p:sp>
        <p:nvSpPr>
          <p:cNvPr id="423" name="Shape 423"/>
          <p:cNvSpPr/>
          <p:nvPr/>
        </p:nvSpPr>
        <p:spPr>
          <a:xfrm>
            <a:off x="2" y="444941"/>
            <a:ext cx="9715501" cy="1554481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80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 sz="8800"/>
              <a:t>Self-statements</a:t>
            </a:r>
          </a:p>
        </p:txBody>
      </p:sp>
      <p:sp>
        <p:nvSpPr>
          <p:cNvPr id="424" name="Shape 424"/>
          <p:cNvSpPr/>
          <p:nvPr/>
        </p:nvSpPr>
        <p:spPr>
          <a:xfrm>
            <a:off x="176214" y="7712929"/>
            <a:ext cx="13992222" cy="5376740"/>
          </a:xfrm>
          <a:prstGeom prst="rect">
            <a:avLst/>
          </a:prstGeom>
          <a:solidFill>
            <a:srgbClr val="029FD7">
              <a:alpha val="8902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“I have prepared well, I can pass this test.”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“There probably will be some questions I can’t answer, but that doesn’t mean I can’t get a good grade.”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“I don’t have to get an A, I just have to pass it.”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“People who finish early and leave don’t necessarily know more than I do, they just work faster or they don’t know their material and can’t answer many questions.”</a:t>
            </a:r>
          </a:p>
        </p:txBody>
      </p:sp>
      <p:sp>
        <p:nvSpPr>
          <p:cNvPr id="425" name="Shape 425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26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image49.jpg" descr="http://i.huffpost.com/gen/1977907/images/o-TEEN-MEDITATING-faceboo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124" y="0"/>
            <a:ext cx="24437123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-28577" y="941624"/>
            <a:ext cx="17802228" cy="1300481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How to Calm Down in Under a Minute</a:t>
            </a:r>
          </a:p>
        </p:txBody>
      </p:sp>
      <p:sp>
        <p:nvSpPr>
          <p:cNvPr id="430" name="Shape 430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350250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/>
          <a:lstStyle/>
          <a:p>
            <a:r>
              <a:t>Breathe in through your nose and on a slow count of three</a:t>
            </a:r>
          </a:p>
          <a:p>
            <a:r>
              <a:t>Push your stomach out as you breathe in</a:t>
            </a:r>
          </a:p>
          <a:p>
            <a:r>
              <a:t>Breathe out through your mouth on a slow count of six</a:t>
            </a:r>
          </a:p>
          <a:p>
            <a:r>
              <a:t>Repeat two more times</a:t>
            </a:r>
          </a:p>
          <a:p>
            <a:pPr marL="0" indent="0">
              <a:buSzTx/>
              <a:buNone/>
              <a:defRPr b="1"/>
            </a:pPr>
            <a:r>
              <a:t>Tips</a:t>
            </a:r>
          </a:p>
          <a:p>
            <a:r>
              <a:t>If you feel light-headed, breathe more slowly.</a:t>
            </a:r>
          </a:p>
          <a:p>
            <a:r>
              <a:t>Practice three times a day and you will remember the steps when you are stressed out.</a:t>
            </a:r>
          </a:p>
        </p:txBody>
      </p:sp>
      <p:sp>
        <p:nvSpPr>
          <p:cNvPr id="431" name="Shape 431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32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/>
        </p:nvSpPr>
        <p:spPr>
          <a:xfrm>
            <a:off x="15151462" y="2931079"/>
            <a:ext cx="9210677" cy="9098281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6400" u="sng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</a:t>
            </a:r>
            <a:r>
              <a:rPr u="none"/>
              <a:t>top. </a:t>
            </a:r>
          </a:p>
          <a:p>
            <a:pPr algn="l" defTabSz="1828800">
              <a:defRPr sz="6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/>
            </a:r>
            <a:br/>
            <a:r>
              <a:rPr u="sng"/>
              <a:t>T</a:t>
            </a:r>
            <a:r>
              <a:t>ake a breath. </a:t>
            </a:r>
          </a:p>
          <a:p>
            <a:pPr algn="l" defTabSz="1828800">
              <a:defRPr sz="6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/>
            </a:r>
            <a:br/>
            <a:r>
              <a:rPr u="sng"/>
              <a:t>O</a:t>
            </a:r>
            <a:r>
              <a:t>bserve your thoughts and feelings.</a:t>
            </a:r>
          </a:p>
          <a:p>
            <a:pPr algn="l" defTabSz="1828800">
              <a:defRPr sz="6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/>
            </a:r>
            <a:br/>
            <a:r>
              <a:rPr u="sng"/>
              <a:t>P</a:t>
            </a:r>
            <a:r>
              <a:t>ause.  </a:t>
            </a:r>
            <a:r>
              <a:rPr u="sng"/>
              <a:t>P</a:t>
            </a:r>
            <a:r>
              <a:t>roceed mindfully.</a:t>
            </a:r>
            <a:br/>
            <a:endParaRPr/>
          </a:p>
        </p:txBody>
      </p:sp>
      <p:pic>
        <p:nvPicPr>
          <p:cNvPr id="435" name="image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479999"/>
            <a:ext cx="14554200" cy="1034415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-1" y="753237"/>
            <a:ext cx="8906640" cy="1554481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8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The </a:t>
            </a:r>
            <a:r>
              <a:rPr b="1"/>
              <a:t>STOP</a:t>
            </a:r>
            <a:r>
              <a:t> practice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37" name="Shape 437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38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/>
          </p:cNvSpPr>
          <p:nvPr>
            <p:ph type="title"/>
          </p:nvPr>
        </p:nvSpPr>
        <p:spPr>
          <a:xfrm>
            <a:off x="0" y="802880"/>
            <a:ext cx="12153900" cy="1441451"/>
          </a:xfrm>
          <a:prstGeom prst="rect">
            <a:avLst/>
          </a:prstGeom>
          <a:solidFill>
            <a:srgbClr val="EFE6DC"/>
          </a:solidFill>
        </p:spPr>
        <p:txBody>
          <a:bodyPr/>
          <a:lstStyle>
            <a:lvl1pPr defTabSz="1682495">
              <a:defRPr sz="8096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 The mindful unplug </a:t>
            </a:r>
          </a:p>
        </p:txBody>
      </p:sp>
      <p:pic>
        <p:nvPicPr>
          <p:cNvPr id="441" name="image51.jpg" descr="https://www.timeshighereducation.com/sites/default/files/shutterstock_2182399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19151" y="4193137"/>
            <a:ext cx="11542987" cy="7695325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533399" y="2914651"/>
            <a:ext cx="12285754" cy="992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buSzPct val="100000"/>
              <a:buFont typeface="Wingdings"/>
              <a:buChar char="✓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Try to unplug from technology everyday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Switch off from technology at least 30 mins- 1 hr before going to sleep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Appreciate the world around you and what you are doing rather than being governed by your phone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Put your phone away &amp; on silent while you are concentrating on tasks / revision / homework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Learn to have the control to not be obsessed with your phone!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Choose some time each day and week to switch off and unplug from technology </a:t>
            </a:r>
          </a:p>
        </p:txBody>
      </p:sp>
      <p:sp>
        <p:nvSpPr>
          <p:cNvPr id="443" name="Shape 443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44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2" y="802880"/>
            <a:ext cx="13630276" cy="1441451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>
            <a:lvl1pPr algn="l" defTabSz="1719072">
              <a:lnSpc>
                <a:spcPct val="90000"/>
              </a:lnSpc>
              <a:defRPr sz="8083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There’s an App for that… </a:t>
            </a:r>
          </a:p>
        </p:txBody>
      </p:sp>
      <p:sp>
        <p:nvSpPr>
          <p:cNvPr id="447" name="Shape 447"/>
          <p:cNvSpPr/>
          <p:nvPr/>
        </p:nvSpPr>
        <p:spPr>
          <a:xfrm>
            <a:off x="5558389" y="2963776"/>
            <a:ext cx="17135472" cy="2545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56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Stop, Breathe, and Think </a:t>
            </a:r>
            <a:r>
              <a:rPr sz="4800"/>
              <a:t>- </a:t>
            </a:r>
            <a:r>
              <a:rPr sz="4800" b="0">
                <a:solidFill>
                  <a:srgbClr val="000000"/>
                </a:solidFill>
              </a:rPr>
              <a:t>It </a:t>
            </a:r>
            <a:r>
              <a:rPr sz="4800" b="0">
                <a:solidFill>
                  <a:srgbClr val="222222"/>
                </a:solidFill>
              </a:rPr>
              <a:t>opens with a short “interview” about how you are feeling, and then the app recommends guided meditations for their current state.</a:t>
            </a:r>
          </a:p>
        </p:txBody>
      </p:sp>
      <p:pic>
        <p:nvPicPr>
          <p:cNvPr id="448" name="image52.png" descr="http://www.mindful.org/wp-content/uploads/SB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779" y="3114675"/>
            <a:ext cx="4235476" cy="8054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5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59309" y="9197582"/>
            <a:ext cx="4171951" cy="3943351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hape 450"/>
          <p:cNvSpPr/>
          <p:nvPr/>
        </p:nvSpPr>
        <p:spPr>
          <a:xfrm>
            <a:off x="13258800" y="10092039"/>
            <a:ext cx="10462045" cy="216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6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Smiling Mind </a:t>
            </a:r>
            <a:r>
              <a:rPr>
                <a:solidFill>
                  <a:srgbClr val="006666"/>
                </a:solidFill>
              </a:rPr>
              <a:t>-</a:t>
            </a:r>
            <a:r>
              <a:rPr b="0">
                <a:solidFill>
                  <a:srgbClr val="222222"/>
                </a:solidFill>
              </a:rPr>
              <a:t> This app was designed for students.</a:t>
            </a:r>
          </a:p>
        </p:txBody>
      </p:sp>
      <p:pic>
        <p:nvPicPr>
          <p:cNvPr id="451" name="image5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3732" y="6011648"/>
            <a:ext cx="3848101" cy="3924301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Shape 452"/>
          <p:cNvSpPr/>
          <p:nvPr/>
        </p:nvSpPr>
        <p:spPr>
          <a:xfrm>
            <a:off x="9486900" y="6665555"/>
            <a:ext cx="13206960" cy="191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56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Take a Break!</a:t>
            </a:r>
            <a:r>
              <a:rPr b="0">
                <a:solidFill>
                  <a:srgbClr val="222222"/>
                </a:solidFill>
              </a:rPr>
              <a:t> This provides short guided meditations for stress relief.</a:t>
            </a:r>
          </a:p>
        </p:txBody>
      </p:sp>
      <p:sp>
        <p:nvSpPr>
          <p:cNvPr id="453" name="Shape 453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54" name="image3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2" animBg="1" advAuto="0"/>
      <p:bldP spid="448" grpId="1" animBg="1" advAuto="0"/>
      <p:bldP spid="449" grpId="5" animBg="1" advAuto="0"/>
      <p:bldP spid="450" grpId="6" animBg="1" advAuto="0"/>
      <p:bldP spid="451" grpId="3" animBg="1" advAuto="0"/>
      <p:bldP spid="452" grpId="4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950" y="0"/>
            <a:ext cx="244999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/>
          <p:nvPr/>
        </p:nvSpPr>
        <p:spPr>
          <a:xfrm>
            <a:off x="-57951" y="444941"/>
            <a:ext cx="17742570" cy="2646681"/>
          </a:xfrm>
          <a:prstGeom prst="rect">
            <a:avLst/>
          </a:prstGeom>
          <a:solidFill>
            <a:srgbClr val="FF66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7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 sz="8000"/>
              <a:t>Top things you can be doing to look </a:t>
            </a:r>
          </a:p>
          <a:p>
            <a:pPr algn="l" defTabSz="1828800">
              <a:defRPr sz="8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after yourself &amp; your health</a:t>
            </a:r>
          </a:p>
        </p:txBody>
      </p:sp>
      <p:sp>
        <p:nvSpPr>
          <p:cNvPr id="458" name="Shape 458"/>
          <p:cNvSpPr/>
          <p:nvPr/>
        </p:nvSpPr>
        <p:spPr>
          <a:xfrm>
            <a:off x="587680" y="3599569"/>
            <a:ext cx="16451306" cy="9517381"/>
          </a:xfrm>
          <a:prstGeom prst="rect">
            <a:avLst/>
          </a:prstGeom>
          <a:solidFill>
            <a:srgbClr val="FFFFFF">
              <a:alpha val="81176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Plan &amp; prioritise your time weekly 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Study for no more than 60 – 90 mins at a time   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Take breaks away from revision and do something different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Try to continue your daily habits as usual (don’t drastically reduce your sleep, eliminate exercise, or overeat)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Be active regularly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Eat nutritious foods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Connect with others &amp; talk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Do something you enjoy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Learn how to relax &amp; take time out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Manage your time &amp; commitments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Stay hydrated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Get enough rest &amp; sleep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Be positive</a:t>
            </a:r>
          </a:p>
          <a:p>
            <a:pPr marL="685800" indent="-685800" algn="l" defTabSz="1828800">
              <a:buSzPct val="100000"/>
              <a:buFont typeface="Arial"/>
              <a:buChar char="•"/>
              <a:defRPr sz="4000">
                <a:latin typeface="Calibri"/>
                <a:ea typeface="Calibri"/>
                <a:cs typeface="Calibri"/>
                <a:sym typeface="Calibri"/>
              </a:defRPr>
            </a:pPr>
            <a:r>
              <a:t>Ask for help </a:t>
            </a:r>
          </a:p>
        </p:txBody>
      </p:sp>
      <p:pic>
        <p:nvPicPr>
          <p:cNvPr id="459" name="image56.png" descr="http://beta.media.148apps.com/screenshots/1103961876/us-iphone-2-done-a-simple-habit-tracker-to-help-build-healthy-habits-with-streaks-and-daily-goal-tracking.jpeg"/>
          <p:cNvPicPr>
            <a:picLocks noChangeAspect="1"/>
          </p:cNvPicPr>
          <p:nvPr/>
        </p:nvPicPr>
        <p:blipFill>
          <a:blip r:embed="rId3">
            <a:extLst/>
          </a:blip>
          <a:srcRect t="21221"/>
          <a:stretch>
            <a:fillRect/>
          </a:stretch>
        </p:blipFill>
        <p:spPr>
          <a:xfrm>
            <a:off x="16744950" y="3034123"/>
            <a:ext cx="7639050" cy="10681876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61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57.jpg" descr="https://healthyphotographer.files.wordpress.com/2015/02/stylized-healthy-photographer-webres-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" y="85727"/>
            <a:ext cx="24384001" cy="13429397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>
            <a:off x="-203586" y="3403736"/>
            <a:ext cx="24587587" cy="9605058"/>
          </a:xfrm>
          <a:prstGeom prst="rect">
            <a:avLst/>
          </a:prstGeom>
          <a:solidFill>
            <a:srgbClr val="FFFFFF">
              <a:alpha val="72941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>
            <a:off x="0" y="264416"/>
            <a:ext cx="17485894" cy="2646681"/>
          </a:xfrm>
          <a:prstGeom prst="rect">
            <a:avLst/>
          </a:prstGeom>
          <a:solidFill>
            <a:srgbClr val="3B3838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THE BIG FOUR –MAKE SMALL CHANGES TODAY</a:t>
            </a:r>
          </a:p>
        </p:txBody>
      </p:sp>
      <p:sp>
        <p:nvSpPr>
          <p:cNvPr id="466" name="Shape 466"/>
          <p:cNvSpPr/>
          <p:nvPr/>
        </p:nvSpPr>
        <p:spPr>
          <a:xfrm>
            <a:off x="2677897" y="8491408"/>
            <a:ext cx="10901320" cy="1194366"/>
          </a:xfrm>
          <a:prstGeom prst="rect">
            <a:avLst/>
          </a:prstGeom>
          <a:solidFill>
            <a:srgbClr val="ED305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3. Sleep, rest &amp; recovery</a:t>
            </a:r>
          </a:p>
        </p:txBody>
      </p:sp>
      <p:sp>
        <p:nvSpPr>
          <p:cNvPr id="467" name="Shape 467"/>
          <p:cNvSpPr/>
          <p:nvPr/>
        </p:nvSpPr>
        <p:spPr>
          <a:xfrm>
            <a:off x="2728793" y="4076996"/>
            <a:ext cx="10258446" cy="1194366"/>
          </a:xfrm>
          <a:prstGeom prst="rect">
            <a:avLst/>
          </a:prstGeom>
          <a:solidFill>
            <a:srgbClr val="63C4C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 Becoming more active</a:t>
            </a:r>
          </a:p>
        </p:txBody>
      </p:sp>
      <p:pic>
        <p:nvPicPr>
          <p:cNvPr id="468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696" y="3556942"/>
            <a:ext cx="2469510" cy="2357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5723645"/>
            <a:ext cx="2580901" cy="233894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2774895" y="6277495"/>
            <a:ext cx="10433754" cy="1194367"/>
          </a:xfrm>
          <a:prstGeom prst="rect">
            <a:avLst/>
          </a:prstGeom>
          <a:solidFill>
            <a:srgbClr val="333D3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2. Proper diet &amp; nutrition</a:t>
            </a:r>
          </a:p>
        </p:txBody>
      </p:sp>
      <p:pic>
        <p:nvPicPr>
          <p:cNvPr id="471" name="image1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602" y="7850312"/>
            <a:ext cx="2533296" cy="2444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image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1609" y="10229290"/>
            <a:ext cx="2379281" cy="237928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2648514" y="10728435"/>
            <a:ext cx="13318254" cy="1194367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4. Mindset &amp; managing stress</a:t>
            </a:r>
          </a:p>
        </p:txBody>
      </p:sp>
      <p:grpSp>
        <p:nvGrpSpPr>
          <p:cNvPr id="476" name="Group 476"/>
          <p:cNvGrpSpPr/>
          <p:nvPr/>
        </p:nvGrpSpPr>
        <p:grpSpPr>
          <a:xfrm>
            <a:off x="15510851" y="3825918"/>
            <a:ext cx="8873149" cy="8400063"/>
            <a:chOff x="0" y="0"/>
            <a:chExt cx="8873148" cy="8400062"/>
          </a:xfrm>
        </p:grpSpPr>
        <p:sp>
          <p:nvSpPr>
            <p:cNvPr id="474" name="Shape 474"/>
            <p:cNvSpPr/>
            <p:nvPr/>
          </p:nvSpPr>
          <p:spPr>
            <a:xfrm>
              <a:off x="0" y="0"/>
              <a:ext cx="8873149" cy="8195179"/>
            </a:xfrm>
            <a:prstGeom prst="rect">
              <a:avLst/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lnSpc>
                  <a:spcPct val="90000"/>
                </a:lnSpc>
                <a:spcBef>
                  <a:spcPts val="2000"/>
                </a:spcBef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75" name="Shape 475"/>
            <p:cNvSpPr/>
            <p:nvPr/>
          </p:nvSpPr>
          <p:spPr>
            <a:xfrm>
              <a:off x="0" y="0"/>
              <a:ext cx="8873149" cy="84000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l" defTabSz="1828800">
                <a:lnSpc>
                  <a:spcPct val="90000"/>
                </a:lnSpc>
                <a:spcBef>
                  <a:spcPts val="2000"/>
                </a:spcBef>
                <a:defRPr sz="88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t> </a:t>
              </a:r>
            </a:p>
            <a:p>
              <a:pPr algn="l" defTabSz="1828800">
                <a:lnSpc>
                  <a:spcPct val="90000"/>
                </a:lnSpc>
                <a:spcBef>
                  <a:spcPts val="2000"/>
                </a:spcBef>
                <a:defRPr sz="7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Set</a:t>
              </a:r>
              <a:r>
                <a:rPr b="0"/>
                <a:t> </a:t>
              </a:r>
              <a:r>
                <a:rPr b="0">
                  <a:solidFill>
                    <a:srgbClr val="000000"/>
                  </a:solidFill>
                </a:rPr>
                <a:t>aside time</a:t>
              </a:r>
            </a:p>
            <a:p>
              <a:pPr algn="l" defTabSz="1828800">
                <a:lnSpc>
                  <a:spcPct val="90000"/>
                </a:lnSpc>
                <a:spcBef>
                  <a:spcPts val="2000"/>
                </a:spcBef>
                <a:defRPr sz="7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Start</a:t>
              </a:r>
              <a:r>
                <a:rPr b="0"/>
                <a:t> </a:t>
              </a:r>
              <a:r>
                <a:rPr b="0">
                  <a:solidFill>
                    <a:srgbClr val="000000"/>
                  </a:solidFill>
                </a:rPr>
                <a:t>simply</a:t>
              </a:r>
            </a:p>
            <a:p>
              <a:pPr algn="l" defTabSz="1828800">
                <a:lnSpc>
                  <a:spcPct val="90000"/>
                </a:lnSpc>
                <a:spcBef>
                  <a:spcPts val="2000"/>
                </a:spcBef>
                <a:defRPr sz="7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Commit</a:t>
              </a:r>
              <a:r>
                <a:rPr b="0"/>
                <a:t> </a:t>
              </a:r>
              <a:r>
                <a:rPr b="0">
                  <a:solidFill>
                    <a:srgbClr val="000000"/>
                  </a:solidFill>
                </a:rPr>
                <a:t>to</a:t>
              </a:r>
              <a:r>
                <a:rPr b="0"/>
                <a:t> </a:t>
              </a:r>
              <a:r>
                <a:rPr b="0">
                  <a:solidFill>
                    <a:srgbClr val="000000"/>
                  </a:solidFill>
                </a:rPr>
                <a:t>a plan</a:t>
              </a:r>
            </a:p>
            <a:p>
              <a:pPr algn="l" defTabSz="1828800">
                <a:lnSpc>
                  <a:spcPct val="90000"/>
                </a:lnSpc>
                <a:spcBef>
                  <a:spcPts val="2000"/>
                </a:spcBef>
                <a:defRPr sz="72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Focus</a:t>
              </a:r>
              <a:r>
                <a:rPr b="0">
                  <a:solidFill>
                    <a:srgbClr val="000000"/>
                  </a:solidFill>
                </a:rPr>
                <a:t> on consistency</a:t>
              </a:r>
            </a:p>
          </p:txBody>
        </p:sp>
      </p:grpSp>
      <p:sp>
        <p:nvSpPr>
          <p:cNvPr id="477" name="Shape 477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78" name="image3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6.jpeg" descr="http://hardcastlefilmphoto.com/wp-content/uploads/2012/12/cycling-lifestyle-photography-3.jpg"/>
          <p:cNvPicPr>
            <a:picLocks noChangeAspect="1"/>
          </p:cNvPicPr>
          <p:nvPr/>
        </p:nvPicPr>
        <p:blipFill>
          <a:blip r:embed="rId2">
            <a:extLst/>
          </a:blip>
          <a:srcRect b="1791"/>
          <a:stretch>
            <a:fillRect/>
          </a:stretch>
        </p:blipFill>
        <p:spPr>
          <a:xfrm>
            <a:off x="0" y="2"/>
            <a:ext cx="24384000" cy="13601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923921" y="419804"/>
            <a:ext cx="10115554" cy="9200964"/>
          </a:xfrm>
          <a:prstGeom prst="ellipse">
            <a:avLst/>
          </a:prstGeom>
          <a:solidFill>
            <a:srgbClr val="00FFFF">
              <a:alpha val="75686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2190747" y="2125016"/>
            <a:ext cx="7581904" cy="5770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Being healthy means that your body and mind function as they are supposed to</a:t>
            </a:r>
          </a:p>
        </p:txBody>
      </p:sp>
      <p:grpSp>
        <p:nvGrpSpPr>
          <p:cNvPr id="173" name="Group 173"/>
          <p:cNvGrpSpPr/>
          <p:nvPr/>
        </p:nvGrpSpPr>
        <p:grpSpPr>
          <a:xfrm>
            <a:off x="13998463" y="3487341"/>
            <a:ext cx="9772653" cy="8724638"/>
            <a:chOff x="0" y="0"/>
            <a:chExt cx="9772652" cy="8724636"/>
          </a:xfrm>
        </p:grpSpPr>
        <p:sp>
          <p:nvSpPr>
            <p:cNvPr id="171" name="Shape 171"/>
            <p:cNvSpPr/>
            <p:nvPr/>
          </p:nvSpPr>
          <p:spPr>
            <a:xfrm>
              <a:off x="-1" y="-1"/>
              <a:ext cx="9772654" cy="8724638"/>
            </a:xfrm>
            <a:prstGeom prst="ellipse">
              <a:avLst/>
            </a:prstGeom>
            <a:solidFill>
              <a:srgbClr val="FFFF66">
                <a:alpha val="7490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1129448" y="1624746"/>
              <a:ext cx="7519986" cy="5359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defTabSz="1828800">
                <a:defRPr sz="7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You can maintain your health by taking care of yourself in many different ways </a:t>
              </a:r>
            </a:p>
          </p:txBody>
        </p:sp>
      </p:grpSp>
      <p:sp>
        <p:nvSpPr>
          <p:cNvPr id="174" name="Shape 174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5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064"/>
            <a:ext cx="24384000" cy="13720064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Shape 481"/>
          <p:cNvSpPr/>
          <p:nvPr/>
        </p:nvSpPr>
        <p:spPr>
          <a:xfrm>
            <a:off x="-1" y="370123"/>
            <a:ext cx="11104100" cy="1554481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88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 My 5 Stress Busters</a:t>
            </a:r>
          </a:p>
        </p:txBody>
      </p:sp>
      <p:sp>
        <p:nvSpPr>
          <p:cNvPr id="482" name="Shape 482"/>
          <p:cNvSpPr/>
          <p:nvPr/>
        </p:nvSpPr>
        <p:spPr>
          <a:xfrm>
            <a:off x="-34783" y="5137665"/>
            <a:ext cx="11138880" cy="8361681"/>
          </a:xfrm>
          <a:prstGeom prst="rect">
            <a:avLst/>
          </a:prstGeom>
          <a:solidFill>
            <a:srgbClr val="EFE6DC">
              <a:alpha val="72157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56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Stressful Situation: </a:t>
            </a:r>
          </a:p>
          <a:p>
            <a:pPr algn="l" defTabSz="1828800">
              <a:defRPr sz="56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_________________</a:t>
            </a:r>
          </a:p>
          <a:p>
            <a:pPr algn="l" defTabSz="1828800">
              <a:defRPr sz="56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My 5 Actions: 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7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7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7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7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  <a:p>
            <a:pPr marL="571500" indent="-571500" algn="l" defTabSz="1828800">
              <a:buSzPct val="100000"/>
              <a:buFont typeface="Wingdings"/>
              <a:buChar char="✓"/>
              <a:defRPr sz="72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  <p:sp>
        <p:nvSpPr>
          <p:cNvPr id="483" name="Shape 483"/>
          <p:cNvSpPr/>
          <p:nvPr/>
        </p:nvSpPr>
        <p:spPr>
          <a:xfrm>
            <a:off x="-34783" y="1938821"/>
            <a:ext cx="11138880" cy="3180081"/>
          </a:xfrm>
          <a:prstGeom prst="rect">
            <a:avLst/>
          </a:prstGeom>
          <a:solidFill>
            <a:srgbClr val="FF66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Some challenges last for a long time. When facing a difficult situation, having a range of coping strategies is best.</a:t>
            </a:r>
          </a:p>
          <a:p>
            <a:pPr defTabSz="1828800">
              <a:defRPr sz="4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</a:p>
        </p:txBody>
      </p:sp>
      <p:sp>
        <p:nvSpPr>
          <p:cNvPr id="484" name="Shape 484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85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image5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86085" y="3123974"/>
            <a:ext cx="8715925" cy="8672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9" name="Shape 489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7.jpg"/>
          <p:cNvPicPr>
            <a:picLocks noChangeAspect="1"/>
          </p:cNvPicPr>
          <p:nvPr/>
        </p:nvPicPr>
        <p:blipFill>
          <a:blip r:embed="rId2">
            <a:extLst/>
          </a:blip>
          <a:srcRect l="8327" r="25211"/>
          <a:stretch>
            <a:fillRect/>
          </a:stretch>
        </p:blipFill>
        <p:spPr>
          <a:xfrm>
            <a:off x="11029948" y="0"/>
            <a:ext cx="13354051" cy="13374804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-1" y="604770"/>
            <a:ext cx="11029948" cy="2651126"/>
          </a:xfrm>
          <a:prstGeom prst="rect">
            <a:avLst/>
          </a:prstGeom>
          <a:solidFill>
            <a:srgbClr val="029FD7"/>
          </a:solidFill>
        </p:spPr>
        <p:txBody>
          <a:bodyPr/>
          <a:lstStyle/>
          <a:p>
            <a:pPr>
              <a:defRPr sz="8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Importance of health &amp; </a:t>
            </a:r>
            <a:br/>
            <a:r>
              <a:t> wellbeing at school </a:t>
            </a:r>
          </a:p>
        </p:txBody>
      </p:sp>
      <p:sp>
        <p:nvSpPr>
          <p:cNvPr id="179" name="Shape 179"/>
          <p:cNvSpPr/>
          <p:nvPr/>
        </p:nvSpPr>
        <p:spPr>
          <a:xfrm>
            <a:off x="1171575" y="6510505"/>
            <a:ext cx="8543926" cy="617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Improve fitness &amp; strength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More resilient 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Increased confidence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Boosts energy levels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Reduces stress levels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Reduces anxiety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Improved sleep</a:t>
            </a:r>
          </a:p>
          <a:p>
            <a:pPr marL="571500" indent="-571500" algn="l" defTabSz="1828800">
              <a:buSzPct val="100000"/>
              <a:buFont typeface="Arial"/>
              <a:buChar char="•"/>
              <a:defRPr sz="4800">
                <a:latin typeface="Calibri"/>
                <a:ea typeface="Calibri"/>
                <a:cs typeface="Calibri"/>
                <a:sym typeface="Calibri"/>
              </a:defRPr>
            </a:pPr>
            <a:r>
              <a:t>Feel healthier </a:t>
            </a:r>
          </a:p>
        </p:txBody>
      </p:sp>
      <p:sp>
        <p:nvSpPr>
          <p:cNvPr id="180" name="Shape 180"/>
          <p:cNvSpPr/>
          <p:nvPr/>
        </p:nvSpPr>
        <p:spPr>
          <a:xfrm>
            <a:off x="752469" y="3682872"/>
            <a:ext cx="9525004" cy="2430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Being healthy makes you feel good and allows you to perform more effectively. </a:t>
            </a:r>
          </a:p>
        </p:txBody>
      </p:sp>
      <p:sp>
        <p:nvSpPr>
          <p:cNvPr id="181" name="Shape 181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82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roup 186"/>
          <p:cNvGrpSpPr/>
          <p:nvPr/>
        </p:nvGrpSpPr>
        <p:grpSpPr>
          <a:xfrm>
            <a:off x="-2" y="590723"/>
            <a:ext cx="18352170" cy="2521416"/>
            <a:chOff x="0" y="0"/>
            <a:chExt cx="18352169" cy="2521414"/>
          </a:xfrm>
        </p:grpSpPr>
        <p:sp>
          <p:nvSpPr>
            <p:cNvPr id="184" name="Shape 184"/>
            <p:cNvSpPr/>
            <p:nvPr/>
          </p:nvSpPr>
          <p:spPr>
            <a:xfrm>
              <a:off x="0" y="-1"/>
              <a:ext cx="18352170" cy="2521416"/>
            </a:xfrm>
            <a:prstGeom prst="rect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r" defTabSz="1828800">
                <a:lnSpc>
                  <a:spcPct val="90000"/>
                </a:lnSpc>
                <a:defRPr sz="9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0" y="490709"/>
              <a:ext cx="18352170" cy="1539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spAutoFit/>
            </a:bodyPr>
            <a:lstStyle>
              <a:lvl1pPr algn="r" defTabSz="1828800">
                <a:lnSpc>
                  <a:spcPct val="90000"/>
                </a:lnSpc>
                <a:defRPr sz="9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FOUR PILLARS OF WELLNESS</a:t>
              </a:r>
            </a:p>
          </p:txBody>
        </p:sp>
      </p:grpSp>
      <p:sp>
        <p:nvSpPr>
          <p:cNvPr id="187" name="Shape 187"/>
          <p:cNvSpPr/>
          <p:nvPr/>
        </p:nvSpPr>
        <p:spPr>
          <a:xfrm>
            <a:off x="3705373" y="8980958"/>
            <a:ext cx="10901320" cy="1194366"/>
          </a:xfrm>
          <a:prstGeom prst="rect">
            <a:avLst/>
          </a:prstGeom>
          <a:solidFill>
            <a:srgbClr val="ED305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3. Sleep, rest &amp; recovery</a:t>
            </a:r>
          </a:p>
        </p:txBody>
      </p:sp>
      <p:sp>
        <p:nvSpPr>
          <p:cNvPr id="188" name="Shape 188"/>
          <p:cNvSpPr/>
          <p:nvPr/>
        </p:nvSpPr>
        <p:spPr>
          <a:xfrm>
            <a:off x="3676817" y="4221253"/>
            <a:ext cx="7716611" cy="1194367"/>
          </a:xfrm>
          <a:prstGeom prst="rect">
            <a:avLst/>
          </a:prstGeom>
          <a:solidFill>
            <a:srgbClr val="63C4C9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1. Physical Activity</a:t>
            </a:r>
          </a:p>
        </p:txBody>
      </p:sp>
      <p:pic>
        <p:nvPicPr>
          <p:cNvPr id="189" name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263" y="3515571"/>
            <a:ext cx="2933701" cy="280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1034" y="5618729"/>
            <a:ext cx="3048001" cy="276225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12192000" y="6496034"/>
            <a:ext cx="10433753" cy="1194366"/>
          </a:xfrm>
          <a:prstGeom prst="rect">
            <a:avLst/>
          </a:prstGeom>
          <a:solidFill>
            <a:srgbClr val="333D3A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2. Proper diet &amp; nutrition</a:t>
            </a:r>
          </a:p>
        </p:txBody>
      </p:sp>
      <p:pic>
        <p:nvPicPr>
          <p:cNvPr id="192" name="image1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263" y="8117616"/>
            <a:ext cx="3054112" cy="2946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39330" y="10389692"/>
            <a:ext cx="3315705" cy="3315704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/>
          <p:nvPr/>
        </p:nvSpPr>
        <p:spPr>
          <a:xfrm>
            <a:off x="10555034" y="11465882"/>
            <a:ext cx="13318254" cy="1194366"/>
          </a:xfrm>
          <a:prstGeom prst="rect">
            <a:avLst/>
          </a:prstGeom>
          <a:solidFill>
            <a:srgbClr val="EFE6DC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7200">
                <a:solidFill>
                  <a:srgbClr val="0D0D0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3. Mindset &amp; managing stress</a:t>
            </a:r>
          </a:p>
        </p:txBody>
      </p:sp>
      <p:sp>
        <p:nvSpPr>
          <p:cNvPr id="195" name="Shape 195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6" name="image3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4076700" y="5445760"/>
            <a:ext cx="16230600" cy="2824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17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1. Physical Health</a:t>
            </a:r>
          </a:p>
        </p:txBody>
      </p:sp>
      <p:sp>
        <p:nvSpPr>
          <p:cNvPr id="199" name="Shape 199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0" name="image3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38746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hape 203"/>
          <p:cNvSpPr/>
          <p:nvPr/>
        </p:nvSpPr>
        <p:spPr>
          <a:xfrm>
            <a:off x="13720715" y="-27296"/>
            <a:ext cx="10668001" cy="13429396"/>
          </a:xfrm>
          <a:prstGeom prst="rect">
            <a:avLst/>
          </a:prstGeom>
          <a:solidFill>
            <a:srgbClr val="000000">
              <a:alpha val="82000"/>
            </a:srgbClr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lnSpc>
                <a:spcPct val="90000"/>
              </a:lnSpc>
              <a:spcBef>
                <a:spcPts val="6000"/>
              </a:spcBef>
              <a:defRPr sz="32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4" name="Shape 204"/>
          <p:cNvSpPr/>
          <p:nvPr/>
        </p:nvSpPr>
        <p:spPr>
          <a:xfrm>
            <a:off x="-409687" y="403585"/>
            <a:ext cx="14125690" cy="6625864"/>
          </a:xfrm>
          <a:prstGeom prst="rect">
            <a:avLst/>
          </a:prstGeom>
          <a:solidFill>
            <a:srgbClr val="FFFFFF">
              <a:alpha val="82000"/>
            </a:srgbClr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lnSpc>
                <a:spcPct val="90000"/>
              </a:lnSpc>
              <a:spcBef>
                <a:spcPts val="6000"/>
              </a:spcBef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192497" y="1246439"/>
            <a:ext cx="15127114" cy="688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HOW MANY </a:t>
            </a:r>
            <a:r>
              <a:rPr b="1">
                <a:solidFill>
                  <a:srgbClr val="3399FF"/>
                </a:solidFill>
              </a:rPr>
              <a:t>HOURS OF PHYSICAL ACTIVITY </a:t>
            </a:r>
            <a:r>
              <a:t>DO YOU COMPLETE IN A WEEK?</a:t>
            </a:r>
          </a:p>
          <a:p>
            <a: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What is stopping you?</a:t>
            </a:r>
          </a:p>
        </p:txBody>
      </p:sp>
      <p:sp>
        <p:nvSpPr>
          <p:cNvPr id="206" name="Shape 206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07" name="image3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>
            <a:spLocks noGrp="1"/>
          </p:cNvSpPr>
          <p:nvPr>
            <p:ph type="body" sz="half" idx="1"/>
          </p:nvPr>
        </p:nvSpPr>
        <p:spPr>
          <a:xfrm>
            <a:off x="14276415" y="3119910"/>
            <a:ext cx="9494699" cy="870267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r>
              <a:t>Regular Physical Activity impacts the brain, it…</a:t>
            </a:r>
          </a:p>
          <a:p>
            <a:pPr marL="0" indent="0">
              <a:buSzTx/>
              <a:buNone/>
              <a:defRPr>
                <a:solidFill>
                  <a:srgbClr val="FFFFFF"/>
                </a:solidFill>
              </a:defRPr>
            </a:pPr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t>Boosts your memory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Improves your concentration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Helps reduce stress 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Lengthens attention span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1" animBg="1" advAuto="0"/>
      <p:bldP spid="208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13.jpg" descr="http://putneyhill.com.au/wp-content/uploads/2016/04/LLGA-High-res-571.jpg"/>
          <p:cNvPicPr>
            <a:picLocks noChangeAspect="1"/>
          </p:cNvPicPr>
          <p:nvPr/>
        </p:nvPicPr>
        <p:blipFill>
          <a:blip r:embed="rId2">
            <a:extLst/>
          </a:blip>
          <a:srcRect l="53866"/>
          <a:stretch>
            <a:fillRect/>
          </a:stretch>
        </p:blipFill>
        <p:spPr>
          <a:xfrm>
            <a:off x="13774915" y="0"/>
            <a:ext cx="10766250" cy="13818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14.png"/>
          <p:cNvPicPr>
            <a:picLocks noChangeAspect="1"/>
          </p:cNvPicPr>
          <p:nvPr/>
        </p:nvPicPr>
        <p:blipFill>
          <a:blip r:embed="rId3">
            <a:extLst/>
          </a:blip>
          <a:srcRect t="10286" b="6440"/>
          <a:stretch>
            <a:fillRect/>
          </a:stretch>
        </p:blipFill>
        <p:spPr>
          <a:xfrm>
            <a:off x="388507" y="3587397"/>
            <a:ext cx="16148909" cy="806299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709611" y="12105451"/>
            <a:ext cx="15506700" cy="932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4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Red</a:t>
            </a:r>
            <a:r>
              <a:rPr b="0">
                <a:solidFill>
                  <a:srgbClr val="000000"/>
                </a:solidFill>
              </a:rPr>
              <a:t> areas are very active; </a:t>
            </a:r>
            <a:r>
              <a:rPr>
                <a:solidFill>
                  <a:srgbClr val="0070C0"/>
                </a:solidFill>
              </a:rPr>
              <a:t>Blue</a:t>
            </a:r>
            <a:r>
              <a:rPr b="0">
                <a:solidFill>
                  <a:srgbClr val="000000"/>
                </a:solidFill>
              </a:rPr>
              <a:t> areas are least active</a:t>
            </a:r>
          </a:p>
        </p:txBody>
      </p:sp>
      <p:sp>
        <p:nvSpPr>
          <p:cNvPr id="213" name="Shape 213"/>
          <p:cNvSpPr>
            <a:spLocks noGrp="1"/>
          </p:cNvSpPr>
          <p:nvPr>
            <p:ph type="title"/>
          </p:nvPr>
        </p:nvSpPr>
        <p:spPr>
          <a:xfrm>
            <a:off x="-1" y="481210"/>
            <a:ext cx="16925928" cy="2651126"/>
          </a:xfrm>
          <a:prstGeom prst="rect">
            <a:avLst/>
          </a:prstGeom>
          <a:solidFill>
            <a:srgbClr val="029FD7"/>
          </a:solidFill>
        </p:spPr>
        <p:txBody>
          <a:bodyPr/>
          <a:lstStyle/>
          <a:p>
            <a:pPr>
              <a:defRPr sz="8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Physically active students have </a:t>
            </a:r>
            <a:br/>
            <a:r>
              <a:t> more active brains</a:t>
            </a:r>
          </a:p>
        </p:txBody>
      </p:sp>
      <p:sp>
        <p:nvSpPr>
          <p:cNvPr id="214" name="Shape 214"/>
          <p:cNvSpPr/>
          <p:nvPr/>
        </p:nvSpPr>
        <p:spPr>
          <a:xfrm>
            <a:off x="0" y="13525284"/>
            <a:ext cx="24384000" cy="244551"/>
          </a:xfrm>
          <a:prstGeom prst="rect">
            <a:avLst/>
          </a:prstGeom>
          <a:solidFill>
            <a:srgbClr val="FF33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15" name="image3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03073" y="444941"/>
            <a:ext cx="3568041" cy="2230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2" animBg="1" advAuto="0"/>
      <p:bldP spid="212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1710</Words>
  <Application>Microsoft Office PowerPoint</Application>
  <PresentationFormat>Custom</PresentationFormat>
  <Paragraphs>283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White</vt:lpstr>
      <vt:lpstr>PowerPoint Presentation</vt:lpstr>
      <vt:lpstr>PowerPoint Presentation</vt:lpstr>
      <vt:lpstr>PowerPoint Presentation</vt:lpstr>
      <vt:lpstr>PowerPoint Presentation</vt:lpstr>
      <vt:lpstr> Importance of health &amp;   wellbeing at school </vt:lpstr>
      <vt:lpstr>PowerPoint Presentation</vt:lpstr>
      <vt:lpstr>PowerPoint Presentation</vt:lpstr>
      <vt:lpstr>PowerPoint Presentation</vt:lpstr>
      <vt:lpstr> Physically active students have   more active brains</vt:lpstr>
      <vt:lpstr>PowerPoint Presentation</vt:lpstr>
      <vt:lpstr>PowerPoint Presentation</vt:lpstr>
      <vt:lpstr>Eating a nutritious breakfast can help you perform better in exams and during the day</vt:lpstr>
      <vt:lpstr> One of the best ways to maximise    your focus is to stay hydrated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Top tips to maintain your   energy level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The mindful unplug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T Jessop</dc:creator>
  <cp:lastModifiedBy>Mr T Jessop</cp:lastModifiedBy>
  <cp:revision>1</cp:revision>
  <dcterms:modified xsi:type="dcterms:W3CDTF">2017-03-28T07:07:48Z</dcterms:modified>
</cp:coreProperties>
</file>