
<file path=[Content_Types].xml><?xml version="1.0" encoding="utf-8"?>
<Types xmlns="http://schemas.openxmlformats.org/package/2006/content-types">
  <Default Extension="png" ContentType="image/png"/>
  <Default Extension="jpeg" ContentType="image/jpeg"/>
  <Default Extension="xls" ContentType="application/vnd.ms-excel"/>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Lst>
  <p:notesMasterIdLst>
    <p:notesMasterId r:id="rId30"/>
  </p:notesMasterIdLst>
  <p:handoutMasterIdLst>
    <p:handoutMasterId r:id="rId31"/>
  </p:handoutMasterIdLst>
  <p:sldIdLst>
    <p:sldId id="265" r:id="rId2"/>
    <p:sldId id="306" r:id="rId3"/>
    <p:sldId id="305" r:id="rId4"/>
    <p:sldId id="30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1" r:id="rId21"/>
    <p:sldId id="292" r:id="rId22"/>
    <p:sldId id="293" r:id="rId23"/>
    <p:sldId id="294" r:id="rId24"/>
    <p:sldId id="295" r:id="rId25"/>
    <p:sldId id="302" r:id="rId26"/>
    <p:sldId id="303" r:id="rId27"/>
    <p:sldId id="299" r:id="rId28"/>
    <p:sldId id="270" r:id="rId29"/>
  </p:sldIdLst>
  <p:sldSz cx="9144000" cy="6858000" type="screen4x3"/>
  <p:notesSz cx="6797675" cy="9926638"/>
  <p:embeddedFontLst>
    <p:embeddedFont>
      <p:font typeface="Effra Heavy" panose="020B0604020202020204" charset="0"/>
      <p:bold r:id="rId32"/>
      <p:boldItalic r:id="rId33"/>
    </p:embeddedFont>
    <p:embeddedFont>
      <p:font typeface="Effra Light" panose="020B0604020202020204" charset="0"/>
      <p:regular r:id="rId34"/>
      <p:italic r:id="rId35"/>
    </p:embeddedFont>
    <p:embeddedFont>
      <p:font typeface="Effra" panose="020B0604020202020204" charset="0"/>
      <p:regular r:id="rId36"/>
      <p:bold r:id="rId37"/>
      <p:italic r:id="rId38"/>
      <p:boldItalic r:id="rId39"/>
    </p:embeddedFont>
    <p:embeddedFont>
      <p:font typeface="Lucida Sans Unicode" panose="020B0602030504020204" pitchFamily="34" charset="0"/>
      <p:regular r:id="rId40"/>
    </p:embeddedFont>
    <p:embeddedFont>
      <p:font typeface="Verdana" panose="020B060403050404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Rdg Vesta" panose="02000503060000020004" pitchFamily="2" charset="0"/>
      <p:regular r:id="rId49"/>
      <p:bold r:id="rId50"/>
      <p:italic r:id="rId51"/>
      <p:boldItalic r:id="rId52"/>
    </p:embeddedFont>
    <p:embeddedFont>
      <p:font typeface="Wingdings 3" panose="05040102010807070707" pitchFamily="18" charset="2"/>
      <p:regular r:id="rId53"/>
    </p:embeddedFont>
  </p:embeddedFontLst>
  <p:defaultTextStyle>
    <a:defPPr>
      <a:defRPr lang="en-GB"/>
    </a:defPPr>
    <a:lvl1pPr algn="l" rtl="0" fontAlgn="base">
      <a:spcBef>
        <a:spcPct val="0"/>
      </a:spcBef>
      <a:spcAft>
        <a:spcPct val="0"/>
      </a:spcAft>
      <a:defRPr sz="2400" kern="1200">
        <a:solidFill>
          <a:schemeClr val="tx1"/>
        </a:solidFill>
        <a:latin typeface="Rdg Vesta" pitchFamily="2" charset="0"/>
        <a:ea typeface="+mn-ea"/>
        <a:cs typeface="+mn-cs"/>
      </a:defRPr>
    </a:lvl1pPr>
    <a:lvl2pPr marL="457200" algn="l" rtl="0" fontAlgn="base">
      <a:spcBef>
        <a:spcPct val="0"/>
      </a:spcBef>
      <a:spcAft>
        <a:spcPct val="0"/>
      </a:spcAft>
      <a:defRPr sz="2400" kern="1200">
        <a:solidFill>
          <a:schemeClr val="tx1"/>
        </a:solidFill>
        <a:latin typeface="Rdg Vesta" pitchFamily="2" charset="0"/>
        <a:ea typeface="+mn-ea"/>
        <a:cs typeface="+mn-cs"/>
      </a:defRPr>
    </a:lvl2pPr>
    <a:lvl3pPr marL="914400" algn="l" rtl="0" fontAlgn="base">
      <a:spcBef>
        <a:spcPct val="0"/>
      </a:spcBef>
      <a:spcAft>
        <a:spcPct val="0"/>
      </a:spcAft>
      <a:defRPr sz="2400" kern="1200">
        <a:solidFill>
          <a:schemeClr val="tx1"/>
        </a:solidFill>
        <a:latin typeface="Rdg Vesta" pitchFamily="2" charset="0"/>
        <a:ea typeface="+mn-ea"/>
        <a:cs typeface="+mn-cs"/>
      </a:defRPr>
    </a:lvl3pPr>
    <a:lvl4pPr marL="1371600" algn="l" rtl="0" fontAlgn="base">
      <a:spcBef>
        <a:spcPct val="0"/>
      </a:spcBef>
      <a:spcAft>
        <a:spcPct val="0"/>
      </a:spcAft>
      <a:defRPr sz="2400" kern="1200">
        <a:solidFill>
          <a:schemeClr val="tx1"/>
        </a:solidFill>
        <a:latin typeface="Rdg Vesta" pitchFamily="2" charset="0"/>
        <a:ea typeface="+mn-ea"/>
        <a:cs typeface="+mn-cs"/>
      </a:defRPr>
    </a:lvl4pPr>
    <a:lvl5pPr marL="1828800" algn="l" rtl="0" fontAlgn="base">
      <a:spcBef>
        <a:spcPct val="0"/>
      </a:spcBef>
      <a:spcAft>
        <a:spcPct val="0"/>
      </a:spcAft>
      <a:defRPr sz="2400" kern="1200">
        <a:solidFill>
          <a:schemeClr val="tx1"/>
        </a:solidFill>
        <a:latin typeface="Rdg Vesta" pitchFamily="2" charset="0"/>
        <a:ea typeface="+mn-ea"/>
        <a:cs typeface="+mn-cs"/>
      </a:defRPr>
    </a:lvl5pPr>
    <a:lvl6pPr marL="2286000" algn="l" defTabSz="914400" rtl="0" eaLnBrk="1" latinLnBrk="0" hangingPunct="1">
      <a:defRPr sz="2400" kern="1200">
        <a:solidFill>
          <a:schemeClr val="tx1"/>
        </a:solidFill>
        <a:latin typeface="Rdg Vesta" pitchFamily="2" charset="0"/>
        <a:ea typeface="+mn-ea"/>
        <a:cs typeface="+mn-cs"/>
      </a:defRPr>
    </a:lvl6pPr>
    <a:lvl7pPr marL="2743200" algn="l" defTabSz="914400" rtl="0" eaLnBrk="1" latinLnBrk="0" hangingPunct="1">
      <a:defRPr sz="2400" kern="1200">
        <a:solidFill>
          <a:schemeClr val="tx1"/>
        </a:solidFill>
        <a:latin typeface="Rdg Vesta" pitchFamily="2" charset="0"/>
        <a:ea typeface="+mn-ea"/>
        <a:cs typeface="+mn-cs"/>
      </a:defRPr>
    </a:lvl7pPr>
    <a:lvl8pPr marL="3200400" algn="l" defTabSz="914400" rtl="0" eaLnBrk="1" latinLnBrk="0" hangingPunct="1">
      <a:defRPr sz="2400" kern="1200">
        <a:solidFill>
          <a:schemeClr val="tx1"/>
        </a:solidFill>
        <a:latin typeface="Rdg Vesta" pitchFamily="2" charset="0"/>
        <a:ea typeface="+mn-ea"/>
        <a:cs typeface="+mn-cs"/>
      </a:defRPr>
    </a:lvl8pPr>
    <a:lvl9pPr marL="3657600" algn="l" defTabSz="914400" rtl="0" eaLnBrk="1" latinLnBrk="0" hangingPunct="1">
      <a:defRPr sz="2400" kern="1200">
        <a:solidFill>
          <a:schemeClr val="tx1"/>
        </a:solidFill>
        <a:latin typeface="Rdg Vesta"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99A1"/>
    <a:srgbClr val="BF0071"/>
    <a:srgbClr val="7EAF35"/>
    <a:srgbClr val="F3F3F3"/>
    <a:srgbClr val="F0F0F0"/>
    <a:srgbClr val="EEEEEE"/>
    <a:srgbClr val="FDFDF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534" autoAdjust="0"/>
    <p:restoredTop sz="95990" autoAdjust="0"/>
  </p:normalViewPr>
  <p:slideViewPr>
    <p:cSldViewPr showGuides="1">
      <p:cViewPr varScale="1">
        <p:scale>
          <a:sx n="66" d="100"/>
          <a:sy n="66" d="100"/>
        </p:scale>
        <p:origin x="1244" y="-4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740"/>
    </p:cViewPr>
  </p:sorterViewPr>
  <p:notesViewPr>
    <p:cSldViewPr showGuides="1">
      <p:cViewPr varScale="1">
        <p:scale>
          <a:sx n="113" d="100"/>
          <a:sy n="113" d="100"/>
        </p:scale>
        <p:origin x="-1326" y="-102"/>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Verdana" panose="020B0604030504040204" pitchFamily="34" charset="0"/>
                <a:ea typeface="+mn-ea"/>
                <a:cs typeface="+mn-cs"/>
              </a:defRPr>
            </a:pPr>
            <a:r>
              <a:rPr lang="en-US" baseline="0" dirty="0">
                <a:latin typeface="Verdana" panose="020B0604030504040204" pitchFamily="34" charset="0"/>
              </a:rPr>
              <a:t>State of the </a:t>
            </a:r>
            <a:r>
              <a:rPr lang="en-US" baseline="0" dirty="0" smtClean="0">
                <a:latin typeface="Verdana" panose="020B0604030504040204" pitchFamily="34" charset="0"/>
              </a:rPr>
              <a:t>Parties, House of Commons </a:t>
            </a:r>
            <a:r>
              <a:rPr lang="en-US" baseline="0" dirty="0">
                <a:latin typeface="Verdana" panose="020B0604030504040204" pitchFamily="34" charset="0"/>
              </a:rPr>
              <a:t>- May 2015</a:t>
            </a: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Verdana" panose="020B0604030504040204" pitchFamily="34" charset="0"/>
              <a:ea typeface="+mn-ea"/>
              <a:cs typeface="+mn-cs"/>
            </a:defRPr>
          </a:pPr>
          <a:endParaRPr lang="en-US"/>
        </a:p>
      </c:txPr>
    </c:title>
    <c:autoTitleDeleted val="0"/>
    <c:plotArea>
      <c:layout>
        <c:manualLayout>
          <c:layoutTarget val="inner"/>
          <c:xMode val="edge"/>
          <c:yMode val="edge"/>
          <c:x val="6.8024528479457315E-3"/>
          <c:y val="7.0138961796442134E-2"/>
          <c:w val="0.69462215179284115"/>
          <c:h val="0.92986103820355814"/>
        </c:manualLayout>
      </c:layout>
      <c:pieChart>
        <c:varyColors val="1"/>
        <c:dLbls>
          <c:showLegendKey val="0"/>
          <c:showVal val="0"/>
          <c:showCatName val="0"/>
          <c:showSerName val="0"/>
          <c:showPercent val="0"/>
          <c:showBubbleSize val="0"/>
          <c:showLeaderLines val="0"/>
        </c:dLbls>
        <c:firstSliceAng val="0"/>
      </c:pieChart>
      <c:spPr>
        <a:noFill/>
        <a:ln>
          <a:noFill/>
        </a:ln>
        <a:effectLst>
          <a:softEdge rad="31750"/>
        </a:effectLst>
      </c:spPr>
    </c:plotArea>
    <c:legend>
      <c:legendPos val="r"/>
      <c:layout>
        <c:manualLayout>
          <c:xMode val="edge"/>
          <c:yMode val="edge"/>
          <c:x val="0.71726707617178664"/>
          <c:y val="0.13290799066783326"/>
          <c:w val="0.2732765884952823"/>
          <c:h val="0.74291061533974945"/>
        </c:manualLayout>
      </c:layout>
      <c:overlay val="0"/>
      <c:spPr>
        <a:noFill/>
        <a:ln>
          <a:noFill/>
        </a:ln>
        <a:effectLst/>
      </c:spPr>
      <c:txPr>
        <a:bodyPr rot="0" spcFirstLastPara="1" vertOverflow="ellipsis" vert="horz" wrap="square" anchor="ctr" anchorCtr="1"/>
        <a:lstStyle/>
        <a:p>
          <a:pPr rtl="0">
            <a:defRPr sz="1400" b="1" i="0" u="none" strike="noStrike" kern="1200" baseline="0">
              <a:solidFill>
                <a:schemeClr val="dk1">
                  <a:lumMod val="75000"/>
                  <a:lumOff val="25000"/>
                </a:schemeClr>
              </a:solidFill>
              <a:latin typeface="Verdana" panose="020B0604030504040204" pitchFamily="34" charset="0"/>
              <a:ea typeface="+mn-ea"/>
              <a:cs typeface="+mn-cs"/>
            </a:defRPr>
          </a:pPr>
          <a:endParaRPr lang="en-US"/>
        </a:p>
      </c:txPr>
    </c:legend>
    <c:plotVisOnly val="1"/>
    <c:dispBlanksAs val="zero"/>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sz="2800" b="1" dirty="0"/>
              <a:t>State of the</a:t>
            </a:r>
            <a:r>
              <a:rPr lang="en-GB" sz="2800" b="1" baseline="0" dirty="0"/>
              <a:t> Parties, House of Commons - October 2016</a:t>
            </a:r>
            <a:endParaRPr lang="en-GB" sz="2800" b="1" dirty="0"/>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8179432116439976E-2"/>
          <c:y val="9.6529209621993128E-2"/>
          <c:w val="0.51604096938742605"/>
          <c:h val="0.86609762697188619"/>
        </c:manualLayout>
      </c:layout>
      <c:pieChart>
        <c:varyColors val="1"/>
        <c:ser>
          <c:idx val="0"/>
          <c:order val="0"/>
          <c:dPt>
            <c:idx val="0"/>
            <c:bubble3D val="0"/>
            <c:spPr>
              <a:solidFill>
                <a:schemeClr val="accent1">
                  <a:lumMod val="75000"/>
                </a:schemeClr>
              </a:solidFill>
              <a:ln w="19050">
                <a:solidFill>
                  <a:schemeClr val="lt1"/>
                </a:solidFill>
              </a:ln>
              <a:effectLst/>
            </c:spPr>
          </c:dPt>
          <c:dPt>
            <c:idx val="1"/>
            <c:bubble3D val="0"/>
            <c:spPr>
              <a:solidFill>
                <a:srgbClr val="FF0000"/>
              </a:solidFill>
              <a:ln w="19050">
                <a:solidFill>
                  <a:schemeClr val="lt1"/>
                </a:solidFill>
              </a:ln>
              <a:effectLst/>
            </c:spPr>
          </c:dPt>
          <c:dPt>
            <c:idx val="2"/>
            <c:bubble3D val="0"/>
            <c:spPr>
              <a:solidFill>
                <a:srgbClr val="FFFF00"/>
              </a:solidFill>
              <a:ln w="19050">
                <a:solidFill>
                  <a:schemeClr val="lt1"/>
                </a:solidFill>
              </a:ln>
              <a:effectLst/>
            </c:spPr>
          </c:dPt>
          <c:dPt>
            <c:idx val="3"/>
            <c:bubble3D val="0"/>
            <c:spPr>
              <a:solidFill>
                <a:schemeClr val="accent2">
                  <a:lumMod val="75000"/>
                </a:schemeClr>
              </a:solidFill>
              <a:ln w="19050">
                <a:solidFill>
                  <a:schemeClr val="lt1"/>
                </a:solidFill>
              </a:ln>
              <a:effectLst/>
            </c:spPr>
          </c:dPt>
          <c:dPt>
            <c:idx val="4"/>
            <c:bubble3D val="0"/>
            <c:spPr>
              <a:solidFill>
                <a:srgbClr val="FFC000"/>
              </a:solidFill>
              <a:ln w="19050">
                <a:solidFill>
                  <a:schemeClr val="lt1"/>
                </a:solidFill>
              </a:ln>
              <a:effectLst/>
            </c:spPr>
          </c:dPt>
          <c:dPt>
            <c:idx val="5"/>
            <c:bubble3D val="0"/>
            <c:spPr>
              <a:solidFill>
                <a:schemeClr val="accent3"/>
              </a:solidFill>
              <a:ln w="19050">
                <a:solidFill>
                  <a:schemeClr val="lt1"/>
                </a:solidFill>
              </a:ln>
              <a:effectLst/>
            </c:spPr>
          </c:dPt>
          <c:dPt>
            <c:idx val="6"/>
            <c:bubble3D val="0"/>
            <c:spPr>
              <a:solidFill>
                <a:schemeClr val="accent6">
                  <a:lumMod val="75000"/>
                </a:schemeClr>
              </a:solidFill>
              <a:ln w="19050">
                <a:solidFill>
                  <a:schemeClr val="lt1"/>
                </a:solidFill>
              </a:ln>
              <a:effectLst/>
            </c:spPr>
          </c:dPt>
          <c:dPt>
            <c:idx val="7"/>
            <c:bubble3D val="0"/>
            <c:spPr>
              <a:solidFill>
                <a:srgbClr val="92D050"/>
              </a:solidFill>
              <a:ln w="19050">
                <a:solidFill>
                  <a:schemeClr val="lt1"/>
                </a:solidFill>
              </a:ln>
              <a:effectLst/>
            </c:spPr>
          </c:dPt>
          <c:dPt>
            <c:idx val="8"/>
            <c:bubble3D val="0"/>
            <c:spPr>
              <a:solidFill>
                <a:srgbClr val="FF0000"/>
              </a:solidFill>
              <a:ln w="19050">
                <a:solidFill>
                  <a:schemeClr val="lt1"/>
                </a:solidFill>
              </a:ln>
              <a:effectLst/>
            </c:spPr>
          </c:dPt>
          <c:dPt>
            <c:idx val="9"/>
            <c:bubble3D val="0"/>
            <c:spPr>
              <a:solidFill>
                <a:schemeClr val="accent5">
                  <a:lumMod val="75000"/>
                </a:schemeClr>
              </a:solidFill>
              <a:ln w="19050">
                <a:solidFill>
                  <a:schemeClr val="lt1"/>
                </a:solidFill>
              </a:ln>
              <a:effectLst/>
            </c:spPr>
          </c:dPt>
          <c:dPt>
            <c:idx val="10"/>
            <c:bubble3D val="0"/>
            <c:spPr>
              <a:solidFill>
                <a:srgbClr val="00B050"/>
              </a:solidFill>
              <a:ln w="19050">
                <a:solidFill>
                  <a:schemeClr val="lt1"/>
                </a:solidFill>
              </a:ln>
              <a:effectLst/>
            </c:spPr>
          </c:dPt>
          <c:dPt>
            <c:idx val="11"/>
            <c:bubble3D val="0"/>
            <c:spPr>
              <a:solidFill>
                <a:schemeClr val="accent6">
                  <a:lumMod val="60000"/>
                </a:schemeClr>
              </a:solidFill>
              <a:ln w="19050">
                <a:solidFill>
                  <a:schemeClr val="lt1"/>
                </a:solidFill>
              </a:ln>
              <a:effectLst/>
            </c:spPr>
          </c:dPt>
          <c:dPt>
            <c:idx val="12"/>
            <c:bubble3D val="0"/>
            <c:spPr>
              <a:solidFill>
                <a:srgbClr val="7030A0"/>
              </a:solidFill>
              <a:ln w="19050">
                <a:solidFill>
                  <a:schemeClr val="lt1"/>
                </a:solidFill>
              </a:ln>
              <a:effectLst/>
            </c:spPr>
          </c:dPt>
          <c:dPt>
            <c:idx val="13"/>
            <c:bubble3D val="0"/>
            <c:spPr>
              <a:solidFill>
                <a:schemeClr val="accent2">
                  <a:lumMod val="80000"/>
                  <a:lumOff val="20000"/>
                </a:schemeClr>
              </a:solidFill>
              <a:ln w="19050">
                <a:solidFill>
                  <a:schemeClr val="lt1"/>
                </a:solidFill>
              </a:ln>
              <a:effectLst/>
            </c:spPr>
          </c:dPt>
          <c:cat>
            <c:strRef>
              <c:f>Sheet1!$A$2:$A$15</c:f>
              <c:strCache>
                <c:ptCount val="14"/>
                <c:pt idx="0">
                  <c:v>Conservative</c:v>
                </c:pt>
                <c:pt idx="1">
                  <c:v>Labour</c:v>
                </c:pt>
                <c:pt idx="2">
                  <c:v>Scottish National Party</c:v>
                </c:pt>
                <c:pt idx="3">
                  <c:v>Democratic Unionist Party</c:v>
                </c:pt>
                <c:pt idx="4">
                  <c:v>Liberal Democrat</c:v>
                </c:pt>
                <c:pt idx="5">
                  <c:v>Independent</c:v>
                </c:pt>
                <c:pt idx="6">
                  <c:v>Sinn Fein</c:v>
                </c:pt>
                <c:pt idx="7">
                  <c:v>Plaid Cymru</c:v>
                </c:pt>
                <c:pt idx="8">
                  <c:v>Social Democratic &amp; Labour Party</c:v>
                </c:pt>
                <c:pt idx="9">
                  <c:v>Ulster Unionist Party</c:v>
                </c:pt>
                <c:pt idx="10">
                  <c:v>Green Party</c:v>
                </c:pt>
                <c:pt idx="11">
                  <c:v>Speaker</c:v>
                </c:pt>
                <c:pt idx="12">
                  <c:v>UK Independence Party</c:v>
                </c:pt>
                <c:pt idx="13">
                  <c:v>Vacant</c:v>
                </c:pt>
              </c:strCache>
            </c:strRef>
          </c:cat>
          <c:val>
            <c:numRef>
              <c:f>Sheet1!$B$2:$B$15</c:f>
              <c:numCache>
                <c:formatCode>General</c:formatCode>
                <c:ptCount val="14"/>
                <c:pt idx="0">
                  <c:v>329</c:v>
                </c:pt>
                <c:pt idx="1">
                  <c:v>230</c:v>
                </c:pt>
                <c:pt idx="2">
                  <c:v>54</c:v>
                </c:pt>
                <c:pt idx="3">
                  <c:v>8</c:v>
                </c:pt>
                <c:pt idx="4">
                  <c:v>8</c:v>
                </c:pt>
                <c:pt idx="5">
                  <c:v>4</c:v>
                </c:pt>
                <c:pt idx="6">
                  <c:v>4</c:v>
                </c:pt>
                <c:pt idx="7">
                  <c:v>3</c:v>
                </c:pt>
                <c:pt idx="8">
                  <c:v>3</c:v>
                </c:pt>
                <c:pt idx="9">
                  <c:v>2</c:v>
                </c:pt>
                <c:pt idx="10">
                  <c:v>1</c:v>
                </c:pt>
                <c:pt idx="11">
                  <c:v>1</c:v>
                </c:pt>
                <c:pt idx="12">
                  <c:v>1</c:v>
                </c:pt>
                <c:pt idx="13">
                  <c:v>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7587267622238489"/>
          <c:y val="0.11382958573477282"/>
          <c:w val="0.28485299154088478"/>
          <c:h val="0.8414968747463268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GB" sz="2000" b="1">
                <a:latin typeface="Verdana" panose="020B0604030504040204" pitchFamily="34" charset="0"/>
                <a:ea typeface="Verdana" panose="020B0604030504040204" pitchFamily="34" charset="0"/>
                <a:cs typeface="Verdana" panose="020B0604030504040204" pitchFamily="34" charset="0"/>
              </a:rPr>
              <a:t>MPs by year of election</a:t>
            </a:r>
          </a:p>
        </c:rich>
      </c:tx>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autoTitleDeleted val="0"/>
    <c:plotArea>
      <c:layout/>
      <c:pieChart>
        <c:varyColors val="1"/>
        <c:ser>
          <c:idx val="0"/>
          <c:order val="0"/>
          <c:dPt>
            <c:idx val="0"/>
            <c:bubble3D val="0"/>
            <c:spPr>
              <a:solidFill>
                <a:srgbClr val="FFFF00"/>
              </a:solidFill>
              <a:ln w="19050">
                <a:solidFill>
                  <a:schemeClr val="lt1"/>
                </a:solidFill>
              </a:ln>
              <a:effectLst/>
            </c:spPr>
          </c:dPt>
          <c:dPt>
            <c:idx val="1"/>
            <c:bubble3D val="0"/>
            <c:spPr>
              <a:solidFill>
                <a:srgbClr val="FF9900"/>
              </a:solidFill>
              <a:ln w="19050">
                <a:solidFill>
                  <a:schemeClr val="lt1"/>
                </a:solidFill>
              </a:ln>
              <a:effectLst/>
            </c:spPr>
          </c:dPt>
          <c:dPt>
            <c:idx val="2"/>
            <c:bubble3D val="0"/>
            <c:spPr>
              <a:solidFill>
                <a:srgbClr val="92D050"/>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2"/>
              </a:solidFill>
              <a:ln w="19050">
                <a:solidFill>
                  <a:schemeClr val="lt1"/>
                </a:solidFill>
              </a:ln>
              <a:effectLst/>
            </c:spPr>
          </c:dPt>
          <c:dLbls>
            <c:dLbl>
              <c:idx val="0"/>
              <c:layout>
                <c:manualLayout>
                  <c:x val="6.1161417322834677E-3"/>
                  <c:y val="-4.8346456692913552E-3"/>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fld id="{41A3EC54-5403-4A84-B5DE-1D4DB3929297}" type="CATEGORYNAME">
                      <a:rPr lang="en-US" smtClean="0"/>
                      <a:pPr>
                        <a:defRPr sz="1600" b="1">
                          <a:latin typeface="Verdana" panose="020B0604030504040204" pitchFamily="34" charset="0"/>
                          <a:ea typeface="Verdana" panose="020B0604030504040204" pitchFamily="34" charset="0"/>
                          <a:cs typeface="Verdana" panose="020B0604030504040204" pitchFamily="34" charset="0"/>
                        </a:defRPr>
                      </a:pPr>
                      <a:t>[CATEGORY NAME]</a:t>
                    </a:fld>
                    <a:r>
                      <a:rPr lang="en-US" dirty="0" smtClean="0"/>
                      <a:t>:</a:t>
                    </a:r>
                    <a:endParaRPr lang="en-US" dirty="0"/>
                  </a:p>
                  <a:p>
                    <a:pPr>
                      <a:defRPr sz="1600" b="1">
                        <a:latin typeface="Verdana" panose="020B0604030504040204" pitchFamily="34" charset="0"/>
                        <a:ea typeface="Verdana" panose="020B0604030504040204" pitchFamily="34" charset="0"/>
                        <a:cs typeface="Verdana" panose="020B0604030504040204" pitchFamily="34" charset="0"/>
                      </a:defRPr>
                    </a:pPr>
                    <a:r>
                      <a:rPr lang="en-US" dirty="0"/>
                      <a:t> </a:t>
                    </a:r>
                    <a:fld id="{7D0C9784-9A75-45F8-A600-7C1F5958D13C}" type="VALUE">
                      <a:rPr lang="en-US"/>
                      <a:pPr>
                        <a:defRPr sz="1600" b="1">
                          <a:latin typeface="Verdana" panose="020B0604030504040204" pitchFamily="34" charset="0"/>
                          <a:ea typeface="Verdana" panose="020B0604030504040204" pitchFamily="34" charset="0"/>
                          <a:cs typeface="Verdana" panose="020B0604030504040204" pitchFamily="34" charset="0"/>
                        </a:defRPr>
                      </a:pPr>
                      <a:t>[VALUE]</a:t>
                    </a:fld>
                    <a:endParaRPr lang="en-US" dirty="0"/>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0.14544010437709545"/>
                  <c:y val="-9.8910520483871389E-2"/>
                </c:manualLayout>
              </c:layout>
              <c:tx>
                <c:rich>
                  <a:bodyPr/>
                  <a:lstStyle/>
                  <a:p>
                    <a:fld id="{0DE42B7B-8C34-4C97-B8B5-32BF369F6D2E}" type="CATEGORYNAME">
                      <a:rPr lang="en-US" smtClean="0"/>
                      <a:pPr/>
                      <a:t>[CATEGORY NAME]</a:t>
                    </a:fld>
                    <a:r>
                      <a:rPr lang="en-US" dirty="0" smtClean="0"/>
                      <a:t>:</a:t>
                    </a:r>
                    <a:endParaRPr lang="en-US" dirty="0"/>
                  </a:p>
                  <a:p>
                    <a:r>
                      <a:rPr lang="en-US" dirty="0"/>
                      <a:t> </a:t>
                    </a:r>
                    <a:fld id="{CC19FE1F-BDC4-47F8-8DBB-CC8E05B0608E}" type="VALUE">
                      <a:rPr lang="en-US"/>
                      <a:pPr/>
                      <a:t>[VALUE]</a:t>
                    </a:fld>
                    <a:endParaRPr lang="en-US" dirty="0"/>
                  </a:p>
                </c:rich>
              </c:tx>
              <c:dLblPos val="bestFit"/>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2"/>
              <c:layout>
                <c:manualLayout>
                  <c:x val="-4.43205994159203E-2"/>
                  <c:y val="-2.5038144915194096E-2"/>
                </c:manualLayout>
              </c:layout>
              <c:tx>
                <c:rich>
                  <a:bodyPr/>
                  <a:lstStyle/>
                  <a:p>
                    <a:fld id="{AD3BA920-9B53-4CEA-A254-AF97D1B32889}" type="CATEGORYNAME">
                      <a:rPr lang="en-US" smtClean="0"/>
                      <a:pPr/>
                      <a:t>[CATEGORY NAME]</a:t>
                    </a:fld>
                    <a:r>
                      <a:rPr lang="en-US" dirty="0" smtClean="0"/>
                      <a:t>:</a:t>
                    </a:r>
                    <a:endParaRPr lang="en-US" dirty="0"/>
                  </a:p>
                  <a:p>
                    <a:r>
                      <a:rPr lang="en-US" dirty="0"/>
                      <a:t> </a:t>
                    </a:r>
                    <a:fld id="{136FD196-EFC3-407E-9CFF-9FA1E3C1D3E3}" type="VALUE">
                      <a:rPr lang="en-US"/>
                      <a:pPr/>
                      <a:t>[VALUE]</a:t>
                    </a:fld>
                    <a:endParaRPr lang="en-US" dirty="0"/>
                  </a:p>
                </c:rich>
              </c:tx>
              <c:dLblPos val="bestFit"/>
              <c:showLegendKey val="0"/>
              <c:showVal val="1"/>
              <c:showCatName val="1"/>
              <c:showSerName val="0"/>
              <c:showPercent val="1"/>
              <c:showBubbleSize val="0"/>
              <c:extLst>
                <c:ext xmlns:c15="http://schemas.microsoft.com/office/drawing/2012/chart" uri="{CE6537A1-D6FC-4f65-9D91-7224C49458BB}">
                  <c15:layout>
                    <c:manualLayout>
                      <c:w val="0.16205555555555556"/>
                      <c:h val="7.7574074074074073E-2"/>
                    </c:manualLayout>
                  </c15:layout>
                  <c15:dlblFieldTable/>
                  <c15:showDataLabelsRange val="0"/>
                </c:ext>
              </c:extLst>
            </c:dLbl>
            <c:dLbl>
              <c:idx val="3"/>
              <c:layout>
                <c:manualLayout>
                  <c:x val="-2.379019627037348E-2"/>
                  <c:y val="-2.4641282556241623E-2"/>
                </c:manualLayout>
              </c:layout>
              <c:tx>
                <c:rich>
                  <a:bodyPr/>
                  <a:lstStyle/>
                  <a:p>
                    <a:fld id="{5A951EBB-8E8A-4813-B28D-283E19F0A9A7}" type="CATEGORYNAME">
                      <a:rPr lang="en-US" smtClean="0"/>
                      <a:pPr/>
                      <a:t>[CATEGORY NAME]</a:t>
                    </a:fld>
                    <a:r>
                      <a:rPr lang="en-US" dirty="0" smtClean="0"/>
                      <a:t>:</a:t>
                    </a:r>
                    <a:endParaRPr lang="en-US" dirty="0"/>
                  </a:p>
                  <a:p>
                    <a:r>
                      <a:rPr lang="en-US" dirty="0"/>
                      <a:t> </a:t>
                    </a:r>
                    <a:fld id="{BDC95B81-9A0E-437C-9983-3F71C5D42FF6}" type="VALUE">
                      <a:rPr lang="en-US"/>
                      <a:pPr/>
                      <a:t>[VALUE]</a:t>
                    </a:fld>
                    <a:endParaRPr lang="en-US" dirty="0"/>
                  </a:p>
                </c:rich>
              </c:tx>
              <c:dLblPos val="bestFit"/>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4"/>
              <c:layout>
                <c:manualLayout>
                  <c:x val="-2.6738439408524117E-2"/>
                  <c:y val="5.1741581505925782E-2"/>
                </c:manualLayout>
              </c:layout>
              <c:tx>
                <c:rich>
                  <a:bodyPr/>
                  <a:lstStyle/>
                  <a:p>
                    <a:fld id="{77077E52-409A-4236-B718-2744FFD4347B}" type="CATEGORYNAME">
                      <a:rPr lang="en-US" smtClean="0"/>
                      <a:pPr/>
                      <a:t>[CATEGORY NAME]</a:t>
                    </a:fld>
                    <a:r>
                      <a:rPr lang="en-US" dirty="0" smtClean="0"/>
                      <a:t>:</a:t>
                    </a:r>
                    <a:endParaRPr lang="en-US" dirty="0"/>
                  </a:p>
                  <a:p>
                    <a:r>
                      <a:rPr lang="en-US" dirty="0"/>
                      <a:t> </a:t>
                    </a:r>
                    <a:fld id="{8E04A5F5-4E48-402E-9337-86CA2C492E11}" type="VALUE">
                      <a:rPr lang="en-US"/>
                      <a:pPr/>
                      <a:t>[VALUE]</a:t>
                    </a:fld>
                    <a:endParaRPr lang="en-US" dirty="0"/>
                  </a:p>
                </c:rich>
              </c:tx>
              <c:dLblPos val="bestFit"/>
              <c:showLegendKey val="0"/>
              <c:showVal val="1"/>
              <c:showCatName val="1"/>
              <c:showSerName val="0"/>
              <c:showPercent val="1"/>
              <c:showBubbleSize val="0"/>
              <c:extLst>
                <c:ext xmlns:c15="http://schemas.microsoft.com/office/drawing/2012/chart" uri="{CE6537A1-D6FC-4f65-9D91-7224C49458BB}">
                  <c15:layout>
                    <c:manualLayout>
                      <c:w val="0.15927777777777774"/>
                      <c:h val="7.7574074074074073E-2"/>
                    </c:manualLayout>
                  </c15:layout>
                  <c15:dlblFieldTable/>
                  <c15:showDataLabelsRange val="0"/>
                </c:ext>
              </c:extLst>
            </c:dLbl>
            <c:dLbl>
              <c:idx val="5"/>
              <c:layout>
                <c:manualLayout>
                  <c:x val="-0.10246456692913389"/>
                  <c:y val="7.0863662875473923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fld id="{B8FD1F3E-1F32-41E1-8BF9-4017E1F86E97}" type="CATEGORYNAME">
                      <a:rPr lang="en-US" sz="1600" b="1" smtClean="0">
                        <a:latin typeface="Verdana" panose="020B0604030504040204" pitchFamily="34" charset="0"/>
                        <a:ea typeface="Verdana" panose="020B0604030504040204" pitchFamily="34" charset="0"/>
                        <a:cs typeface="Verdana" panose="020B0604030504040204" pitchFamily="34" charset="0"/>
                      </a:rPr>
                      <a:pPr>
                        <a:defRPr sz="1600" b="1">
                          <a:latin typeface="Verdana" panose="020B0604030504040204" pitchFamily="34" charset="0"/>
                          <a:ea typeface="Verdana" panose="020B0604030504040204" pitchFamily="34" charset="0"/>
                          <a:cs typeface="Verdana" panose="020B0604030504040204" pitchFamily="34" charset="0"/>
                        </a:defRPr>
                      </a:pPr>
                      <a:t>[CATEGORY NAME]</a:t>
                    </a:fld>
                    <a:r>
                      <a:rPr lang="en-US" sz="1600" b="1" dirty="0" smtClean="0">
                        <a:latin typeface="Verdana" panose="020B0604030504040204" pitchFamily="34" charset="0"/>
                        <a:ea typeface="Verdana" panose="020B0604030504040204" pitchFamily="34" charset="0"/>
                        <a:cs typeface="Verdana" panose="020B0604030504040204" pitchFamily="34" charset="0"/>
                      </a:rPr>
                      <a:t>: </a:t>
                    </a:r>
                    <a:endParaRPr lang="en-US" sz="1600" b="1" dirty="0">
                      <a:latin typeface="Verdana" panose="020B0604030504040204" pitchFamily="34" charset="0"/>
                      <a:ea typeface="Verdana" panose="020B0604030504040204" pitchFamily="34" charset="0"/>
                      <a:cs typeface="Verdana" panose="020B0604030504040204" pitchFamily="34" charset="0"/>
                    </a:endParaRPr>
                  </a:p>
                  <a:p>
                    <a:pPr>
                      <a:defRPr sz="1600" b="1">
                        <a:latin typeface="Verdana" panose="020B0604030504040204" pitchFamily="34" charset="0"/>
                        <a:ea typeface="Verdana" panose="020B0604030504040204" pitchFamily="34" charset="0"/>
                        <a:cs typeface="Verdana" panose="020B0604030504040204" pitchFamily="34" charset="0"/>
                      </a:defRPr>
                    </a:pPr>
                    <a:fld id="{59546818-37A0-456B-9BB7-97BC5C075A96}" type="VALUE">
                      <a:rPr lang="en-US" sz="1600" b="1">
                        <a:latin typeface="Verdana" panose="020B0604030504040204" pitchFamily="34" charset="0"/>
                        <a:ea typeface="Verdana" panose="020B0604030504040204" pitchFamily="34" charset="0"/>
                        <a:cs typeface="Verdana" panose="020B0604030504040204" pitchFamily="34" charset="0"/>
                      </a:rPr>
                      <a:pPr>
                        <a:defRPr sz="1600" b="1">
                          <a:latin typeface="Verdana" panose="020B0604030504040204" pitchFamily="34" charset="0"/>
                          <a:ea typeface="Verdana" panose="020B0604030504040204" pitchFamily="34" charset="0"/>
                          <a:cs typeface="Verdana" panose="020B0604030504040204" pitchFamily="34" charset="0"/>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7523611111111112"/>
                      <c:h val="0.1144074074074074"/>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in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Sheet1!$A$1:$A$6</c:f>
              <c:strCache>
                <c:ptCount val="6"/>
                <c:pt idx="0">
                  <c:v>2015 onwards</c:v>
                </c:pt>
                <c:pt idx="1">
                  <c:v>2010-2015</c:v>
                </c:pt>
                <c:pt idx="2">
                  <c:v>2005-2010</c:v>
                </c:pt>
                <c:pt idx="3">
                  <c:v>2001-2005</c:v>
                </c:pt>
                <c:pt idx="4">
                  <c:v>1997-2001</c:v>
                </c:pt>
                <c:pt idx="5">
                  <c:v>Pre 1997</c:v>
                </c:pt>
              </c:strCache>
            </c:strRef>
          </c:cat>
          <c:val>
            <c:numRef>
              <c:f>Sheet1!$B$1:$B$6</c:f>
              <c:numCache>
                <c:formatCode>General</c:formatCode>
                <c:ptCount val="6"/>
                <c:pt idx="0">
                  <c:v>177</c:v>
                </c:pt>
                <c:pt idx="1">
                  <c:v>200</c:v>
                </c:pt>
                <c:pt idx="2">
                  <c:v>89</c:v>
                </c:pt>
                <c:pt idx="3">
                  <c:v>47</c:v>
                </c:pt>
                <c:pt idx="4">
                  <c:v>64</c:v>
                </c:pt>
                <c:pt idx="5">
                  <c:v>73</c:v>
                </c:pt>
              </c:numCache>
            </c:numRef>
          </c:val>
        </c:ser>
        <c:dLbls>
          <c:showLegendKey val="0"/>
          <c:showVal val="1"/>
          <c:showCatName val="0"/>
          <c:showSerName val="0"/>
          <c:showPercent val="0"/>
          <c:showBubbleSize val="0"/>
          <c:showLeaderLines val="1"/>
        </c:dLbls>
        <c:firstSliceAng val="0"/>
      </c:pieChart>
      <c:spPr>
        <a:noFill/>
        <a:ln>
          <a:noFill/>
        </a:ln>
        <a:effectLst/>
      </c:spPr>
    </c:plotArea>
    <c:plotVisOnly val="1"/>
    <c:dispBlanksAs val="zero"/>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rPr>
              <a:t>State of the parties, House of Lords - </a:t>
            </a:r>
            <a:r>
              <a:rPr lang="en-US" sz="1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September </a:t>
            </a:r>
            <a:r>
              <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rPr>
              <a:t>2015</a:t>
            </a:r>
          </a:p>
        </c:rich>
      </c:tx>
      <c:layout>
        <c:manualLayout>
          <c:xMode val="edge"/>
          <c:yMode val="edge"/>
          <c:x val="0.12187150043744532"/>
          <c:y val="3.7037037037037049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title>
    <c:autoTitleDeleted val="0"/>
    <c:plotArea>
      <c:layout>
        <c:manualLayout>
          <c:layoutTarget val="inner"/>
          <c:xMode val="edge"/>
          <c:yMode val="edge"/>
          <c:x val="2.0995188101487313E-2"/>
          <c:y val="0.10201851851851851"/>
          <c:w val="0.65265277777777775"/>
          <c:h val="0.8702037037037037"/>
        </c:manualLayout>
      </c:layout>
      <c:pieChart>
        <c:varyColors val="1"/>
        <c:dLbls>
          <c:showLegendKey val="0"/>
          <c:showVal val="0"/>
          <c:showCatName val="0"/>
          <c:showSerName val="0"/>
          <c:showPercent val="0"/>
          <c:showBubbleSize val="0"/>
          <c:showLeaderLines val="0"/>
        </c:dLbls>
        <c:firstSliceAng val="0"/>
      </c:pieChart>
      <c:spPr>
        <a:noFill/>
        <a:ln>
          <a:noFill/>
        </a:ln>
        <a:effectLst>
          <a:glow rad="139700">
            <a:schemeClr val="accent2">
              <a:satMod val="175000"/>
              <a:alpha val="40000"/>
            </a:schemeClr>
          </a:glow>
        </a:effectLst>
      </c:spPr>
    </c:plotArea>
    <c:legend>
      <c:legendPos val="r"/>
      <c:layout>
        <c:manualLayout>
          <c:xMode val="edge"/>
          <c:yMode val="edge"/>
          <c:x val="0.68138123359580083"/>
          <c:y val="0.13298862642169731"/>
          <c:w val="0.31028543307086631"/>
          <c:h val="0.850124671916010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zero"/>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GB" sz="2800" b="1" dirty="0"/>
              <a:t>State</a:t>
            </a:r>
            <a:r>
              <a:rPr lang="en-GB" sz="2800" b="1" baseline="0" dirty="0"/>
              <a:t> of the </a:t>
            </a:r>
            <a:r>
              <a:rPr lang="en-GB" sz="2800" b="1" baseline="0" dirty="0" smtClean="0"/>
              <a:t>Parties</a:t>
            </a:r>
            <a:r>
              <a:rPr lang="en-GB" sz="2800" b="1" baseline="0" dirty="0"/>
              <a:t>, House of Lords </a:t>
            </a:r>
            <a:endParaRPr lang="en-GB" sz="2800" b="1" baseline="0" dirty="0" smtClean="0"/>
          </a:p>
          <a:p>
            <a:pPr>
              <a:defRPr sz="2000" b="1"/>
            </a:pPr>
            <a:r>
              <a:rPr lang="en-GB" sz="2800" b="1" baseline="0" dirty="0" smtClean="0"/>
              <a:t>- </a:t>
            </a:r>
            <a:r>
              <a:rPr lang="en-GB" sz="2800" b="1" baseline="0" dirty="0"/>
              <a:t>October 2016</a:t>
            </a:r>
            <a:endParaRPr lang="en-GB" sz="2800" b="1" dirty="0"/>
          </a:p>
        </c:rich>
      </c:tx>
      <c:layout>
        <c:manualLayout>
          <c:xMode val="edge"/>
          <c:yMode val="edge"/>
          <c:x val="5.7770211023384907E-2"/>
          <c:y val="2.3595258815106199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3260502490792324E-2"/>
          <c:y val="0.14292186609779287"/>
          <c:w val="0.59566893713184632"/>
          <c:h val="0.85540829925329087"/>
        </c:manualLayout>
      </c:layout>
      <c:pieChart>
        <c:varyColors val="1"/>
        <c:ser>
          <c:idx val="0"/>
          <c:order val="0"/>
          <c:dPt>
            <c:idx val="0"/>
            <c:bubble3D val="0"/>
            <c:spPr>
              <a:solidFill>
                <a:schemeClr val="accent1"/>
              </a:solidFill>
              <a:ln w="19050">
                <a:solidFill>
                  <a:schemeClr val="lt1"/>
                </a:solidFill>
              </a:ln>
              <a:effectLst/>
            </c:spPr>
          </c:dPt>
          <c:dPt>
            <c:idx val="1"/>
            <c:bubble3D val="0"/>
            <c:spPr>
              <a:solidFill>
                <a:srgbClr val="0070C0"/>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rgbClr val="FF0000"/>
              </a:solidFill>
              <a:ln w="19050">
                <a:solidFill>
                  <a:schemeClr val="lt1"/>
                </a:solidFill>
              </a:ln>
              <a:effectLst/>
            </c:spPr>
          </c:dPt>
          <c:dPt>
            <c:idx val="4"/>
            <c:bubble3D val="0"/>
            <c:spPr>
              <a:solidFill>
                <a:schemeClr val="accent4"/>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rgbClr val="92D050"/>
              </a:solidFill>
              <a:ln w="19050">
                <a:solidFill>
                  <a:schemeClr val="lt1"/>
                </a:solidFill>
              </a:ln>
              <a:effectLst/>
            </c:spPr>
          </c:dPt>
          <c:dPt>
            <c:idx val="8"/>
            <c:bubble3D val="0"/>
            <c:spPr>
              <a:solidFill>
                <a:srgbClr val="C00000"/>
              </a:solidFill>
              <a:ln w="19050">
                <a:solidFill>
                  <a:schemeClr val="lt1"/>
                </a:solidFill>
              </a:ln>
              <a:effectLst/>
            </c:spPr>
          </c:dPt>
          <c:dPt>
            <c:idx val="9"/>
            <c:bubble3D val="0"/>
            <c:spPr>
              <a:solidFill>
                <a:schemeClr val="accent4">
                  <a:lumMod val="60000"/>
                  <a:lumOff val="4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Pt>
            <c:idx val="11"/>
            <c:bubble3D val="0"/>
            <c:spPr>
              <a:solidFill>
                <a:schemeClr val="accent6">
                  <a:lumMod val="60000"/>
                </a:schemeClr>
              </a:solidFill>
              <a:ln w="19050">
                <a:solidFill>
                  <a:schemeClr val="lt1"/>
                </a:solidFill>
              </a:ln>
              <a:effectLst/>
            </c:spPr>
          </c:dPt>
          <c:dPt>
            <c:idx val="12"/>
            <c:bubble3D val="0"/>
            <c:spPr>
              <a:solidFill>
                <a:schemeClr val="accent1">
                  <a:lumMod val="80000"/>
                  <a:lumOff val="20000"/>
                </a:schemeClr>
              </a:solidFill>
              <a:ln w="19050">
                <a:solidFill>
                  <a:schemeClr val="lt1"/>
                </a:solidFill>
              </a:ln>
              <a:effectLst/>
            </c:spPr>
          </c:dPt>
          <c:dPt>
            <c:idx val="13"/>
            <c:bubble3D val="0"/>
            <c:spPr>
              <a:solidFill>
                <a:srgbClr val="7030A0"/>
              </a:solidFill>
              <a:ln w="19050">
                <a:solidFill>
                  <a:schemeClr val="lt1"/>
                </a:solidFill>
              </a:ln>
              <a:effectLst/>
            </c:spPr>
          </c:dPt>
          <c:dPt>
            <c:idx val="14"/>
            <c:bubble3D val="0"/>
            <c:spPr>
              <a:solidFill>
                <a:schemeClr val="accent3">
                  <a:lumMod val="80000"/>
                  <a:lumOff val="20000"/>
                </a:schemeClr>
              </a:solidFill>
              <a:ln w="19050">
                <a:solidFill>
                  <a:schemeClr val="lt1"/>
                </a:solidFill>
              </a:ln>
              <a:effectLst/>
            </c:spPr>
          </c:dPt>
          <c:cat>
            <c:strRef>
              <c:f>Sheet2!$A$1:$A$15</c:f>
              <c:strCache>
                <c:ptCount val="15"/>
                <c:pt idx="0">
                  <c:v>Bishops</c:v>
                </c:pt>
                <c:pt idx="1">
                  <c:v>Conservative</c:v>
                </c:pt>
                <c:pt idx="2">
                  <c:v>Crossbench</c:v>
                </c:pt>
                <c:pt idx="3">
                  <c:v>Labour</c:v>
                </c:pt>
                <c:pt idx="4">
                  <c:v>Liberal Democrat</c:v>
                </c:pt>
                <c:pt idx="5">
                  <c:v>Non-affiliated</c:v>
                </c:pt>
                <c:pt idx="6">
                  <c:v>Democratic Unionist Party</c:v>
                </c:pt>
                <c:pt idx="7">
                  <c:v>Green Party</c:v>
                </c:pt>
                <c:pt idx="8">
                  <c:v>Independent Labour</c:v>
                </c:pt>
                <c:pt idx="9">
                  <c:v>Independent Liberal Democrat</c:v>
                </c:pt>
                <c:pt idx="10">
                  <c:v>Independent Social Democrat</c:v>
                </c:pt>
                <c:pt idx="11">
                  <c:v>Independent Ulster Unionist</c:v>
                </c:pt>
                <c:pt idx="12">
                  <c:v>Plaid Cymru</c:v>
                </c:pt>
                <c:pt idx="13">
                  <c:v>UK Independence Party</c:v>
                </c:pt>
                <c:pt idx="14">
                  <c:v>Ulster Unionist Party</c:v>
                </c:pt>
              </c:strCache>
            </c:strRef>
          </c:cat>
          <c:val>
            <c:numRef>
              <c:f>Sheet2!$B$1:$B$15</c:f>
              <c:numCache>
                <c:formatCode>General</c:formatCode>
                <c:ptCount val="15"/>
                <c:pt idx="0">
                  <c:v>26</c:v>
                </c:pt>
                <c:pt idx="1">
                  <c:v>255</c:v>
                </c:pt>
                <c:pt idx="2">
                  <c:v>179</c:v>
                </c:pt>
                <c:pt idx="3">
                  <c:v>207</c:v>
                </c:pt>
                <c:pt idx="4">
                  <c:v>105</c:v>
                </c:pt>
                <c:pt idx="5">
                  <c:v>24</c:v>
                </c:pt>
                <c:pt idx="6">
                  <c:v>3</c:v>
                </c:pt>
                <c:pt idx="7">
                  <c:v>1</c:v>
                </c:pt>
                <c:pt idx="8">
                  <c:v>2</c:v>
                </c:pt>
                <c:pt idx="9">
                  <c:v>1</c:v>
                </c:pt>
                <c:pt idx="10">
                  <c:v>1</c:v>
                </c:pt>
                <c:pt idx="11">
                  <c:v>1</c:v>
                </c:pt>
                <c:pt idx="12">
                  <c:v>2</c:v>
                </c:pt>
                <c:pt idx="13">
                  <c:v>3</c:v>
                </c:pt>
                <c:pt idx="14">
                  <c:v>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6897720730754429"/>
          <c:y val="2.9480689913760783E-2"/>
          <c:w val="0.32536685547335881"/>
          <c:h val="0.9481978815148106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1" y="0"/>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101" tIns="46050" rIns="92101" bIns="46050" numCol="1" anchor="ctr" anchorCtr="0" compatLnSpc="1">
            <a:prstTxWarp prst="textNoShape">
              <a:avLst/>
            </a:prstTxWarp>
          </a:bodyPr>
          <a:lstStyle>
            <a:lvl1pPr>
              <a:defRPr sz="1200">
                <a:solidFill>
                  <a:schemeClr val="bg1"/>
                </a:solidFill>
              </a:defRPr>
            </a:lvl1pPr>
          </a:lstStyle>
          <a:p>
            <a:endParaRPr lang="en-GB" altLang="en-US"/>
          </a:p>
        </p:txBody>
      </p:sp>
      <p:sp>
        <p:nvSpPr>
          <p:cNvPr id="459779" name="Rectangle 3"/>
          <p:cNvSpPr>
            <a:spLocks noGrp="1" noChangeArrowheads="1"/>
          </p:cNvSpPr>
          <p:nvPr>
            <p:ph type="dt" sz="quarter" idx="1"/>
          </p:nvPr>
        </p:nvSpPr>
        <p:spPr bwMode="auto">
          <a:xfrm>
            <a:off x="3851803" y="0"/>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101" tIns="46050" rIns="92101" bIns="46050" numCol="1" anchor="ctr" anchorCtr="0" compatLnSpc="1">
            <a:prstTxWarp prst="textNoShape">
              <a:avLst/>
            </a:prstTxWarp>
          </a:bodyPr>
          <a:lstStyle>
            <a:lvl1pPr algn="r">
              <a:defRPr sz="1200">
                <a:solidFill>
                  <a:schemeClr val="bg1"/>
                </a:solidFill>
              </a:defRPr>
            </a:lvl1pPr>
          </a:lstStyle>
          <a:p>
            <a:endParaRPr lang="en-GB" altLang="en-US"/>
          </a:p>
        </p:txBody>
      </p:sp>
      <p:sp>
        <p:nvSpPr>
          <p:cNvPr id="459780" name="Rectangle 4"/>
          <p:cNvSpPr>
            <a:spLocks noGrp="1" noChangeArrowheads="1"/>
          </p:cNvSpPr>
          <p:nvPr>
            <p:ph type="ftr" sz="quarter" idx="2"/>
          </p:nvPr>
        </p:nvSpPr>
        <p:spPr bwMode="auto">
          <a:xfrm>
            <a:off x="1" y="9429987"/>
            <a:ext cx="2945873" cy="49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101" tIns="46050" rIns="92101" bIns="46050" numCol="1" anchor="b" anchorCtr="0" compatLnSpc="1">
            <a:prstTxWarp prst="textNoShape">
              <a:avLst/>
            </a:prstTxWarp>
          </a:bodyPr>
          <a:lstStyle>
            <a:lvl1pPr>
              <a:defRPr sz="1200">
                <a:solidFill>
                  <a:schemeClr val="bg1"/>
                </a:solidFill>
              </a:defRPr>
            </a:lvl1pPr>
          </a:lstStyle>
          <a:p>
            <a:endParaRPr lang="en-GB" altLang="en-US"/>
          </a:p>
        </p:txBody>
      </p:sp>
      <p:sp>
        <p:nvSpPr>
          <p:cNvPr id="459781" name="Rectangle 5"/>
          <p:cNvSpPr>
            <a:spLocks noGrp="1" noChangeArrowheads="1"/>
          </p:cNvSpPr>
          <p:nvPr>
            <p:ph type="sldNum" sz="quarter" idx="3"/>
          </p:nvPr>
        </p:nvSpPr>
        <p:spPr bwMode="auto">
          <a:xfrm>
            <a:off x="3851803" y="9429987"/>
            <a:ext cx="2945873" cy="49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101" tIns="46050" rIns="92101" bIns="46050"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pPr/>
              <a:t>‹#›</a:t>
            </a:fld>
            <a:endParaRPr lang="en-GB" altLang="en-US"/>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0"/>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01" tIns="46050" rIns="92101" bIns="46050" numCol="1" anchor="t" anchorCtr="0" compatLnSpc="1">
            <a:prstTxWarp prst="textNoShape">
              <a:avLst/>
            </a:prstTxWarp>
          </a:bodyPr>
          <a:lstStyle>
            <a:lvl1pPr>
              <a:defRPr sz="1200"/>
            </a:lvl1pPr>
          </a:lstStyle>
          <a:p>
            <a:endParaRPr lang="en-GB" altLang="en-US"/>
          </a:p>
        </p:txBody>
      </p:sp>
      <p:sp>
        <p:nvSpPr>
          <p:cNvPr id="9219" name="Rectangle 3"/>
          <p:cNvSpPr>
            <a:spLocks noGrp="1" noChangeArrowheads="1"/>
          </p:cNvSpPr>
          <p:nvPr>
            <p:ph type="dt" idx="1"/>
          </p:nvPr>
        </p:nvSpPr>
        <p:spPr bwMode="auto">
          <a:xfrm>
            <a:off x="3850197" y="0"/>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01" tIns="46050" rIns="92101" bIns="46050" numCol="1" anchor="t" anchorCtr="0" compatLnSpc="1">
            <a:prstTxWarp prst="textNoShape">
              <a:avLst/>
            </a:prstTxWarp>
          </a:bodyPr>
          <a:lstStyle>
            <a:lvl1pPr algn="r">
              <a:defRPr sz="1200"/>
            </a:lvl1pPr>
          </a:lstStyle>
          <a:p>
            <a:endParaRPr lang="en-GB" altLang="en-US"/>
          </a:p>
        </p:txBody>
      </p:sp>
      <p:sp>
        <p:nvSpPr>
          <p:cNvPr id="9220"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9448" y="4715794"/>
            <a:ext cx="5438782" cy="446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01" tIns="46050" rIns="92101" bIns="4605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9222" name="Rectangle 6"/>
          <p:cNvSpPr>
            <a:spLocks noGrp="1" noChangeArrowheads="1"/>
          </p:cNvSpPr>
          <p:nvPr>
            <p:ph type="ftr" sz="quarter" idx="4"/>
          </p:nvPr>
        </p:nvSpPr>
        <p:spPr bwMode="auto">
          <a:xfrm>
            <a:off x="1" y="9428390"/>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01" tIns="46050" rIns="92101" bIns="46050" numCol="1" anchor="b" anchorCtr="0" compatLnSpc="1">
            <a:prstTxWarp prst="textNoShape">
              <a:avLst/>
            </a:prstTxWarp>
          </a:bodyPr>
          <a:lstStyle>
            <a:lvl1pPr>
              <a:defRPr sz="1200"/>
            </a:lvl1pPr>
          </a:lstStyle>
          <a:p>
            <a:endParaRPr lang="en-GB" altLang="en-US"/>
          </a:p>
        </p:txBody>
      </p:sp>
      <p:sp>
        <p:nvSpPr>
          <p:cNvPr id="9223" name="Rectangle 7"/>
          <p:cNvSpPr>
            <a:spLocks noGrp="1" noChangeArrowheads="1"/>
          </p:cNvSpPr>
          <p:nvPr>
            <p:ph type="sldNum" sz="quarter" idx="5"/>
          </p:nvPr>
        </p:nvSpPr>
        <p:spPr bwMode="auto">
          <a:xfrm>
            <a:off x="3850197" y="9428390"/>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01" tIns="46050" rIns="92101" bIns="46050" numCol="1" anchor="b" anchorCtr="0" compatLnSpc="1">
            <a:prstTxWarp prst="textNoShape">
              <a:avLst/>
            </a:prstTxWarp>
          </a:bodyPr>
          <a:lstStyle>
            <a:lvl1pPr algn="r">
              <a:defRPr sz="1200"/>
            </a:lvl1pPr>
          </a:lstStyle>
          <a:p>
            <a:fld id="{A3ADB805-8BF7-47B5-B5FB-292FECAF2630}" type="slidenum">
              <a:rPr lang="en-GB" altLang="en-US"/>
              <a:pPr/>
              <a:t>‹#›</a:t>
            </a:fld>
            <a:endParaRPr lang="en-GB" altLang="en-US"/>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Rdg Vesta" pitchFamily="2" charset="0"/>
        <a:ea typeface="+mn-ea"/>
        <a:cs typeface="+mn-cs"/>
      </a:defRPr>
    </a:lvl1pPr>
    <a:lvl2pPr marL="457200" algn="l" rtl="0" fontAlgn="base">
      <a:spcBef>
        <a:spcPct val="30000"/>
      </a:spcBef>
      <a:spcAft>
        <a:spcPct val="0"/>
      </a:spcAft>
      <a:defRPr sz="1200" kern="1200">
        <a:solidFill>
          <a:schemeClr val="tx1"/>
        </a:solidFill>
        <a:latin typeface="Rdg Vesta" pitchFamily="2" charset="0"/>
        <a:ea typeface="+mn-ea"/>
        <a:cs typeface="+mn-cs"/>
      </a:defRPr>
    </a:lvl2pPr>
    <a:lvl3pPr marL="914400" algn="l" rtl="0" fontAlgn="base">
      <a:spcBef>
        <a:spcPct val="30000"/>
      </a:spcBef>
      <a:spcAft>
        <a:spcPct val="0"/>
      </a:spcAft>
      <a:defRPr sz="1200" kern="1200">
        <a:solidFill>
          <a:schemeClr val="tx1"/>
        </a:solidFill>
        <a:latin typeface="Rdg Vesta" pitchFamily="2" charset="0"/>
        <a:ea typeface="+mn-ea"/>
        <a:cs typeface="+mn-cs"/>
      </a:defRPr>
    </a:lvl3pPr>
    <a:lvl4pPr marL="1371600" algn="l" rtl="0" fontAlgn="base">
      <a:spcBef>
        <a:spcPct val="30000"/>
      </a:spcBef>
      <a:spcAft>
        <a:spcPct val="0"/>
      </a:spcAft>
      <a:defRPr sz="1200" kern="1200">
        <a:solidFill>
          <a:schemeClr val="tx1"/>
        </a:solidFill>
        <a:latin typeface="Rdg Vesta" pitchFamily="2" charset="0"/>
        <a:ea typeface="+mn-ea"/>
        <a:cs typeface="+mn-cs"/>
      </a:defRPr>
    </a:lvl4pPr>
    <a:lvl5pPr marL="1828800" algn="l" rtl="0" fontAlgn="base">
      <a:spcBef>
        <a:spcPct val="30000"/>
      </a:spcBef>
      <a:spcAft>
        <a:spcPct val="0"/>
      </a:spcAft>
      <a:defRPr sz="1200" kern="1200">
        <a:solidFill>
          <a:schemeClr val="tx1"/>
        </a:solidFill>
        <a:latin typeface="Rdg Vesta"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a:t>
            </a:fld>
            <a:endParaRPr lang="en-GB" altLang="en-US"/>
          </a:p>
        </p:txBody>
      </p:sp>
    </p:spTree>
    <p:extLst>
      <p:ext uri="{BB962C8B-B14F-4D97-AF65-F5344CB8AC3E}">
        <p14:creationId xmlns:p14="http://schemas.microsoft.com/office/powerpoint/2010/main" val="3736039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2470" indent="-172470" defTabSz="921075">
              <a:lnSpc>
                <a:spcPct val="90000"/>
              </a:lnSpc>
              <a:defRPr/>
            </a:pPr>
            <a:r>
              <a:rPr lang="en-GB" sz="1000" b="1" dirty="0">
                <a:solidFill>
                  <a:srgbClr val="000000"/>
                </a:solidFill>
                <a:latin typeface="Verdana" pitchFamily="34" charset="0"/>
              </a:rPr>
              <a:t>Redress of grievances</a:t>
            </a:r>
          </a:p>
          <a:p>
            <a:pPr marL="172470" indent="-172470" defTabSz="921075">
              <a:lnSpc>
                <a:spcPct val="90000"/>
              </a:lnSpc>
              <a:buFont typeface="Arial" pitchFamily="34" charset="0"/>
              <a:buChar char="•"/>
              <a:defRPr/>
            </a:pPr>
            <a:r>
              <a:rPr lang="en-GB" sz="1000" dirty="0">
                <a:solidFill>
                  <a:srgbClr val="000000"/>
                </a:solidFill>
                <a:latin typeface="Verdana" pitchFamily="34" charset="0"/>
              </a:rPr>
              <a:t>Constituency casework</a:t>
            </a:r>
          </a:p>
          <a:p>
            <a:pPr marL="172470" indent="-172470" defTabSz="921075">
              <a:lnSpc>
                <a:spcPct val="90000"/>
              </a:lnSpc>
              <a:buFont typeface="Arial" pitchFamily="34" charset="0"/>
              <a:buChar char="•"/>
              <a:defRPr/>
            </a:pPr>
            <a:r>
              <a:rPr lang="en-GB" sz="1000" dirty="0">
                <a:solidFill>
                  <a:srgbClr val="000000"/>
                </a:solidFill>
                <a:latin typeface="Verdana" pitchFamily="34" charset="0"/>
              </a:rPr>
              <a:t>Petitions</a:t>
            </a:r>
          </a:p>
          <a:p>
            <a:pPr marL="172470" indent="-172470" defTabSz="921075">
              <a:lnSpc>
                <a:spcPct val="90000"/>
              </a:lnSpc>
              <a:buFont typeface="Arial" pitchFamily="34" charset="0"/>
              <a:buChar char="•"/>
              <a:defRPr/>
            </a:pPr>
            <a:r>
              <a:rPr lang="en-GB" sz="1000" dirty="0">
                <a:solidFill>
                  <a:srgbClr val="000000"/>
                </a:solidFill>
                <a:latin typeface="Verdana" pitchFamily="34" charset="0"/>
              </a:rPr>
              <a:t>Backbench debates (badgers, care homes, </a:t>
            </a:r>
            <a:r>
              <a:rPr lang="en-GB" sz="1000" dirty="0" err="1">
                <a:solidFill>
                  <a:srgbClr val="000000"/>
                </a:solidFill>
                <a:latin typeface="Verdana" pitchFamily="34" charset="0"/>
              </a:rPr>
              <a:t>etc</a:t>
            </a:r>
            <a:r>
              <a:rPr lang="en-GB" sz="1000" dirty="0">
                <a:solidFill>
                  <a:srgbClr val="000000"/>
                </a:solidFill>
                <a:latin typeface="Verdana" pitchFamily="34" charset="0"/>
              </a:rPr>
              <a:t>, etc.)</a:t>
            </a:r>
          </a:p>
          <a:p>
            <a:pPr marL="172470" indent="-172470" defTabSz="921075">
              <a:lnSpc>
                <a:spcPct val="90000"/>
              </a:lnSpc>
              <a:defRPr/>
            </a:pPr>
            <a:endParaRPr lang="en-GB" sz="1000" b="1" dirty="0">
              <a:solidFill>
                <a:srgbClr val="000000"/>
              </a:solidFill>
              <a:latin typeface="Verdana" pitchFamily="34" charset="0"/>
            </a:endParaRPr>
          </a:p>
          <a:p>
            <a:pPr marL="172470" indent="-172470" defTabSz="921075">
              <a:lnSpc>
                <a:spcPct val="90000"/>
              </a:lnSpc>
              <a:defRPr/>
            </a:pPr>
            <a:r>
              <a:rPr lang="en-GB" sz="1000" b="1" dirty="0">
                <a:solidFill>
                  <a:srgbClr val="000000"/>
                </a:solidFill>
                <a:latin typeface="Verdana" pitchFamily="34" charset="0"/>
              </a:rPr>
              <a:t>Taxes</a:t>
            </a:r>
          </a:p>
          <a:p>
            <a:pPr marL="172470" indent="-172470" defTabSz="921075">
              <a:lnSpc>
                <a:spcPct val="90000"/>
              </a:lnSpc>
              <a:buFont typeface="Arial" pitchFamily="34" charset="0"/>
              <a:buChar char="•"/>
              <a:defRPr/>
            </a:pPr>
            <a:r>
              <a:rPr lang="en-GB" sz="1000" dirty="0">
                <a:solidFill>
                  <a:srgbClr val="000000"/>
                </a:solidFill>
                <a:latin typeface="Verdana" pitchFamily="34" charset="0"/>
              </a:rPr>
              <a:t>The House of Commons must approve (and renew) all taxes, and “appropriates” all the money so raised to specific (and legally binding) purposes. This was once at the heart of the Chamber’s work and took many weeks. Now it is largely formulaic, and the real work is done by the select committees who “follow the money”. This is what we nowadays call “</a:t>
            </a:r>
            <a:r>
              <a:rPr lang="en-GB" sz="1000" b="1" dirty="0">
                <a:solidFill>
                  <a:srgbClr val="000000"/>
                </a:solidFill>
                <a:latin typeface="Verdana" pitchFamily="34" charset="0"/>
              </a:rPr>
              <a:t>Scrutiny</a:t>
            </a:r>
            <a:r>
              <a:rPr lang="en-GB" sz="1000" dirty="0">
                <a:solidFill>
                  <a:srgbClr val="000000"/>
                </a:solidFill>
                <a:latin typeface="Verdana" pitchFamily="34" charset="0"/>
              </a:rPr>
              <a:t>”.</a:t>
            </a:r>
          </a:p>
          <a:p>
            <a:pPr marL="172470" indent="-172470" defTabSz="921075">
              <a:lnSpc>
                <a:spcPct val="90000"/>
              </a:lnSpc>
              <a:buFont typeface="Arial" pitchFamily="34" charset="0"/>
              <a:buChar char="•"/>
              <a:defRPr/>
            </a:pPr>
            <a:endParaRPr lang="en-GB" sz="1000" dirty="0">
              <a:solidFill>
                <a:srgbClr val="000000"/>
              </a:solidFill>
              <a:latin typeface="Verdana" pitchFamily="34" charset="0"/>
            </a:endParaRPr>
          </a:p>
          <a:p>
            <a:pPr marL="172470" indent="-172470" defTabSz="921075">
              <a:lnSpc>
                <a:spcPct val="90000"/>
              </a:lnSpc>
              <a:defRPr/>
            </a:pPr>
            <a:r>
              <a:rPr lang="en-GB" sz="1000" b="1" dirty="0">
                <a:solidFill>
                  <a:srgbClr val="000000"/>
                </a:solidFill>
                <a:latin typeface="Verdana" pitchFamily="34" charset="0"/>
              </a:rPr>
              <a:t>Legislating</a:t>
            </a:r>
            <a:r>
              <a:rPr lang="en-GB" sz="1000" dirty="0">
                <a:solidFill>
                  <a:srgbClr val="000000"/>
                </a:solidFill>
                <a:latin typeface="Verdana" pitchFamily="34" charset="0"/>
              </a:rPr>
              <a:t> – to make and pass laws</a:t>
            </a:r>
          </a:p>
          <a:p>
            <a:pPr marL="172470" indent="-172470" defTabSz="921075">
              <a:lnSpc>
                <a:spcPct val="90000"/>
              </a:lnSpc>
              <a:buFontTx/>
              <a:buChar char="•"/>
              <a:defRPr/>
            </a:pPr>
            <a:r>
              <a:rPr lang="en-GB" sz="1000" dirty="0">
                <a:solidFill>
                  <a:srgbClr val="000000"/>
                </a:solidFill>
                <a:latin typeface="Verdana" pitchFamily="34" charset="0"/>
              </a:rPr>
              <a:t>It is not possible for the government to just create laws and implement them without the approval of Parliament – except in the case of a large proportion of the 100 or so SIs made each year – any bills (draft laws) must be examined and a single text agreed by both Houses before the bill can become a law.</a:t>
            </a:r>
          </a:p>
          <a:p>
            <a:pPr marL="172470" indent="-172470" defTabSz="921075">
              <a:lnSpc>
                <a:spcPct val="90000"/>
              </a:lnSpc>
              <a:buFontTx/>
              <a:buChar char="•"/>
              <a:defRPr/>
            </a:pPr>
            <a:r>
              <a:rPr lang="en-GB" sz="1000" dirty="0">
                <a:solidFill>
                  <a:srgbClr val="000000"/>
                </a:solidFill>
                <a:latin typeface="Verdana" pitchFamily="34" charset="0"/>
              </a:rPr>
              <a:t>Although the Lords in theory is an equal partner in making the law, the Parliament Acts 1910 and 1949 established its subservient status – the Commons can (and occasionally does) make the law itself, and this reserve power is more important in subduing the Lords than its actual exercise.</a:t>
            </a:r>
          </a:p>
          <a:p>
            <a:endParaRPr lang="en-US" altLang="en-US" dirty="0" smtClean="0">
              <a:latin typeface="Arial" panose="020B0604020202020204"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33780" indent="-282223">
              <a:spcBef>
                <a:spcPct val="30000"/>
              </a:spcBef>
              <a:defRPr sz="1200">
                <a:solidFill>
                  <a:schemeClr val="tx1"/>
                </a:solidFill>
                <a:latin typeface="Arial" panose="020B0604020202020204" pitchFamily="34" charset="0"/>
              </a:defRPr>
            </a:lvl2pPr>
            <a:lvl3pPr marL="1128893" indent="-225778">
              <a:spcBef>
                <a:spcPct val="30000"/>
              </a:spcBef>
              <a:defRPr sz="1200">
                <a:solidFill>
                  <a:schemeClr val="tx1"/>
                </a:solidFill>
                <a:latin typeface="Arial" panose="020B0604020202020204" pitchFamily="34" charset="0"/>
              </a:defRPr>
            </a:lvl3pPr>
            <a:lvl4pPr marL="1580450" indent="-225778">
              <a:spcBef>
                <a:spcPct val="30000"/>
              </a:spcBef>
              <a:defRPr sz="1200">
                <a:solidFill>
                  <a:schemeClr val="tx1"/>
                </a:solidFill>
                <a:latin typeface="Arial" panose="020B0604020202020204" pitchFamily="34" charset="0"/>
              </a:defRPr>
            </a:lvl4pPr>
            <a:lvl5pPr marL="2032007" indent="-225778">
              <a:spcBef>
                <a:spcPct val="30000"/>
              </a:spcBef>
              <a:defRPr sz="1200">
                <a:solidFill>
                  <a:schemeClr val="tx1"/>
                </a:solidFill>
                <a:latin typeface="Arial" panose="020B0604020202020204" pitchFamily="34" charset="0"/>
              </a:defRPr>
            </a:lvl5pPr>
            <a:lvl6pPr marL="2483564" indent="-225778" eaLnBrk="0" fontAlgn="base" hangingPunct="0">
              <a:spcBef>
                <a:spcPct val="30000"/>
              </a:spcBef>
              <a:spcAft>
                <a:spcPct val="0"/>
              </a:spcAft>
              <a:defRPr sz="1200">
                <a:solidFill>
                  <a:schemeClr val="tx1"/>
                </a:solidFill>
                <a:latin typeface="Arial" panose="020B0604020202020204" pitchFamily="34" charset="0"/>
              </a:defRPr>
            </a:lvl6pPr>
            <a:lvl7pPr marL="2935121" indent="-225778" eaLnBrk="0" fontAlgn="base" hangingPunct="0">
              <a:spcBef>
                <a:spcPct val="30000"/>
              </a:spcBef>
              <a:spcAft>
                <a:spcPct val="0"/>
              </a:spcAft>
              <a:defRPr sz="1200">
                <a:solidFill>
                  <a:schemeClr val="tx1"/>
                </a:solidFill>
                <a:latin typeface="Arial" panose="020B0604020202020204" pitchFamily="34" charset="0"/>
              </a:defRPr>
            </a:lvl7pPr>
            <a:lvl8pPr marL="3386679" indent="-225778" eaLnBrk="0" fontAlgn="base" hangingPunct="0">
              <a:spcBef>
                <a:spcPct val="30000"/>
              </a:spcBef>
              <a:spcAft>
                <a:spcPct val="0"/>
              </a:spcAft>
              <a:defRPr sz="1200">
                <a:solidFill>
                  <a:schemeClr val="tx1"/>
                </a:solidFill>
                <a:latin typeface="Arial" panose="020B0604020202020204" pitchFamily="34" charset="0"/>
              </a:defRPr>
            </a:lvl8pPr>
            <a:lvl9pPr marL="3838235" indent="-22577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5CBA87-83DB-417F-80EE-DBE38708CF65}" type="slidenum">
              <a:rPr lang="en-GB" altLang="en-US" smtClean="0">
                <a:solidFill>
                  <a:srgbClr val="000000"/>
                </a:solidFill>
              </a:rPr>
              <a:pPr>
                <a:spcBef>
                  <a:spcPct val="0"/>
                </a:spcBef>
              </a:pPr>
              <a:t>13</a:t>
            </a:fld>
            <a:endParaRPr lang="en-GB" altLang="en-US" smtClean="0">
              <a:solidFill>
                <a:srgbClr val="000000"/>
              </a:solidFill>
            </a:endParaRPr>
          </a:p>
        </p:txBody>
      </p:sp>
    </p:spTree>
    <p:extLst>
      <p:ext uri="{BB962C8B-B14F-4D97-AF65-F5344CB8AC3E}">
        <p14:creationId xmlns:p14="http://schemas.microsoft.com/office/powerpoint/2010/main" val="4084438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ftr" sz="quarter" idx="4"/>
          </p:nvPr>
        </p:nvSpPr>
        <p:spPr>
          <a:noFill/>
        </p:spPr>
        <p:txBody>
          <a:bodyPr/>
          <a:lstStyle/>
          <a:p>
            <a:r>
              <a:rPr lang="en-GB" smtClean="0"/>
              <a:t>© Houses of Parliament 2011</a:t>
            </a:r>
          </a:p>
          <a:p>
            <a:endParaRPr lang="en-US" sz="13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marL="172470" indent="-172470"/>
            <a:r>
              <a:rPr lang="en-GB" dirty="0" smtClean="0"/>
              <a:t>The party which can command the majority of MPs forms the Government. </a:t>
            </a:r>
          </a:p>
          <a:p>
            <a:pPr marL="172470" indent="-172470">
              <a:buFontTx/>
              <a:buChar char="•"/>
            </a:pPr>
            <a:endParaRPr lang="en-GB" dirty="0" smtClean="0"/>
          </a:p>
          <a:p>
            <a:pPr marL="172470" indent="-172470"/>
            <a:r>
              <a:rPr lang="en-GB" dirty="0" smtClean="0"/>
              <a:t>There are 22 Cabinet Ministers, including the Prime Minister</a:t>
            </a:r>
          </a:p>
          <a:p>
            <a:pPr marL="172470" indent="-172470"/>
            <a:r>
              <a:rPr lang="en-GB" dirty="0" smtClean="0"/>
              <a:t>There are 8 other Ministers who also attend Cabinet </a:t>
            </a:r>
          </a:p>
          <a:p>
            <a:pPr marL="172470" indent="-172470"/>
            <a:r>
              <a:rPr lang="en-GB" dirty="0" smtClean="0"/>
              <a:t>The senior Whips are technically members of the royal household</a:t>
            </a:r>
            <a:r>
              <a:rPr lang="en-GB" baseline="0" dirty="0" smtClean="0"/>
              <a:t> with rather </a:t>
            </a:r>
            <a:r>
              <a:rPr lang="en-GB" baseline="0" dirty="0" err="1" smtClean="0"/>
              <a:t>Ruritanian</a:t>
            </a:r>
            <a:r>
              <a:rPr lang="en-GB" baseline="0" dirty="0" smtClean="0"/>
              <a:t> official titles.</a:t>
            </a:r>
          </a:p>
          <a:p>
            <a:pPr marL="172470" indent="-172470"/>
            <a:r>
              <a:rPr lang="en-GB" dirty="0" smtClean="0"/>
              <a:t>Baroness </a:t>
            </a:r>
            <a:r>
              <a:rPr lang="en-GB" dirty="0" err="1" smtClean="0"/>
              <a:t>Stowell</a:t>
            </a:r>
            <a:r>
              <a:rPr lang="en-GB" dirty="0" smtClean="0"/>
              <a:t> of Beeston MBE is Leader of the House of Lords</a:t>
            </a:r>
          </a:p>
          <a:p>
            <a:pPr marL="172470" indent="-172470"/>
            <a:endParaRPr lang="en-GB" b="1" dirty="0" smtClean="0"/>
          </a:p>
          <a:p>
            <a:pPr marL="172470" indent="-172470"/>
            <a:r>
              <a:rPr lang="en-GB" dirty="0" smtClean="0"/>
              <a:t/>
            </a:r>
            <a:br>
              <a:rPr lang="en-GB" dirty="0" smtClean="0"/>
            </a:br>
            <a:endParaRPr lang="en-GB" dirty="0" smtClean="0"/>
          </a:p>
        </p:txBody>
      </p:sp>
      <p:sp>
        <p:nvSpPr>
          <p:cNvPr id="33797" name="Rectangle 7"/>
          <p:cNvSpPr>
            <a:spLocks noChangeArrowheads="1"/>
          </p:cNvSpPr>
          <p:nvPr/>
        </p:nvSpPr>
        <p:spPr bwMode="auto">
          <a:xfrm>
            <a:off x="3813887" y="9435352"/>
            <a:ext cx="2914944" cy="496100"/>
          </a:xfrm>
          <a:prstGeom prst="rect">
            <a:avLst/>
          </a:prstGeom>
          <a:noFill/>
          <a:ln w="9525">
            <a:noFill/>
            <a:miter lim="800000"/>
            <a:headEnd/>
            <a:tailEnd/>
          </a:ln>
        </p:spPr>
        <p:txBody>
          <a:bodyPr lIns="91371" tIns="45685" rIns="91371" bIns="45685" anchor="b"/>
          <a:lstStyle/>
          <a:p>
            <a:pPr algn="r" defTabSz="912521"/>
            <a:fld id="{6E739F0F-583E-405C-8D68-D52C121CA2A9}" type="slidenum">
              <a:rPr lang="en-GB" sz="1300"/>
              <a:pPr algn="r" defTabSz="912521"/>
              <a:t>14</a:t>
            </a:fld>
            <a:endParaRPr lang="en-GB" sz="1300"/>
          </a:p>
        </p:txBody>
      </p:sp>
    </p:spTree>
    <p:extLst>
      <p:ext uri="{BB962C8B-B14F-4D97-AF65-F5344CB8AC3E}">
        <p14:creationId xmlns:p14="http://schemas.microsoft.com/office/powerpoint/2010/main" val="1219532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70" indent="-172470" defTabSz="903114">
              <a:spcAft>
                <a:spcPct val="25000"/>
              </a:spcAft>
            </a:pPr>
            <a:endParaRPr lang="en-GB" dirty="0">
              <a:solidFill>
                <a:srgbClr val="000000"/>
              </a:solidFill>
            </a:endParaRPr>
          </a:p>
          <a:p>
            <a:pPr marL="172470" indent="-172470" defTabSz="903114">
              <a:spcAft>
                <a:spcPct val="25000"/>
              </a:spcAft>
              <a:buFontTx/>
              <a:buChar char="•"/>
            </a:pPr>
            <a:r>
              <a:rPr lang="en-GB" dirty="0">
                <a:solidFill>
                  <a:srgbClr val="000000"/>
                </a:solidFill>
              </a:rPr>
              <a:t>The political party (or parties) which can command the majority of seats in the House of Commons forms the Government</a:t>
            </a:r>
          </a:p>
          <a:p>
            <a:pPr marL="172470" indent="-172470" defTabSz="903114">
              <a:spcAft>
                <a:spcPct val="25000"/>
              </a:spcAft>
              <a:buFontTx/>
              <a:buChar char="•"/>
            </a:pPr>
            <a:r>
              <a:rPr lang="en-GB" dirty="0">
                <a:solidFill>
                  <a:srgbClr val="000000"/>
                </a:solidFill>
              </a:rPr>
              <a:t>The Government proposes and Parliament disposes; this is true of money definitely and laws generally.</a:t>
            </a:r>
            <a:endParaRPr lang="en-GB" b="1" dirty="0">
              <a:solidFill>
                <a:srgbClr val="000000"/>
              </a:solidFill>
            </a:endParaRPr>
          </a:p>
          <a:p>
            <a:pPr marL="172470" indent="-172470" defTabSz="903114">
              <a:spcAft>
                <a:spcPct val="25000"/>
              </a:spcAft>
              <a:buFontTx/>
              <a:buChar char="•"/>
            </a:pPr>
            <a:r>
              <a:rPr lang="en-US" dirty="0">
                <a:solidFill>
                  <a:srgbClr val="000000"/>
                </a:solidFill>
              </a:rPr>
              <a:t>The Government consists of 110 members, all of whom are chosen by the Prime Minister and approved by the Queen</a:t>
            </a:r>
          </a:p>
          <a:p>
            <a:pPr marL="172470" indent="-172470" defTabSz="903114">
              <a:spcAft>
                <a:spcPct val="25000"/>
              </a:spcAft>
              <a:buFontTx/>
              <a:buChar char="•"/>
            </a:pPr>
            <a:r>
              <a:rPr lang="en-US" dirty="0">
                <a:solidFill>
                  <a:srgbClr val="000000"/>
                </a:solidFill>
              </a:rPr>
              <a:t>The Prime Minister can choose whoever they want to be a member of their Government but the convention nowadays is that they must be a Member of one or the other House of Parliament (but mention tsars and goats)</a:t>
            </a:r>
          </a:p>
          <a:p>
            <a:pPr marL="172470" indent="-172470" defTabSz="903114">
              <a:spcAft>
                <a:spcPct val="25000"/>
              </a:spcAft>
              <a:buFontTx/>
              <a:buChar char="•"/>
            </a:pPr>
            <a:r>
              <a:rPr lang="en-GB" dirty="0">
                <a:solidFill>
                  <a:srgbClr val="000000"/>
                </a:solidFill>
              </a:rPr>
              <a:t>The Government runs the country – Parliament is there to make sure it is kept honest</a:t>
            </a:r>
            <a:endParaRPr lang="en-US" dirty="0">
              <a:solidFill>
                <a:srgbClr val="000000"/>
              </a:solidFill>
            </a:endParaRPr>
          </a:p>
          <a:p>
            <a:pPr marL="172470" indent="-172470" defTabSz="903114">
              <a:spcAft>
                <a:spcPct val="25000"/>
              </a:spcAft>
              <a:buFontTx/>
              <a:buChar char="•"/>
            </a:pPr>
            <a:r>
              <a:rPr lang="en-US" dirty="0">
                <a:solidFill>
                  <a:srgbClr val="000000"/>
                </a:solidFill>
              </a:rPr>
              <a:t>A lot of what is done by departments is done by administrative action however, not under statute – which is where more wide-ranging scrutiny is necessary</a:t>
            </a:r>
          </a:p>
          <a:p>
            <a:pPr marL="172470" indent="-172470" defTabSz="903114">
              <a:spcAft>
                <a:spcPct val="25000"/>
              </a:spcAft>
              <a:buFontTx/>
              <a:buChar char="•"/>
            </a:pPr>
            <a:r>
              <a:rPr lang="en-US" dirty="0">
                <a:solidFill>
                  <a:srgbClr val="000000"/>
                </a:solidFill>
              </a:rPr>
              <a:t>It is only through legislation that Parliament can command the Government, although its most important power (which belongs only to the House of Commons) is the raising of taxes to fund what the Government does and the approval of the Government’s expenditure plans. The “withholding of Supply” is the nuclear option (could mention the Lord Chancellor’s Bathroom in 1919 as the last time an Estimate was reduced) (Mention ignoring of </a:t>
            </a:r>
            <a:r>
              <a:rPr lang="en-US" dirty="0" err="1">
                <a:solidFill>
                  <a:srgbClr val="000000"/>
                </a:solidFill>
              </a:rPr>
              <a:t>BBCom</a:t>
            </a:r>
            <a:r>
              <a:rPr lang="en-US" dirty="0">
                <a:solidFill>
                  <a:srgbClr val="000000"/>
                </a:solidFill>
              </a:rPr>
              <a:t> resolutions?)</a:t>
            </a:r>
          </a:p>
          <a:p>
            <a:endParaRPr lang="en-GB" dirty="0"/>
          </a:p>
        </p:txBody>
      </p:sp>
      <p:sp>
        <p:nvSpPr>
          <p:cNvPr id="4" name="Footer Placeholder 3"/>
          <p:cNvSpPr>
            <a:spLocks noGrp="1"/>
          </p:cNvSpPr>
          <p:nvPr>
            <p:ph type="ftr" sz="quarter" idx="10"/>
          </p:nvPr>
        </p:nvSpPr>
        <p:spPr/>
        <p:txBody>
          <a:bodyPr/>
          <a:lstStyle/>
          <a:p>
            <a:pPr>
              <a:defRPr/>
            </a:pPr>
            <a:r>
              <a:rPr lang="en-GB" smtClean="0"/>
              <a:t>UNCLASSIFIED</a:t>
            </a:r>
            <a:endParaRPr lang="en-US"/>
          </a:p>
        </p:txBody>
      </p:sp>
      <p:sp>
        <p:nvSpPr>
          <p:cNvPr id="5" name="Slide Number Placeholder 4"/>
          <p:cNvSpPr>
            <a:spLocks noGrp="1"/>
          </p:cNvSpPr>
          <p:nvPr>
            <p:ph type="sldNum" sz="quarter" idx="11"/>
          </p:nvPr>
        </p:nvSpPr>
        <p:spPr/>
        <p:txBody>
          <a:bodyPr/>
          <a:lstStyle/>
          <a:p>
            <a:pPr>
              <a:defRPr/>
            </a:pPr>
            <a:fld id="{7D5233B3-BAD8-49D2-8967-314FB54DF2E9}" type="slidenum">
              <a:rPr lang="en-GB" smtClean="0"/>
              <a:pPr>
                <a:defRPr/>
              </a:pPr>
              <a:t>15</a:t>
            </a:fld>
            <a:endParaRPr lang="en-GB"/>
          </a:p>
        </p:txBody>
      </p:sp>
    </p:spTree>
    <p:extLst>
      <p:ext uri="{BB962C8B-B14F-4D97-AF65-F5344CB8AC3E}">
        <p14:creationId xmlns:p14="http://schemas.microsoft.com/office/powerpoint/2010/main" val="3984420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GB" smtClean="0"/>
              <a:t>UNCLASSIFIED</a:t>
            </a:r>
            <a:endParaRPr lang="en-US"/>
          </a:p>
        </p:txBody>
      </p:sp>
      <p:sp>
        <p:nvSpPr>
          <p:cNvPr id="5" name="Slide Number Placeholder 4"/>
          <p:cNvSpPr>
            <a:spLocks noGrp="1"/>
          </p:cNvSpPr>
          <p:nvPr>
            <p:ph type="sldNum" sz="quarter" idx="11"/>
          </p:nvPr>
        </p:nvSpPr>
        <p:spPr/>
        <p:txBody>
          <a:bodyPr/>
          <a:lstStyle/>
          <a:p>
            <a:pPr>
              <a:defRPr/>
            </a:pPr>
            <a:fld id="{7D5233B3-BAD8-49D2-8967-314FB54DF2E9}" type="slidenum">
              <a:rPr lang="en-GB" smtClean="0"/>
              <a:pPr>
                <a:defRPr/>
              </a:pPr>
              <a:t>16</a:t>
            </a:fld>
            <a:endParaRPr lang="en-GB"/>
          </a:p>
        </p:txBody>
      </p:sp>
    </p:spTree>
    <p:extLst>
      <p:ext uri="{BB962C8B-B14F-4D97-AF65-F5344CB8AC3E}">
        <p14:creationId xmlns:p14="http://schemas.microsoft.com/office/powerpoint/2010/main" val="2874203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17</a:t>
            </a:fld>
            <a:endParaRPr lang="en-GB" altLang="en-US"/>
          </a:p>
        </p:txBody>
      </p:sp>
    </p:spTree>
    <p:extLst>
      <p:ext uri="{BB962C8B-B14F-4D97-AF65-F5344CB8AC3E}">
        <p14:creationId xmlns:p14="http://schemas.microsoft.com/office/powerpoint/2010/main" val="2109320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ftr" sz="quarter" idx="4"/>
          </p:nvPr>
        </p:nvSpPr>
        <p:spPr>
          <a:noFill/>
        </p:spPr>
        <p:txBody>
          <a:bodyPr/>
          <a:lstStyle/>
          <a:p>
            <a:r>
              <a:rPr lang="en-GB" smtClean="0"/>
              <a:t>© Houses of Parliament 2011</a:t>
            </a:r>
          </a:p>
          <a:p>
            <a:endParaRPr lang="en-US" sz="13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marL="172470" indent="-172470" defTabSz="903114">
              <a:defRPr/>
            </a:pPr>
            <a:r>
              <a:rPr lang="en-GB" b="1" u="sng" dirty="0" smtClean="0"/>
              <a:t>Whips</a:t>
            </a:r>
          </a:p>
          <a:p>
            <a:pPr marL="172470" indent="-172470" defTabSz="903114">
              <a:defRPr/>
            </a:pPr>
            <a:r>
              <a:rPr lang="en-GB" dirty="0" smtClean="0"/>
              <a:t>Whips are MPs or Lords appointed by each party in Parliament to help organise their party's contribution to parliamentary business. One of their responsibilities is making sure the maximum number of their party members vote, and vote the way their party wants.</a:t>
            </a:r>
          </a:p>
          <a:p>
            <a:pPr marL="172470" indent="-172470" defTabSz="903114">
              <a:defRPr/>
            </a:pPr>
            <a:endParaRPr lang="en-GB" dirty="0" smtClean="0"/>
          </a:p>
          <a:p>
            <a:pPr>
              <a:buFont typeface="Arial" pitchFamily="34" charset="0"/>
              <a:buChar char="•"/>
            </a:pPr>
            <a:r>
              <a:rPr lang="en-GB" dirty="0" smtClean="0"/>
              <a:t>Whips frequently act as tellers (counting votes in divisions). They also manage the pairing system whereby Members of opposing parties both agree not to vote when other business (such as a select committee visit) prevents them from being present at Westminster.</a:t>
            </a:r>
          </a:p>
          <a:p>
            <a:pPr>
              <a:buFont typeface="Arial" pitchFamily="34" charset="0"/>
              <a:buChar char="•"/>
            </a:pPr>
            <a:r>
              <a:rPr lang="en-GB" dirty="0" smtClean="0"/>
              <a:t>Whips are also largely responsible (together with the Leader of the House in the Commons) for arranging the business of Parliament. In this role they are frequently referred to as 'the usual channels'.</a:t>
            </a:r>
          </a:p>
          <a:p>
            <a:endParaRPr lang="en-GB" b="1" dirty="0" smtClean="0"/>
          </a:p>
          <a:p>
            <a:r>
              <a:rPr lang="en-GB" b="1" dirty="0" smtClean="0"/>
              <a:t>The Whip</a:t>
            </a:r>
          </a:p>
          <a:p>
            <a:r>
              <a:rPr lang="en-GB" dirty="0" smtClean="0"/>
              <a:t>Every week, whips send out a circular (called 'The Whip') to their MPs or Lords detailing upcoming parliamentary business. Special attention is paid to divisions (where members vote on debates), which are ranked in order of importance by the number of times they are underlined. Important divisions are underlined three times - a 'three-line whip' - and normally apply to major events like the second readings of significant Bills.</a:t>
            </a:r>
          </a:p>
          <a:p>
            <a:endParaRPr lang="en-GB" b="1" dirty="0" smtClean="0"/>
          </a:p>
          <a:p>
            <a:r>
              <a:rPr lang="en-GB" b="1" dirty="0" smtClean="0"/>
              <a:t>Three-line whips</a:t>
            </a:r>
          </a:p>
          <a:p>
            <a:r>
              <a:rPr lang="en-GB" dirty="0" smtClean="0"/>
              <a:t>Defying a three-line whip is very serious, and has occasionally resulted in the whip being withdrawn from an MP or Lord. This means that the Member is effectively expelled from their party (but keeps their seat) and must sit as an independent until the whip is restored.</a:t>
            </a:r>
          </a:p>
          <a:p>
            <a:endParaRPr lang="en-GB" b="1" dirty="0" smtClean="0"/>
          </a:p>
          <a:p>
            <a:r>
              <a:rPr lang="en-GB" b="1" dirty="0" smtClean="0"/>
              <a:t>Small majorities and whips</a:t>
            </a:r>
          </a:p>
          <a:p>
            <a:r>
              <a:rPr lang="en-GB" dirty="0" smtClean="0"/>
              <a:t>The job of the whips becomes more important if the majority of the party in government is small. This makes it easy for the government to lose in major votes. Therefore, it's crucial that the whips on both sides (government and opposition) try to get as many Members to vote as possible.</a:t>
            </a:r>
          </a:p>
          <a:p>
            <a:endParaRPr lang="en-GB" dirty="0" smtClean="0"/>
          </a:p>
          <a:p>
            <a:r>
              <a:rPr lang="en-GB" b="1" u="sng" dirty="0" smtClean="0"/>
              <a:t>The Speaker</a:t>
            </a:r>
          </a:p>
          <a:p>
            <a:endParaRPr lang="en-GB" b="1" u="sng" dirty="0" smtClean="0"/>
          </a:p>
          <a:p>
            <a:r>
              <a:rPr lang="en-GB" dirty="0" smtClean="0"/>
              <a:t>The Speaker of the House of Commons chairs debates in the Commons Chamber and the holder of this office is an MP who has been elected by other MPs. He</a:t>
            </a:r>
            <a:r>
              <a:rPr lang="en-GB" baseline="0" dirty="0" smtClean="0"/>
              <a:t> </a:t>
            </a:r>
            <a:r>
              <a:rPr lang="en-GB" dirty="0" smtClean="0"/>
              <a:t>is the chief officer and highest authority of the House of Commons and must remain politically impartial at all times. During debates the Speaker keeps order and calls MPs to speak.</a:t>
            </a:r>
          </a:p>
          <a:p>
            <a:r>
              <a:rPr lang="en-GB" dirty="0" smtClean="0"/>
              <a:t>The Speaker has full authority to make sure MPs follow the rules of the House during debates. This can include:</a:t>
            </a:r>
          </a:p>
          <a:p>
            <a:r>
              <a:rPr lang="en-GB" dirty="0" smtClean="0"/>
              <a:t> </a:t>
            </a:r>
          </a:p>
          <a:p>
            <a:pPr>
              <a:buFont typeface="Arial" pitchFamily="34" charset="0"/>
              <a:buChar char="•"/>
            </a:pPr>
            <a:r>
              <a:rPr lang="en-GB" dirty="0" smtClean="0"/>
              <a:t>directing an MP to withdraw remarks if, for example, they use abusive language</a:t>
            </a:r>
          </a:p>
          <a:p>
            <a:pPr>
              <a:buFont typeface="Arial" pitchFamily="34" charset="0"/>
              <a:buChar char="•"/>
            </a:pPr>
            <a:r>
              <a:rPr lang="en-GB" dirty="0" smtClean="0"/>
              <a:t>suspending the sitting of the House due to serious disorder </a:t>
            </a:r>
          </a:p>
          <a:p>
            <a:pPr>
              <a:buFont typeface="Arial" pitchFamily="34" charset="0"/>
              <a:buChar char="•"/>
            </a:pPr>
            <a:r>
              <a:rPr lang="en-GB" dirty="0" smtClean="0"/>
              <a:t>suspending MPs who are deliberately disobedient - known as naming </a:t>
            </a:r>
          </a:p>
          <a:p>
            <a:pPr>
              <a:buFont typeface="Arial" pitchFamily="34" charset="0"/>
              <a:buChar char="•"/>
            </a:pPr>
            <a:r>
              <a:rPr lang="en-GB" dirty="0" smtClean="0"/>
              <a:t>asking MPs to be quiet so Members can be heard</a:t>
            </a:r>
          </a:p>
          <a:p>
            <a:endParaRPr lang="en-GB" dirty="0" smtClean="0"/>
          </a:p>
          <a:p>
            <a:r>
              <a:rPr lang="en-GB" dirty="0" smtClean="0"/>
              <a:t>The Speaker also represents the Commons to the Monarch, the Lords and other authorities and chairs the House of Commons Commission. The current Speaker is </a:t>
            </a:r>
            <a:r>
              <a:rPr lang="en-GB" dirty="0" err="1" smtClean="0"/>
              <a:t>Rt</a:t>
            </a:r>
            <a:r>
              <a:rPr lang="en-GB" dirty="0" smtClean="0"/>
              <a:t> Hon John </a:t>
            </a:r>
            <a:r>
              <a:rPr lang="en-GB" dirty="0" err="1" smtClean="0"/>
              <a:t>Bercow</a:t>
            </a:r>
            <a:r>
              <a:rPr lang="en-GB" dirty="0" smtClean="0"/>
              <a:t>, MP for Buckingham. </a:t>
            </a:r>
          </a:p>
          <a:p>
            <a:endParaRPr lang="en-GB" dirty="0" smtClean="0"/>
          </a:p>
          <a:p>
            <a:r>
              <a:rPr lang="en-GB" b="1" u="sng" dirty="0" smtClean="0"/>
              <a:t>Leader of the House</a:t>
            </a:r>
          </a:p>
          <a:p>
            <a:r>
              <a:rPr lang="en-GB" dirty="0" smtClean="0"/>
              <a:t>The Leader of the House of Commons is a government minister whose main role is organising government business in the Commons. The Leader of the House does this by working closely with the government's Chief Whip. </a:t>
            </a:r>
            <a:r>
              <a:rPr lang="en-GB" dirty="0" err="1" smtClean="0"/>
              <a:t>Rt</a:t>
            </a:r>
            <a:r>
              <a:rPr lang="en-GB" dirty="0" smtClean="0"/>
              <a:t> Hon Andrew </a:t>
            </a:r>
            <a:r>
              <a:rPr lang="en-GB" dirty="0" err="1" smtClean="0"/>
              <a:t>Lansley</a:t>
            </a:r>
            <a:r>
              <a:rPr lang="en-GB" dirty="0" smtClean="0"/>
              <a:t> CBE MP is the current Leader of the House of Commons. </a:t>
            </a:r>
          </a:p>
          <a:p>
            <a:endParaRPr lang="en-GB" b="1" dirty="0" smtClean="0"/>
          </a:p>
          <a:p>
            <a:r>
              <a:rPr lang="en-GB" b="1" dirty="0" smtClean="0"/>
              <a:t>Scheduling business</a:t>
            </a:r>
          </a:p>
          <a:p>
            <a:r>
              <a:rPr lang="en-GB" dirty="0" smtClean="0"/>
              <a:t>Every sitting Thursday, the Leader of the House tells the Commons about the business scheduled for the following week and usually provisional business for the week after.</a:t>
            </a:r>
          </a:p>
          <a:p>
            <a:endParaRPr lang="en-GB" b="1" dirty="0" smtClean="0"/>
          </a:p>
          <a:p>
            <a:r>
              <a:rPr lang="en-GB" b="1" dirty="0" smtClean="0"/>
              <a:t>Committee membership</a:t>
            </a:r>
          </a:p>
          <a:p>
            <a:r>
              <a:rPr lang="en-GB" dirty="0" smtClean="0"/>
              <a:t>The Leader chairs a number of Cabinet Committees, including the Ministerial Committee on Constitutional Affairs and the Legislative Programming Committee.</a:t>
            </a:r>
          </a:p>
          <a:p>
            <a:endParaRPr lang="en-GB" b="1" dirty="0" smtClean="0"/>
          </a:p>
          <a:p>
            <a:r>
              <a:rPr lang="en-GB" b="1" dirty="0" smtClean="0"/>
              <a:t>Deputising for the Prime Minister</a:t>
            </a:r>
          </a:p>
          <a:p>
            <a:r>
              <a:rPr lang="en-GB" dirty="0" smtClean="0"/>
              <a:t>The Leader can deputise for the Prime Minister, either at Prime Minister's Questions or for formal duties, but ordinarily the Deputy Prime Minister fulfils this function.</a:t>
            </a:r>
          </a:p>
          <a:p>
            <a:endParaRPr lang="en-GB" b="1" dirty="0" smtClean="0"/>
          </a:p>
          <a:p>
            <a:r>
              <a:rPr lang="en-GB" b="1" dirty="0" smtClean="0"/>
              <a:t>History of the role</a:t>
            </a:r>
          </a:p>
          <a:p>
            <a:endParaRPr lang="en-GB" b="1" dirty="0" smtClean="0"/>
          </a:p>
          <a:p>
            <a:pPr>
              <a:buFont typeface="Arial" pitchFamily="34" charset="0"/>
              <a:buChar char="•"/>
            </a:pPr>
            <a:r>
              <a:rPr lang="en-GB" dirty="0" smtClean="0"/>
              <a:t>The title does not appear to have become established until about the middle of the nineteenth-century although the institution is much older. The leadership of the House is not a statutory office nor is the Leader formally appointed by the Crown; for these reasons the post has usually been held together with another office; recently this has usually been that of Lord President of the Council. </a:t>
            </a:r>
          </a:p>
          <a:p>
            <a:pPr>
              <a:buFont typeface="Arial" pitchFamily="34" charset="0"/>
              <a:buChar char="•"/>
            </a:pPr>
            <a:r>
              <a:rPr lang="en-GB" dirty="0" smtClean="0"/>
              <a:t>Until 1942 the Prime Minister, if a Minister of the House of Commons, generally also acted as Leader of the House, although day-to-day duties were frequently carried out after 1922 by an appointed deputy Leader. Since 1942 it has been the regular practice to have a separate Leader of the House, and there have also been instances of the appointment of a deputy Leader of the House.</a:t>
            </a:r>
          </a:p>
          <a:p>
            <a:endParaRPr lang="en-GB" dirty="0" smtClean="0"/>
          </a:p>
          <a:p>
            <a:pPr marL="172470" indent="-172470" defTabSz="903114">
              <a:defRPr/>
            </a:pPr>
            <a:r>
              <a:rPr lang="en-US" b="1" u="sng" dirty="0" smtClean="0"/>
              <a:t>The Backbench</a:t>
            </a:r>
            <a:r>
              <a:rPr lang="en-US" b="1" u="sng" baseline="0" dirty="0" smtClean="0"/>
              <a:t> Business Committee</a:t>
            </a:r>
          </a:p>
          <a:p>
            <a:pPr marL="172470" indent="-172470" defTabSz="903114">
              <a:defRPr/>
            </a:pPr>
            <a:endParaRPr lang="en-US" b="1" u="sng" baseline="0" dirty="0" smtClean="0"/>
          </a:p>
          <a:p>
            <a:r>
              <a:rPr lang="en-GB" dirty="0" smtClean="0"/>
              <a:t>The House of Commons Backbench Business Committee is an 8 Member Committee chaired by </a:t>
            </a:r>
            <a:r>
              <a:rPr lang="en-GB" dirty="0" err="1" smtClean="0"/>
              <a:t>Natascha</a:t>
            </a:r>
            <a:r>
              <a:rPr lang="en-GB" dirty="0" smtClean="0"/>
              <a:t> Engel MP. It  has a limited allocation of time outside Government control in which it can schedule subjects for debate suggested by backbench Members of Parliament.</a:t>
            </a:r>
          </a:p>
          <a:p>
            <a:r>
              <a:rPr lang="en-GB" dirty="0" smtClean="0"/>
              <a:t>The Committee can consider any subject for debate. This includes subjects raised in national or local campaigns, reports by select committees and other groups and issues suggested by constituents, including by people who have signed an e-petition or a traditional paper petition (there is no restriction on the number of signatures required). </a:t>
            </a:r>
          </a:p>
          <a:p>
            <a:endParaRPr lang="en-GB" dirty="0" smtClean="0"/>
          </a:p>
          <a:p>
            <a:pPr defTabSz="903114">
              <a:defRPr/>
            </a:pPr>
            <a:r>
              <a:rPr lang="en-GB" dirty="0" smtClean="0"/>
              <a:t>In November 2012 the Procedure Committee published</a:t>
            </a:r>
            <a:r>
              <a:rPr lang="en-GB" baseline="0" dirty="0" smtClean="0"/>
              <a:t> a report on the first two years of the Backbench Business Committee. The Chairman of the Procedure Committee, Charles Walker stated </a:t>
            </a:r>
            <a:r>
              <a:rPr lang="en-GB" dirty="0" smtClean="0"/>
              <a:t>“The Committee has firmly established itself as a key tool for backbench MPs during the first two years of this Parliament. We now have the opportunity to make some small improvements and refine the framework in which the Committee operates, to ensure that this success continues.”</a:t>
            </a:r>
          </a:p>
          <a:p>
            <a:pPr defTabSz="903114">
              <a:defRPr/>
            </a:pPr>
            <a:endParaRPr lang="en-GB" dirty="0" smtClean="0"/>
          </a:p>
          <a:p>
            <a:pPr defTabSz="903114">
              <a:defRPr/>
            </a:pPr>
            <a:r>
              <a:rPr lang="en-GB" dirty="0" smtClean="0"/>
              <a:t>The Procedure Committee also made a number of recommendations to strengthen the role of </a:t>
            </a:r>
            <a:r>
              <a:rPr lang="en-GB" dirty="0" err="1" smtClean="0"/>
              <a:t>BBBCom</a:t>
            </a:r>
            <a:r>
              <a:rPr lang="en-GB" dirty="0" smtClean="0"/>
              <a:t>,</a:t>
            </a:r>
            <a:r>
              <a:rPr lang="en-GB" baseline="0" dirty="0" smtClean="0"/>
              <a:t> however many of these have not yet been implemented by the Government</a:t>
            </a:r>
            <a:endParaRPr lang="en-GB" dirty="0" smtClean="0"/>
          </a:p>
          <a:p>
            <a:endParaRPr lang="en-GB" dirty="0" smtClean="0"/>
          </a:p>
          <a:p>
            <a:r>
              <a:rPr lang="en-GB" b="1" u="sng" dirty="0" smtClean="0"/>
              <a:t>House Business Committee</a:t>
            </a:r>
          </a:p>
          <a:p>
            <a:r>
              <a:rPr lang="en-GB" dirty="0" smtClean="0"/>
              <a:t>In November 2009, the Select Committee on Reform of the House of Commons (the Wright Committee) recommended the establishment of a House Business Committee to “assemble a draft agenda to put to the House in a weekly motion”.</a:t>
            </a:r>
            <a:r>
              <a:rPr lang="en-GB" baseline="0" dirty="0" smtClean="0"/>
              <a:t> </a:t>
            </a:r>
            <a:r>
              <a:rPr lang="en-GB" dirty="0" smtClean="0"/>
              <a:t>On 4 March 2010, the House approved the establishment of a House Business Committee in the current Parliament.</a:t>
            </a:r>
          </a:p>
          <a:p>
            <a:r>
              <a:rPr lang="en-GB" dirty="0" smtClean="0"/>
              <a:t>The Coalition Agreement committed the Government “bring forward the proposals of the Wright Committee for reform to the House of Commons in full” and said that “A House Business Committee, to consider government business, will be established by the third year of the Parliament”. Early in the current Parliament, ministers confirmed this intention and answered questions on the remit, operation and composition of the House Business Committee.</a:t>
            </a:r>
          </a:p>
          <a:p>
            <a:endParaRPr lang="en-GB" dirty="0" smtClean="0"/>
          </a:p>
          <a:p>
            <a:r>
              <a:rPr lang="en-GB" dirty="0" smtClean="0"/>
              <a:t>On 16 May 2013, in evidence to the Political and Constitutional Reform Committee, the Leader of the House of Commons, Andrew </a:t>
            </a:r>
            <a:r>
              <a:rPr lang="en-GB" dirty="0" err="1" smtClean="0"/>
              <a:t>Lansley</a:t>
            </a:r>
            <a:r>
              <a:rPr lang="en-GB" dirty="0" smtClean="0"/>
              <a:t>, said that:</a:t>
            </a:r>
          </a:p>
          <a:p>
            <a:r>
              <a:rPr lang="en-GB" dirty="0" smtClean="0"/>
              <a:t>… the Coalition programme commitment to the establishment of the House Business Committee in the third year of Parliament will not be met. From my point of view it is not the abrogation of the commitment to pursue the principle of a House Business Committee, but what I am saying is we are now exercising a reality check and recognising we are not in a place to do this yet.</a:t>
            </a:r>
          </a:p>
          <a:p>
            <a:endParaRPr lang="en-GB" dirty="0" smtClean="0"/>
          </a:p>
          <a:p>
            <a:pPr defTabSz="903114">
              <a:defRPr/>
            </a:pPr>
            <a:r>
              <a:rPr lang="en-US" dirty="0"/>
              <a:t>Possible question for discussion: Would a House Business Committee detract from the Backbench Business Committee? If so, would it be worth doing? </a:t>
            </a:r>
          </a:p>
          <a:p>
            <a:endParaRPr lang="en-GB" dirty="0" smtClean="0"/>
          </a:p>
          <a:p>
            <a:endParaRPr lang="en-GB" dirty="0" smtClean="0"/>
          </a:p>
          <a:p>
            <a:endParaRPr lang="en-GB" dirty="0" smtClean="0"/>
          </a:p>
          <a:p>
            <a:pPr marL="172470" indent="-172470" defTabSz="903114">
              <a:defRPr/>
            </a:pPr>
            <a:endParaRPr lang="en-US" dirty="0" smtClean="0"/>
          </a:p>
        </p:txBody>
      </p:sp>
      <p:sp>
        <p:nvSpPr>
          <p:cNvPr id="48133" name="Rectangle 7"/>
          <p:cNvSpPr>
            <a:spLocks noChangeArrowheads="1"/>
          </p:cNvSpPr>
          <p:nvPr/>
        </p:nvSpPr>
        <p:spPr bwMode="auto">
          <a:xfrm>
            <a:off x="3813887" y="9435352"/>
            <a:ext cx="2914944" cy="496100"/>
          </a:xfrm>
          <a:prstGeom prst="rect">
            <a:avLst/>
          </a:prstGeom>
          <a:noFill/>
          <a:ln w="9525">
            <a:noFill/>
            <a:miter lim="800000"/>
            <a:headEnd/>
            <a:tailEnd/>
          </a:ln>
        </p:spPr>
        <p:txBody>
          <a:bodyPr lIns="91371" tIns="45685" rIns="91371" bIns="45685" anchor="b"/>
          <a:lstStyle/>
          <a:p>
            <a:pPr algn="r" defTabSz="912521"/>
            <a:fld id="{825E1DE3-DFE7-4631-8094-929824C6DEB1}" type="slidenum">
              <a:rPr lang="en-GB" sz="1300"/>
              <a:pPr algn="r" defTabSz="912521"/>
              <a:t>18</a:t>
            </a:fld>
            <a:endParaRPr lang="en-GB" sz="1300"/>
          </a:p>
        </p:txBody>
      </p:sp>
    </p:spTree>
    <p:extLst>
      <p:ext uri="{BB962C8B-B14F-4D97-AF65-F5344CB8AC3E}">
        <p14:creationId xmlns:p14="http://schemas.microsoft.com/office/powerpoint/2010/main" val="1442330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pPr>
              <a:lnSpc>
                <a:spcPct val="80000"/>
              </a:lnSpc>
            </a:pPr>
            <a:r>
              <a:rPr lang="en-US" dirty="0" smtClean="0"/>
              <a:t>MPs vote on bills and suggested amendments as part of the legislative process.</a:t>
            </a:r>
          </a:p>
          <a:p>
            <a:pPr>
              <a:lnSpc>
                <a:spcPct val="80000"/>
              </a:lnSpc>
            </a:pPr>
            <a:endParaRPr lang="en-US" dirty="0" smtClean="0"/>
          </a:p>
          <a:p>
            <a:pPr>
              <a:lnSpc>
                <a:spcPct val="80000"/>
              </a:lnSpc>
            </a:pPr>
            <a:r>
              <a:rPr lang="en-US" dirty="0" smtClean="0"/>
              <a:t>They can vote as they wish, but generally they are expected to vote with their party. (Independent MPs do not belong to a party, and therefore do not have a party whip.) </a:t>
            </a:r>
          </a:p>
          <a:p>
            <a:pPr>
              <a:lnSpc>
                <a:spcPct val="80000"/>
              </a:lnSpc>
            </a:pPr>
            <a:endParaRPr lang="en-US" dirty="0" smtClean="0"/>
          </a:p>
          <a:p>
            <a:pPr>
              <a:lnSpc>
                <a:spcPct val="80000"/>
              </a:lnSpc>
            </a:pPr>
            <a:r>
              <a:rPr lang="en-US" dirty="0" smtClean="0"/>
              <a:t>If Government has a large majority then voting is not usually an issue; however, if majority is small or the issue is contentious, then Whips will come into action.</a:t>
            </a:r>
          </a:p>
          <a:p>
            <a:pPr>
              <a:lnSpc>
                <a:spcPct val="80000"/>
              </a:lnSpc>
            </a:pPr>
            <a:endParaRPr lang="en-US" dirty="0" smtClean="0"/>
          </a:p>
          <a:p>
            <a:pPr>
              <a:lnSpc>
                <a:spcPct val="80000"/>
              </a:lnSpc>
            </a:pPr>
            <a:r>
              <a:rPr lang="en-US" dirty="0" smtClean="0"/>
              <a:t>Whips are MPs who help maintain discipline in the party and issue directives about which way members are expected to vote on certain issues. Each main party has a Chief Whip with about 12 Whips – the term Whip was first used in the 18th century - as party </a:t>
            </a:r>
            <a:r>
              <a:rPr lang="en-US" dirty="0" err="1" smtClean="0"/>
              <a:t>organisers</a:t>
            </a:r>
            <a:r>
              <a:rPr lang="en-US" dirty="0" smtClean="0"/>
              <a:t> likened to person on a hunting field who whipped in the hounds in the pack to keep them all together. </a:t>
            </a:r>
          </a:p>
          <a:p>
            <a:pPr>
              <a:lnSpc>
                <a:spcPct val="80000"/>
              </a:lnSpc>
            </a:pPr>
            <a:endParaRPr lang="en-US" dirty="0" smtClean="0"/>
          </a:p>
          <a:p>
            <a:pPr>
              <a:lnSpc>
                <a:spcPct val="80000"/>
              </a:lnSpc>
            </a:pPr>
            <a:r>
              <a:rPr lang="en-US" dirty="0" smtClean="0"/>
              <a:t>Whips communicate with their party by sending out an MPs notice, known as The Whip, giving the order of business for the following week. Each matter to be discussed will have one, two or three lines scored underneath it. Underlined once – it is not particularly important. Underlined twice – it is important and attendance is requested. Underlined 3 times and attendance is essential – hence a 3 line Whip. </a:t>
            </a:r>
          </a:p>
          <a:p>
            <a:pPr>
              <a:lnSpc>
                <a:spcPct val="80000"/>
              </a:lnSpc>
            </a:pPr>
            <a:endParaRPr lang="en-US" dirty="0" smtClean="0"/>
          </a:p>
          <a:p>
            <a:pPr>
              <a:lnSpc>
                <a:spcPct val="80000"/>
              </a:lnSpc>
            </a:pPr>
            <a:r>
              <a:rPr lang="en-US" dirty="0" smtClean="0"/>
              <a:t>A member is also traditionally allowed some leeway if the interests of her/his constituency are adversely affected. In some circumstances, however, parties announce free votes allowing members to vote as they please. Votes relating to issues of conscience such as abortion and capital punishment are typically free votes. </a:t>
            </a:r>
          </a:p>
          <a:p>
            <a:pPr>
              <a:lnSpc>
                <a:spcPct val="80000"/>
              </a:lnSpc>
            </a:pPr>
            <a:endParaRPr lang="en-US" dirty="0" smtClean="0"/>
          </a:p>
          <a:p>
            <a:pPr>
              <a:lnSpc>
                <a:spcPct val="80000"/>
              </a:lnSpc>
            </a:pPr>
            <a:r>
              <a:rPr lang="en-US" dirty="0" smtClean="0"/>
              <a:t>MPs vote by going into one of 2 lobbies (rooms) the aye lobby or the no lobby where they are counted as they leave.</a:t>
            </a:r>
          </a:p>
          <a:p>
            <a:pPr>
              <a:lnSpc>
                <a:spcPct val="80000"/>
              </a:lnSpc>
            </a:pPr>
            <a:endParaRPr lang="en-US" dirty="0" smtClean="0"/>
          </a:p>
          <a:p>
            <a:pPr>
              <a:lnSpc>
                <a:spcPct val="80000"/>
              </a:lnSpc>
            </a:pPr>
            <a:r>
              <a:rPr lang="en-US" dirty="0" smtClean="0"/>
              <a:t>Tell delegates that can find out how their MP voted at www.parliament.uk</a:t>
            </a:r>
          </a:p>
          <a:p>
            <a:pPr>
              <a:lnSpc>
                <a:spcPct val="80000"/>
              </a:lnSpc>
            </a:pPr>
            <a:endParaRPr lang="en-US" dirty="0" smtClean="0"/>
          </a:p>
          <a:p>
            <a:pPr>
              <a:lnSpc>
                <a:spcPct val="80000"/>
              </a:lnSpc>
            </a:pPr>
            <a:r>
              <a:rPr lang="en-US" dirty="0" smtClean="0"/>
              <a:t>If the whip is withdrawn the MP is expelled from the party, but still retains their seat. </a:t>
            </a:r>
          </a:p>
          <a:p>
            <a:pPr>
              <a:lnSpc>
                <a:spcPct val="80000"/>
              </a:lnSpc>
            </a:pPr>
            <a:endParaRPr lang="en-US" dirty="0" smtClean="0"/>
          </a:p>
          <a:p>
            <a:pPr>
              <a:lnSpc>
                <a:spcPct val="80000"/>
              </a:lnSpc>
            </a:pPr>
            <a:r>
              <a:rPr lang="en-US" dirty="0" smtClean="0"/>
              <a:t>Occasional revolts occur. (Give an example of a recent vote which went against Government. The most recent one at the time of writing was 29th April 2009. Ayes = 26, </a:t>
            </a:r>
            <a:r>
              <a:rPr lang="en-US" dirty="0" err="1" smtClean="0"/>
              <a:t>Noes</a:t>
            </a:r>
            <a:r>
              <a:rPr lang="en-US" dirty="0" smtClean="0"/>
              <a:t> = 246 Motion to retain wording of a Liberal Democrat opposition motion calling for the withdrawal of eligibility guidelines which allowed some </a:t>
            </a:r>
            <a:r>
              <a:rPr lang="en-US" dirty="0" err="1" smtClean="0"/>
              <a:t>Ghurkhas</a:t>
            </a:r>
            <a:r>
              <a:rPr lang="en-US" dirty="0" smtClean="0"/>
              <a:t> to live in the United Kingdom and calling for revised proposals that allow an equal right of residence for all </a:t>
            </a:r>
            <a:r>
              <a:rPr lang="en-US" dirty="0" err="1" smtClean="0"/>
              <a:t>Ghurkhas</a:t>
            </a:r>
            <a:r>
              <a:rPr lang="en-US" dirty="0" smtClean="0"/>
              <a:t>, and to oppose an amendment supporting Government policy). All government defeats are recorded in a document.</a:t>
            </a:r>
            <a:endParaRPr lang="en-GB" dirty="0" smtClean="0"/>
          </a:p>
        </p:txBody>
      </p:sp>
      <p:sp>
        <p:nvSpPr>
          <p:cNvPr id="44036" name="Slide Number Placeholder 3"/>
          <p:cNvSpPr txBox="1">
            <a:spLocks noGrp="1"/>
          </p:cNvSpPr>
          <p:nvPr/>
        </p:nvSpPr>
        <p:spPr bwMode="auto">
          <a:xfrm>
            <a:off x="3813686" y="9435374"/>
            <a:ext cx="2915197" cy="496113"/>
          </a:xfrm>
          <a:prstGeom prst="rect">
            <a:avLst/>
          </a:prstGeom>
          <a:noFill/>
          <a:ln w="9525">
            <a:noFill/>
            <a:miter lim="800000"/>
            <a:headEnd/>
            <a:tailEnd/>
          </a:ln>
        </p:spPr>
        <p:txBody>
          <a:bodyPr lIns="91371" tIns="45685" rIns="91371" bIns="45685" anchor="b"/>
          <a:lstStyle/>
          <a:p>
            <a:pPr algn="r" defTabSz="912480"/>
            <a:fld id="{CE428A32-2C70-4F4B-B3E1-E314BA154F3B}" type="slidenum">
              <a:rPr lang="en-GB" sz="1300"/>
              <a:pPr algn="r" defTabSz="912480"/>
              <a:t>19</a:t>
            </a:fld>
            <a:endParaRPr lang="en-GB" sz="1300" dirty="0"/>
          </a:p>
        </p:txBody>
      </p:sp>
    </p:spTree>
    <p:extLst>
      <p:ext uri="{BB962C8B-B14F-4D97-AF65-F5344CB8AC3E}">
        <p14:creationId xmlns:p14="http://schemas.microsoft.com/office/powerpoint/2010/main" val="1640424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dirty="0" smtClean="0"/>
              <a:t>The Commission provides the non-executive governance of the House by Members, but it does not manage day to day </a:t>
            </a:r>
            <a:r>
              <a:rPr lang="en-GB" dirty="0" err="1" smtClean="0"/>
              <a:t>operationsIt</a:t>
            </a:r>
            <a:r>
              <a:rPr lang="en-GB" dirty="0" smtClean="0"/>
              <a:t> has delegated this power to the House of Commons Management Board, by an Instrument of Delegation.</a:t>
            </a:r>
          </a:p>
          <a:p>
            <a:r>
              <a:rPr lang="en-GB" dirty="0" smtClean="0"/>
              <a:t>The House of Commons Management Board</a:t>
            </a:r>
          </a:p>
          <a:p>
            <a:r>
              <a:rPr lang="en-GB" dirty="0" smtClean="0"/>
              <a:t>The Management Board oversees the operational functions of the House and develops the House’s policies, budgets and strategic planning, which are endorsed by the Commission. The Chief Executive, who is also the Clerk of the House of Commons, chairs the Management Board. The other members are the heads of the five departments of the House, the Director of Parliamentary ICT (a bicameral department serving both the House of Commons and Lords) and two external members appointed through open competition.</a:t>
            </a:r>
          </a:p>
          <a:p>
            <a:r>
              <a:rPr lang="en-GB" dirty="0" smtClean="0"/>
              <a:t>Below the Management Board are the five departments which make up the House of Commons Service. These are Chamber and Committee Services, Facilities, Finance, Human Resources and Change, and Information Services. Parliamentary ICT is provided by a joint department of both Houses. The Office of the Chief Executive sits outside the departmental structure and supports the Chief Executive and the Management Board in functions such as strategic and business planning, risk management, coordination of business resilience, internal communications and internal audit.</a:t>
            </a:r>
          </a:p>
          <a:p>
            <a:r>
              <a:rPr lang="en-GB" dirty="0" smtClean="0"/>
              <a:t>Both the Commission/Members Estimate Committee and the Management Board are advised by the House’s two Audit Committees: the Administration Estimate Audit Committee and the Members Estimate Audit Committee.</a:t>
            </a:r>
          </a:p>
          <a:p>
            <a:endParaRPr lang="en-GB" dirty="0" smtClean="0"/>
          </a:p>
          <a:p>
            <a:endParaRPr lang="en-GB" dirty="0" smtClean="0"/>
          </a:p>
          <a:p>
            <a:r>
              <a:rPr lang="en-GB" dirty="0" smtClean="0"/>
              <a:t>DCCS: guide you through the system.</a:t>
            </a:r>
          </a:p>
          <a:p>
            <a:r>
              <a:rPr lang="en-GB" dirty="0" smtClean="0"/>
              <a:t>DIS: research and outreach</a:t>
            </a:r>
          </a:p>
          <a:p>
            <a:r>
              <a:rPr lang="en-GB" dirty="0" smtClean="0"/>
              <a:t>Facilities: buildings and food</a:t>
            </a:r>
          </a:p>
          <a:p>
            <a:r>
              <a:rPr lang="en-GB" smtClean="0"/>
              <a:t>Finance and DHRC: of less interest to MPs these days than IPSA</a:t>
            </a:r>
          </a:p>
          <a:p>
            <a:endParaRPr lang="en-GB" dirty="0"/>
          </a:p>
        </p:txBody>
      </p:sp>
      <p:sp>
        <p:nvSpPr>
          <p:cNvPr id="4" name="Footer Placeholder 3"/>
          <p:cNvSpPr>
            <a:spLocks noGrp="1"/>
          </p:cNvSpPr>
          <p:nvPr>
            <p:ph type="ftr" sz="quarter" idx="10"/>
          </p:nvPr>
        </p:nvSpPr>
        <p:spPr/>
        <p:txBody>
          <a:bodyPr/>
          <a:lstStyle/>
          <a:p>
            <a:pPr>
              <a:defRPr/>
            </a:pPr>
            <a:r>
              <a:rPr lang="en-GB" smtClean="0"/>
              <a:t>UNCLASSIFIED</a:t>
            </a:r>
            <a:endParaRPr lang="en-US"/>
          </a:p>
        </p:txBody>
      </p:sp>
      <p:sp>
        <p:nvSpPr>
          <p:cNvPr id="5" name="Slide Number Placeholder 4"/>
          <p:cNvSpPr>
            <a:spLocks noGrp="1"/>
          </p:cNvSpPr>
          <p:nvPr>
            <p:ph type="sldNum" sz="quarter" idx="11"/>
          </p:nvPr>
        </p:nvSpPr>
        <p:spPr/>
        <p:txBody>
          <a:bodyPr/>
          <a:lstStyle/>
          <a:p>
            <a:pPr>
              <a:defRPr/>
            </a:pPr>
            <a:fld id="{7D5233B3-BAD8-49D2-8967-314FB54DF2E9}" type="slidenum">
              <a:rPr lang="en-GB" smtClean="0"/>
              <a:pPr>
                <a:defRPr/>
              </a:pPr>
              <a:t>20</a:t>
            </a:fld>
            <a:endParaRPr lang="en-GB"/>
          </a:p>
        </p:txBody>
      </p:sp>
    </p:spTree>
    <p:extLst>
      <p:ext uri="{BB962C8B-B14F-4D97-AF65-F5344CB8AC3E}">
        <p14:creationId xmlns:p14="http://schemas.microsoft.com/office/powerpoint/2010/main" val="3331215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Figures</a:t>
            </a:r>
            <a:r>
              <a:rPr lang="en-GB" baseline="0" dirty="0" smtClean="0"/>
              <a:t> relate to the House of Commons, 2014-2015</a:t>
            </a:r>
            <a:endParaRPr lang="en-GB" dirty="0"/>
          </a:p>
        </p:txBody>
      </p:sp>
      <p:sp>
        <p:nvSpPr>
          <p:cNvPr id="4" name="Footer Placeholder 3"/>
          <p:cNvSpPr>
            <a:spLocks noGrp="1"/>
          </p:cNvSpPr>
          <p:nvPr>
            <p:ph type="ftr" sz="quarter" idx="10"/>
          </p:nvPr>
        </p:nvSpPr>
        <p:spPr/>
        <p:txBody>
          <a:bodyPr/>
          <a:lstStyle/>
          <a:p>
            <a:pPr>
              <a:defRPr/>
            </a:pPr>
            <a:r>
              <a:rPr lang="en-GB" smtClean="0">
                <a:solidFill>
                  <a:srgbClr val="808080"/>
                </a:solidFill>
              </a:rPr>
              <a:t>UNCLASSIFIED</a:t>
            </a:r>
            <a:endParaRPr lang="en-US">
              <a:solidFill>
                <a:srgbClr val="808080"/>
              </a:solidFill>
            </a:endParaRPr>
          </a:p>
        </p:txBody>
      </p:sp>
      <p:sp>
        <p:nvSpPr>
          <p:cNvPr id="5" name="Slide Number Placeholder 4"/>
          <p:cNvSpPr>
            <a:spLocks noGrp="1"/>
          </p:cNvSpPr>
          <p:nvPr>
            <p:ph type="sldNum" sz="quarter" idx="11"/>
          </p:nvPr>
        </p:nvSpPr>
        <p:spPr/>
        <p:txBody>
          <a:bodyPr/>
          <a:lstStyle/>
          <a:p>
            <a:pPr>
              <a:defRPr/>
            </a:pPr>
            <a:fld id="{7D5233B3-BAD8-49D2-8967-314FB54DF2E9}" type="slidenum">
              <a:rPr lang="en-GB" smtClean="0">
                <a:solidFill>
                  <a:srgbClr val="000000"/>
                </a:solidFill>
              </a:rPr>
              <a:pPr>
                <a:defRPr/>
              </a:pPr>
              <a:t>21</a:t>
            </a:fld>
            <a:endParaRPr lang="en-GB">
              <a:solidFill>
                <a:srgbClr val="000000"/>
              </a:solidFill>
            </a:endParaRPr>
          </a:p>
        </p:txBody>
      </p:sp>
    </p:spTree>
    <p:extLst>
      <p:ext uri="{BB962C8B-B14F-4D97-AF65-F5344CB8AC3E}">
        <p14:creationId xmlns:p14="http://schemas.microsoft.com/office/powerpoint/2010/main" val="1716857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075" eaLnBrk="0" hangingPunct="0">
              <a:defRPr/>
            </a:pPr>
            <a:r>
              <a:rPr lang="en-GB" sz="1000" b="1" dirty="0">
                <a:solidFill>
                  <a:srgbClr val="000000"/>
                </a:solidFill>
                <a:latin typeface="Verdana" pitchFamily="34" charset="0"/>
              </a:rPr>
              <a:t>Political parties:</a:t>
            </a:r>
          </a:p>
          <a:p>
            <a:pPr defTabSz="921075" eaLnBrk="0" hangingPunct="0">
              <a:defRPr/>
            </a:pPr>
            <a:endParaRPr lang="en-GB" sz="1000" dirty="0">
              <a:solidFill>
                <a:srgbClr val="000000"/>
              </a:solidFill>
              <a:latin typeface="Verdana" pitchFamily="34" charset="0"/>
            </a:endParaRPr>
          </a:p>
          <a:p>
            <a:pPr defTabSz="921075" eaLnBrk="0" hangingPunct="0">
              <a:defRPr/>
            </a:pPr>
            <a:r>
              <a:rPr lang="en-GB" sz="1000" dirty="0">
                <a:solidFill>
                  <a:srgbClr val="000000"/>
                </a:solidFill>
                <a:latin typeface="Verdana" pitchFamily="34" charset="0"/>
              </a:rPr>
              <a:t>As well as main party policy, MPs may be members of inner party groups – Bruges Group, Orange book (Lib </a:t>
            </a:r>
            <a:r>
              <a:rPr lang="en-GB" sz="1000" dirty="0" err="1">
                <a:solidFill>
                  <a:srgbClr val="000000"/>
                </a:solidFill>
                <a:latin typeface="Verdana" pitchFamily="34" charset="0"/>
              </a:rPr>
              <a:t>Dems</a:t>
            </a:r>
            <a:r>
              <a:rPr lang="en-GB" sz="1000" dirty="0">
                <a:solidFill>
                  <a:srgbClr val="000000"/>
                </a:solidFill>
                <a:latin typeface="Verdana" pitchFamily="34" charset="0"/>
              </a:rPr>
              <a:t>), Tribune (Labour)</a:t>
            </a:r>
          </a:p>
          <a:p>
            <a:pPr defTabSz="921075" eaLnBrk="0" hangingPunct="0">
              <a:defRPr/>
            </a:pPr>
            <a:endParaRPr lang="en-GB" sz="1000" dirty="0">
              <a:solidFill>
                <a:srgbClr val="000000"/>
              </a:solidFill>
              <a:latin typeface="Verdana" pitchFamily="34" charset="0"/>
            </a:endParaRPr>
          </a:p>
          <a:p>
            <a:pPr defTabSz="921075" eaLnBrk="0" hangingPunct="0">
              <a:defRPr/>
            </a:pPr>
            <a:r>
              <a:rPr lang="en-GB" sz="1000" dirty="0">
                <a:solidFill>
                  <a:srgbClr val="000000"/>
                </a:solidFill>
                <a:latin typeface="Verdana" pitchFamily="34" charset="0"/>
              </a:rPr>
              <a:t>Some straddle parliamentary parties and wider party – Conservative Home, Left Foot Forward</a:t>
            </a:r>
          </a:p>
          <a:p>
            <a:pPr defTabSz="921075" eaLnBrk="0" hangingPunct="0">
              <a:defRPr/>
            </a:pPr>
            <a:endParaRPr lang="en-GB" sz="1000" dirty="0">
              <a:solidFill>
                <a:srgbClr val="000000"/>
              </a:solidFill>
              <a:latin typeface="Verdana" pitchFamily="34" charset="0"/>
            </a:endParaRPr>
          </a:p>
          <a:p>
            <a:pPr defTabSz="921075" eaLnBrk="0" hangingPunct="0">
              <a:defRPr/>
            </a:pPr>
            <a:endParaRPr lang="en-GB" sz="1000" dirty="0">
              <a:solidFill>
                <a:srgbClr val="000000"/>
              </a:solidFill>
              <a:latin typeface="Verdana" pitchFamily="34" charset="0"/>
            </a:endParaRPr>
          </a:p>
          <a:p>
            <a:pPr defTabSz="921075" eaLnBrk="0" hangingPunct="0">
              <a:defRPr/>
            </a:pPr>
            <a:endParaRPr lang="en-GB" sz="1000" dirty="0">
              <a:solidFill>
                <a:srgbClr val="000000"/>
              </a:solidFill>
              <a:latin typeface="Verdana" pitchFamily="34" charset="0"/>
            </a:endParaRPr>
          </a:p>
          <a:p>
            <a:pPr defTabSz="921075" eaLnBrk="0" hangingPunct="0">
              <a:defRPr/>
            </a:pPr>
            <a:r>
              <a:rPr lang="en-GB" sz="1000" b="1" dirty="0">
                <a:solidFill>
                  <a:srgbClr val="000000"/>
                </a:solidFill>
                <a:latin typeface="Verdana" pitchFamily="34" charset="0"/>
              </a:rPr>
              <a:t>APPGs:</a:t>
            </a:r>
          </a:p>
          <a:p>
            <a:pPr defTabSz="921075" eaLnBrk="0" hangingPunct="0">
              <a:defRPr/>
            </a:pPr>
            <a:endParaRPr lang="en-GB" sz="1000" dirty="0">
              <a:solidFill>
                <a:srgbClr val="000000"/>
              </a:solidFill>
              <a:latin typeface="Verdana" pitchFamily="34" charset="0"/>
            </a:endParaRPr>
          </a:p>
          <a:p>
            <a:pPr defTabSz="921075" eaLnBrk="0" hangingPunct="0">
              <a:defRPr/>
            </a:pPr>
            <a:r>
              <a:rPr lang="en-GB" sz="1000" dirty="0">
                <a:solidFill>
                  <a:srgbClr val="000000"/>
                </a:solidFill>
                <a:latin typeface="Verdana" pitchFamily="34" charset="0"/>
              </a:rPr>
              <a:t>Quotes from the Committee on Standards Oral evidence on APPGs</a:t>
            </a:r>
          </a:p>
          <a:p>
            <a:pPr defTabSz="921075" eaLnBrk="0" hangingPunct="0">
              <a:defRPr/>
            </a:pPr>
            <a:endParaRPr lang="en-GB" sz="1000" dirty="0">
              <a:solidFill>
                <a:srgbClr val="000000"/>
              </a:solidFill>
              <a:latin typeface="Verdana" pitchFamily="34" charset="0"/>
            </a:endParaRPr>
          </a:p>
          <a:p>
            <a:pPr defTabSz="921075" eaLnBrk="0" hangingPunct="0">
              <a:defRPr/>
            </a:pPr>
            <a:r>
              <a:rPr lang="en-GB" sz="1000" dirty="0">
                <a:solidFill>
                  <a:srgbClr val="000000"/>
                </a:solidFill>
                <a:latin typeface="Verdana" pitchFamily="34" charset="0"/>
              </a:rPr>
              <a:t>Mark </a:t>
            </a:r>
            <a:r>
              <a:rPr lang="en-GB" sz="1000" dirty="0" err="1">
                <a:solidFill>
                  <a:srgbClr val="000000"/>
                </a:solidFill>
                <a:latin typeface="Verdana" pitchFamily="34" charset="0"/>
              </a:rPr>
              <a:t>D’arcy</a:t>
            </a:r>
            <a:r>
              <a:rPr lang="en-GB" sz="1000" dirty="0">
                <a:solidFill>
                  <a:srgbClr val="000000"/>
                </a:solidFill>
                <a:latin typeface="Verdana" pitchFamily="34" charset="0"/>
              </a:rPr>
              <a:t> BBC Journalist:  ” having an informal ecology of lots of little groups beavering away at particular issues and learning about particular places or diseases, or whatever it is, is incredibly valuable to this place, and needs to be preserved “</a:t>
            </a:r>
          </a:p>
          <a:p>
            <a:pPr defTabSz="921075" eaLnBrk="0" hangingPunct="0">
              <a:defRPr/>
            </a:pPr>
            <a:endParaRPr lang="en-GB" sz="1000" dirty="0">
              <a:solidFill>
                <a:srgbClr val="000000"/>
              </a:solidFill>
              <a:latin typeface="Verdana" pitchFamily="34" charset="0"/>
            </a:endParaRPr>
          </a:p>
          <a:p>
            <a:pPr defTabSz="921075" eaLnBrk="0" hangingPunct="0">
              <a:defRPr/>
            </a:pPr>
            <a:r>
              <a:rPr lang="en-GB" sz="1000" dirty="0">
                <a:solidFill>
                  <a:srgbClr val="000000"/>
                </a:solidFill>
                <a:latin typeface="Verdana" pitchFamily="34" charset="0"/>
              </a:rPr>
              <a:t>Ann Coffey MP “Lobbying is part of the parliamentary process, and it is right that people from outside feel that they can contribute to the democratic decisions that are made. It is the strength of democracy. “</a:t>
            </a:r>
          </a:p>
          <a:p>
            <a:pPr defTabSz="921075" eaLnBrk="0" hangingPunct="0">
              <a:defRPr/>
            </a:pPr>
            <a:endParaRPr lang="en-GB" sz="1000" dirty="0">
              <a:solidFill>
                <a:srgbClr val="000000"/>
              </a:solidFill>
              <a:latin typeface="Verdana" pitchFamily="34" charset="0"/>
            </a:endParaRPr>
          </a:p>
          <a:p>
            <a:pPr defTabSz="921075" eaLnBrk="0" hangingPunct="0">
              <a:defRPr/>
            </a:pPr>
            <a:r>
              <a:rPr lang="en-GB" sz="1000" dirty="0">
                <a:solidFill>
                  <a:srgbClr val="000000"/>
                </a:solidFill>
                <a:latin typeface="Verdana" pitchFamily="34" charset="0"/>
              </a:rPr>
              <a:t>Douglas </a:t>
            </a:r>
            <a:r>
              <a:rPr lang="en-GB" sz="1000" dirty="0" err="1">
                <a:solidFill>
                  <a:srgbClr val="000000"/>
                </a:solidFill>
                <a:latin typeface="Verdana" pitchFamily="34" charset="0"/>
              </a:rPr>
              <a:t>Carswell</a:t>
            </a:r>
            <a:r>
              <a:rPr lang="en-GB" sz="1000" dirty="0">
                <a:solidFill>
                  <a:srgbClr val="000000"/>
                </a:solidFill>
                <a:latin typeface="Verdana" pitchFamily="34" charset="0"/>
              </a:rPr>
              <a:t> MP “It is very tempting to say that all these lobbyists are suckering their clients and giving them a whole load of bluff about the extent to which they have influence and, therefore, that is nothing to do with us. I broadly agree with that, until they start running things called All-Party Parliamentary Groups and using this place. Go and stand in the dining room on a regular weekday, look at how many APPGs are holding events there, and ask yourself, “Is it genuinely, in each case, a group of MPs coming together in order to promote something, or is it a lobbyist who is using that as a way of getting access into the building to impress their clients?” I think a distinction needs to be made. If a big corporate organisation is going to be suckered by lobbyists, that is their problem, but if they are going to start using the House of Commons or the name of APPGs, I think that that is wrong, and it devalues and debauches the whole currency of Westminster if we allow them to do it.”</a:t>
            </a:r>
          </a:p>
          <a:p>
            <a:pPr defTabSz="921075" eaLnBrk="0" hangingPunct="0">
              <a:defRPr/>
            </a:pPr>
            <a:endParaRPr lang="en-GB" sz="1000" dirty="0">
              <a:solidFill>
                <a:srgbClr val="000000"/>
              </a:solidFill>
              <a:latin typeface="Verdana" pitchFamily="34" charset="0"/>
            </a:endParaRPr>
          </a:p>
          <a:p>
            <a:pPr defTabSz="921075" eaLnBrk="0" hangingPunct="0">
              <a:defRPr/>
            </a:pPr>
            <a:endParaRPr lang="en-GB" sz="1000" dirty="0">
              <a:solidFill>
                <a:srgbClr val="000000"/>
              </a:solidFill>
              <a:latin typeface="Verdana" pitchFamily="34" charset="0"/>
            </a:endParaRPr>
          </a:p>
          <a:p>
            <a:pPr defTabSz="921075" eaLnBrk="0" hangingPunct="0">
              <a:defRPr/>
            </a:pPr>
            <a:endParaRPr lang="en-GB" sz="1000" dirty="0">
              <a:solidFill>
                <a:srgbClr val="000000"/>
              </a:solidFill>
              <a:latin typeface="Verdana" pitchFamily="34" charset="0"/>
            </a:endParaRPr>
          </a:p>
          <a:p>
            <a:pPr defTabSz="921075" eaLnBrk="0" hangingPunct="0">
              <a:defRPr/>
            </a:pPr>
            <a:endParaRPr lang="en-GB" sz="1000" dirty="0">
              <a:solidFill>
                <a:srgbClr val="000000"/>
              </a:solidFill>
              <a:latin typeface="Verdana" pitchFamily="34" charset="0"/>
            </a:endParaRPr>
          </a:p>
        </p:txBody>
      </p:sp>
      <p:sp>
        <p:nvSpPr>
          <p:cNvPr id="4" name="Footer Placeholder 3"/>
          <p:cNvSpPr>
            <a:spLocks noGrp="1"/>
          </p:cNvSpPr>
          <p:nvPr>
            <p:ph type="ftr" sz="quarter" idx="10"/>
          </p:nvPr>
        </p:nvSpPr>
        <p:spPr/>
        <p:txBody>
          <a:bodyPr/>
          <a:lstStyle/>
          <a:p>
            <a:pPr>
              <a:defRPr/>
            </a:pPr>
            <a:r>
              <a:rPr lang="en-GB" smtClean="0"/>
              <a:t>UNCLASSIFIED</a:t>
            </a:r>
            <a:endParaRPr lang="en-US"/>
          </a:p>
        </p:txBody>
      </p:sp>
      <p:sp>
        <p:nvSpPr>
          <p:cNvPr id="5" name="Slide Number Placeholder 4"/>
          <p:cNvSpPr>
            <a:spLocks noGrp="1"/>
          </p:cNvSpPr>
          <p:nvPr>
            <p:ph type="sldNum" sz="quarter" idx="11"/>
          </p:nvPr>
        </p:nvSpPr>
        <p:spPr/>
        <p:txBody>
          <a:bodyPr/>
          <a:lstStyle/>
          <a:p>
            <a:pPr>
              <a:defRPr/>
            </a:pPr>
            <a:fld id="{7D5233B3-BAD8-49D2-8967-314FB54DF2E9}" type="slidenum">
              <a:rPr lang="en-GB" smtClean="0"/>
              <a:pPr>
                <a:defRPr/>
              </a:pPr>
              <a:t>22</a:t>
            </a:fld>
            <a:endParaRPr lang="en-GB"/>
          </a:p>
        </p:txBody>
      </p:sp>
    </p:spTree>
    <p:extLst>
      <p:ext uri="{BB962C8B-B14F-4D97-AF65-F5344CB8AC3E}">
        <p14:creationId xmlns:p14="http://schemas.microsoft.com/office/powerpoint/2010/main" val="2265298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2470" indent="-172470" defTabSz="903114"/>
            <a:r>
              <a:rPr lang="en-GB" dirty="0">
                <a:solidFill>
                  <a:srgbClr val="000000"/>
                </a:solidFill>
              </a:rPr>
              <a:t>Parliament comprises three parts: the two Houses of Parliament and the Crown in Parliament: all three must agree on a single text of a Bill before it can become law. Making the law is the function in which Parliament is “sovereign”.</a:t>
            </a:r>
          </a:p>
          <a:p>
            <a:pPr marL="172470" indent="-172470" defTabSz="903114"/>
            <a:endParaRPr lang="en-GB" dirty="0">
              <a:solidFill>
                <a:srgbClr val="000000"/>
              </a:solidFill>
            </a:endParaRPr>
          </a:p>
          <a:p>
            <a:pPr marL="172470" indent="-172470" defTabSz="903114"/>
            <a:r>
              <a:rPr lang="en-GB" b="1" dirty="0">
                <a:solidFill>
                  <a:srgbClr val="000000"/>
                </a:solidFill>
              </a:rPr>
              <a:t>The House of Commons </a:t>
            </a:r>
          </a:p>
          <a:p>
            <a:pPr marL="172470" indent="-172470" defTabSz="903114">
              <a:buFontTx/>
              <a:buChar char="•"/>
            </a:pPr>
            <a:r>
              <a:rPr lang="en-GB" dirty="0">
                <a:solidFill>
                  <a:srgbClr val="000000"/>
                </a:solidFill>
              </a:rPr>
              <a:t>The elected chamber of Parliament – 650 MPs each representing a single geographical area (other Parliaments, at an extreme the Israeli and Dutch have no geographical link for Members). This link is an important influence on the way MPs think. In Scotland and Wales there are both constituency and “regional” Members.</a:t>
            </a:r>
          </a:p>
          <a:p>
            <a:pPr marL="172470" indent="-172470" defTabSz="903114"/>
            <a:endParaRPr lang="en-GB" dirty="0">
              <a:solidFill>
                <a:srgbClr val="000000"/>
              </a:solidFill>
            </a:endParaRPr>
          </a:p>
          <a:p>
            <a:pPr marL="172470" indent="-172470" defTabSz="903114"/>
            <a:r>
              <a:rPr lang="en-GB" b="1" dirty="0">
                <a:solidFill>
                  <a:srgbClr val="000000"/>
                </a:solidFill>
              </a:rPr>
              <a:t>The House of Lords</a:t>
            </a:r>
          </a:p>
          <a:p>
            <a:pPr marL="172470" indent="-172470" defTabSz="903114">
              <a:buFontTx/>
              <a:buChar char="•"/>
            </a:pPr>
            <a:r>
              <a:rPr lang="en-GB" dirty="0">
                <a:solidFill>
                  <a:srgbClr val="000000"/>
                </a:solidFill>
              </a:rPr>
              <a:t>The “upper” House but since the civil wars and certainly since 1688 most definitely the </a:t>
            </a:r>
            <a:r>
              <a:rPr lang="en-GB" i="1" dirty="0">
                <a:solidFill>
                  <a:srgbClr val="000000"/>
                </a:solidFill>
              </a:rPr>
              <a:t>second</a:t>
            </a:r>
            <a:r>
              <a:rPr lang="en-GB" dirty="0">
                <a:solidFill>
                  <a:srgbClr val="000000"/>
                </a:solidFill>
              </a:rPr>
              <a:t> chamber of Parliament</a:t>
            </a:r>
          </a:p>
          <a:p>
            <a:pPr marL="172470" indent="-172470" defTabSz="903114">
              <a:buFontTx/>
              <a:buChar char="•"/>
            </a:pPr>
            <a:r>
              <a:rPr lang="en-GB" dirty="0">
                <a:solidFill>
                  <a:srgbClr val="000000"/>
                </a:solidFill>
              </a:rPr>
              <a:t>Has changed quite dramatically since 1948 (and at an accelerating pace in the last two decades) from a sleepy backwater to a rather assertive “revising” Chamber, and greatly expanded its range of instruments (</a:t>
            </a:r>
            <a:r>
              <a:rPr lang="en-GB" dirty="0" err="1">
                <a:solidFill>
                  <a:srgbClr val="000000"/>
                </a:solidFill>
              </a:rPr>
              <a:t>eg</a:t>
            </a:r>
            <a:r>
              <a:rPr lang="en-GB" dirty="0">
                <a:solidFill>
                  <a:srgbClr val="000000"/>
                </a:solidFill>
              </a:rPr>
              <a:t> select committees). Has now lost its appellate committee to the Supreme Court (in 2009) and its Lord Chancellor to the Commons.</a:t>
            </a:r>
          </a:p>
          <a:p>
            <a:pPr marL="172470" indent="-172470" defTabSz="903114"/>
            <a:endParaRPr lang="en-GB" dirty="0">
              <a:solidFill>
                <a:srgbClr val="000000"/>
              </a:solidFill>
            </a:endParaRPr>
          </a:p>
          <a:p>
            <a:pPr marL="172470" indent="-172470" defTabSz="903114"/>
            <a:r>
              <a:rPr lang="en-GB" b="1" dirty="0">
                <a:solidFill>
                  <a:srgbClr val="000000"/>
                </a:solidFill>
              </a:rPr>
              <a:t>The Monarch</a:t>
            </a:r>
          </a:p>
          <a:p>
            <a:pPr marL="172470" indent="-172470" defTabSz="903114">
              <a:buFontTx/>
              <a:buChar char="•"/>
            </a:pPr>
            <a:r>
              <a:rPr lang="en-GB" dirty="0">
                <a:solidFill>
                  <a:srgbClr val="000000"/>
                </a:solidFill>
              </a:rPr>
              <a:t>Her Majesty the Queen as the Crown in Parliament and Head of State</a:t>
            </a:r>
          </a:p>
          <a:p>
            <a:pPr marL="172470" indent="-172470" defTabSz="903114">
              <a:buFontTx/>
              <a:buChar char="•"/>
            </a:pPr>
            <a:r>
              <a:rPr lang="en-GB" dirty="0">
                <a:solidFill>
                  <a:srgbClr val="000000"/>
                </a:solidFill>
              </a:rPr>
              <a:t>Signs off laws passed by Government – Royal Assent</a:t>
            </a:r>
          </a:p>
          <a:p>
            <a:pPr marL="172470" indent="-172470" defTabSz="903114">
              <a:buFontTx/>
              <a:buChar char="•"/>
            </a:pPr>
            <a:r>
              <a:rPr lang="en-GB" dirty="0">
                <a:solidFill>
                  <a:srgbClr val="000000"/>
                </a:solidFill>
              </a:rPr>
              <a:t>Opens Parliament each year – a ceremonial role when she also reads the Queen’s Speech, which outlines the aims of ‘her’ Government</a:t>
            </a:r>
          </a:p>
          <a:p>
            <a:pPr marL="172470" indent="-172470" defTabSz="903114">
              <a:buFontTx/>
              <a:buChar char="•"/>
            </a:pPr>
            <a:r>
              <a:rPr lang="en-GB" dirty="0">
                <a:solidFill>
                  <a:srgbClr val="000000"/>
                </a:solidFill>
              </a:rPr>
              <a:t>Until the passing of the Fixed-term Parliament Act 2010, the Queen, upon request of the Prime Minister, could dissolve Parliament by an exercise of “prerogative power”. Now she has to be asked by the House of Commons – an example of the long process of transfer of sovereign prerogative to democratic legislature.</a:t>
            </a:r>
          </a:p>
          <a:p>
            <a:pPr marL="172470" indent="-172470" defTabSz="903114">
              <a:buFontTx/>
              <a:buChar char="•"/>
            </a:pPr>
            <a:r>
              <a:rPr lang="en-GB" dirty="0">
                <a:solidFill>
                  <a:srgbClr val="000000"/>
                </a:solidFill>
              </a:rPr>
              <a:t>AV Dicey defined prerogative power as: “The residue of discretionary or arbitrary authority, which at any given time is legally left in the hands of the Crown”.</a:t>
            </a:r>
          </a:p>
          <a:p>
            <a:pPr marL="172470" indent="-172470" defTabSz="903114">
              <a:buFontTx/>
              <a:buChar char="•"/>
            </a:pPr>
            <a:endParaRPr lang="en-GB" dirty="0">
              <a:solidFill>
                <a:srgbClr val="000000"/>
              </a:solidFill>
            </a:endParaRPr>
          </a:p>
          <a:p>
            <a:pPr marL="172470" indent="-172470" defTabSz="903114"/>
            <a:endParaRPr lang="en-GB" dirty="0">
              <a:solidFill>
                <a:srgbClr val="000000"/>
              </a:solidFill>
            </a:endParaRPr>
          </a:p>
          <a:p>
            <a:pPr marL="172470" indent="-172470" defTabSz="903114"/>
            <a:r>
              <a:rPr lang="en-GB" dirty="0">
                <a:solidFill>
                  <a:srgbClr val="000000"/>
                </a:solidFill>
              </a:rPr>
              <a:t>The UK Parliament is sometimes described as the oldest in the world, but it depends what you mean by “oldest”, “Parliament” and “world”.</a:t>
            </a:r>
          </a:p>
          <a:p>
            <a:endParaRPr lang="en-US" altLang="en-US" dirty="0" smtClean="0">
              <a:latin typeface="Arial" panose="020B0604020202020204" pitchFamily="34" charset="0"/>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33780" indent="-282223">
              <a:spcBef>
                <a:spcPct val="30000"/>
              </a:spcBef>
              <a:defRPr sz="1200">
                <a:solidFill>
                  <a:schemeClr val="tx1"/>
                </a:solidFill>
                <a:latin typeface="Arial" panose="020B0604020202020204" pitchFamily="34" charset="0"/>
              </a:defRPr>
            </a:lvl2pPr>
            <a:lvl3pPr marL="1128893" indent="-225778">
              <a:spcBef>
                <a:spcPct val="30000"/>
              </a:spcBef>
              <a:defRPr sz="1200">
                <a:solidFill>
                  <a:schemeClr val="tx1"/>
                </a:solidFill>
                <a:latin typeface="Arial" panose="020B0604020202020204" pitchFamily="34" charset="0"/>
              </a:defRPr>
            </a:lvl3pPr>
            <a:lvl4pPr marL="1580450" indent="-225778">
              <a:spcBef>
                <a:spcPct val="30000"/>
              </a:spcBef>
              <a:defRPr sz="1200">
                <a:solidFill>
                  <a:schemeClr val="tx1"/>
                </a:solidFill>
                <a:latin typeface="Arial" panose="020B0604020202020204" pitchFamily="34" charset="0"/>
              </a:defRPr>
            </a:lvl4pPr>
            <a:lvl5pPr marL="2032007" indent="-225778">
              <a:spcBef>
                <a:spcPct val="30000"/>
              </a:spcBef>
              <a:defRPr sz="1200">
                <a:solidFill>
                  <a:schemeClr val="tx1"/>
                </a:solidFill>
                <a:latin typeface="Arial" panose="020B0604020202020204" pitchFamily="34" charset="0"/>
              </a:defRPr>
            </a:lvl5pPr>
            <a:lvl6pPr marL="2483564" indent="-225778" eaLnBrk="0" fontAlgn="base" hangingPunct="0">
              <a:spcBef>
                <a:spcPct val="30000"/>
              </a:spcBef>
              <a:spcAft>
                <a:spcPct val="0"/>
              </a:spcAft>
              <a:defRPr sz="1200">
                <a:solidFill>
                  <a:schemeClr val="tx1"/>
                </a:solidFill>
                <a:latin typeface="Arial" panose="020B0604020202020204" pitchFamily="34" charset="0"/>
              </a:defRPr>
            </a:lvl6pPr>
            <a:lvl7pPr marL="2935121" indent="-225778" eaLnBrk="0" fontAlgn="base" hangingPunct="0">
              <a:spcBef>
                <a:spcPct val="30000"/>
              </a:spcBef>
              <a:spcAft>
                <a:spcPct val="0"/>
              </a:spcAft>
              <a:defRPr sz="1200">
                <a:solidFill>
                  <a:schemeClr val="tx1"/>
                </a:solidFill>
                <a:latin typeface="Arial" panose="020B0604020202020204" pitchFamily="34" charset="0"/>
              </a:defRPr>
            </a:lvl7pPr>
            <a:lvl8pPr marL="3386679" indent="-225778" eaLnBrk="0" fontAlgn="base" hangingPunct="0">
              <a:spcBef>
                <a:spcPct val="30000"/>
              </a:spcBef>
              <a:spcAft>
                <a:spcPct val="0"/>
              </a:spcAft>
              <a:defRPr sz="1200">
                <a:solidFill>
                  <a:schemeClr val="tx1"/>
                </a:solidFill>
                <a:latin typeface="Arial" panose="020B0604020202020204" pitchFamily="34" charset="0"/>
              </a:defRPr>
            </a:lvl8pPr>
            <a:lvl9pPr marL="3838235" indent="-22577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0FC064-B365-48C6-92C7-F9E64E933A70}" type="slidenum">
              <a:rPr lang="en-GB" altLang="en-US" smtClean="0">
                <a:solidFill>
                  <a:srgbClr val="000000"/>
                </a:solidFill>
              </a:rPr>
              <a:pPr>
                <a:spcBef>
                  <a:spcPct val="0"/>
                </a:spcBef>
              </a:pPr>
              <a:t>5</a:t>
            </a:fld>
            <a:endParaRPr lang="en-GB" altLang="en-US" smtClean="0">
              <a:solidFill>
                <a:srgbClr val="000000"/>
              </a:solidFill>
            </a:endParaRPr>
          </a:p>
        </p:txBody>
      </p:sp>
    </p:spTree>
    <p:extLst>
      <p:ext uri="{BB962C8B-B14F-4D97-AF65-F5344CB8AC3E}">
        <p14:creationId xmlns:p14="http://schemas.microsoft.com/office/powerpoint/2010/main" val="4160259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pPr>
              <a:defRPr/>
            </a:pPr>
            <a:r>
              <a:rPr lang="en-GB" smtClean="0"/>
              <a:t>UNCLASSIFIED</a:t>
            </a:r>
            <a:endParaRPr lang="en-US"/>
          </a:p>
        </p:txBody>
      </p:sp>
      <p:sp>
        <p:nvSpPr>
          <p:cNvPr id="5" name="Slide Number Placeholder 4"/>
          <p:cNvSpPr>
            <a:spLocks noGrp="1"/>
          </p:cNvSpPr>
          <p:nvPr>
            <p:ph type="sldNum" sz="quarter" idx="11"/>
          </p:nvPr>
        </p:nvSpPr>
        <p:spPr/>
        <p:txBody>
          <a:bodyPr/>
          <a:lstStyle/>
          <a:p>
            <a:pPr>
              <a:defRPr/>
            </a:pPr>
            <a:fld id="{7D5233B3-BAD8-49D2-8967-314FB54DF2E9}" type="slidenum">
              <a:rPr lang="en-GB" smtClean="0"/>
              <a:pPr>
                <a:defRPr/>
              </a:pPr>
              <a:t>23</a:t>
            </a:fld>
            <a:endParaRPr lang="en-GB"/>
          </a:p>
        </p:txBody>
      </p:sp>
    </p:spTree>
    <p:extLst>
      <p:ext uri="{BB962C8B-B14F-4D97-AF65-F5344CB8AC3E}">
        <p14:creationId xmlns:p14="http://schemas.microsoft.com/office/powerpoint/2010/main" val="111678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Footer Placeholder 3"/>
          <p:cNvSpPr>
            <a:spLocks noGrp="1"/>
          </p:cNvSpPr>
          <p:nvPr>
            <p:ph type="ftr" sz="quarter" idx="10"/>
          </p:nvPr>
        </p:nvSpPr>
        <p:spPr/>
        <p:txBody>
          <a:bodyPr/>
          <a:lstStyle/>
          <a:p>
            <a:pPr>
              <a:defRPr/>
            </a:pPr>
            <a:r>
              <a:rPr lang="en-GB" smtClean="0"/>
              <a:t>UNCLASSIFIED</a:t>
            </a:r>
            <a:endParaRPr lang="en-US"/>
          </a:p>
        </p:txBody>
      </p:sp>
      <p:sp>
        <p:nvSpPr>
          <p:cNvPr id="5" name="Slide Number Placeholder 4"/>
          <p:cNvSpPr>
            <a:spLocks noGrp="1"/>
          </p:cNvSpPr>
          <p:nvPr>
            <p:ph type="sldNum" sz="quarter" idx="11"/>
          </p:nvPr>
        </p:nvSpPr>
        <p:spPr/>
        <p:txBody>
          <a:bodyPr/>
          <a:lstStyle/>
          <a:p>
            <a:pPr>
              <a:defRPr/>
            </a:pPr>
            <a:fld id="{7D5233B3-BAD8-49D2-8967-314FB54DF2E9}" type="slidenum">
              <a:rPr lang="en-GB" smtClean="0"/>
              <a:pPr>
                <a:defRPr/>
              </a:pPr>
              <a:t>24</a:t>
            </a:fld>
            <a:endParaRPr lang="en-GB"/>
          </a:p>
        </p:txBody>
      </p:sp>
    </p:spTree>
    <p:extLst>
      <p:ext uri="{BB962C8B-B14F-4D97-AF65-F5344CB8AC3E}">
        <p14:creationId xmlns:p14="http://schemas.microsoft.com/office/powerpoint/2010/main" val="3692835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25</a:t>
            </a:fld>
            <a:endParaRPr lang="en-GB" altLang="en-US"/>
          </a:p>
        </p:txBody>
      </p:sp>
    </p:spTree>
    <p:extLst>
      <p:ext uri="{BB962C8B-B14F-4D97-AF65-F5344CB8AC3E}">
        <p14:creationId xmlns:p14="http://schemas.microsoft.com/office/powerpoint/2010/main" val="2161059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075" eaLnBrk="0" hangingPunct="0">
              <a:defRPr/>
            </a:pPr>
            <a:r>
              <a:rPr lang="en-GB" dirty="0" smtClean="0"/>
              <a:t>Restoration &amp; renewal of </a:t>
            </a:r>
            <a:r>
              <a:rPr lang="en-GB" dirty="0" err="1" smtClean="0"/>
              <a:t>PoW</a:t>
            </a:r>
            <a:r>
              <a:rPr lang="en-GB" dirty="0" smtClean="0"/>
              <a:t> is vital if it is to remain seat of Parliament</a:t>
            </a:r>
          </a:p>
          <a:p>
            <a:pPr defTabSz="921075" eaLnBrk="0" hangingPunct="0">
              <a:defRPr/>
            </a:pPr>
            <a:endParaRPr lang="en-GB" dirty="0" smtClean="0"/>
          </a:p>
          <a:p>
            <a:pPr defTabSz="921075" eaLnBrk="0" hangingPunct="0">
              <a:defRPr/>
            </a:pPr>
            <a:r>
              <a:rPr lang="en-GB" dirty="0" smtClean="0"/>
              <a:t>Mr</a:t>
            </a:r>
            <a:r>
              <a:rPr lang="en-GB" baseline="0" dirty="0" smtClean="0"/>
              <a:t> Speaker asserted that the cost of restoration and renewal of the Palace would cost ‘not inconsequential’ sums of public money </a:t>
            </a:r>
          </a:p>
          <a:p>
            <a:pPr defTabSz="921075" eaLnBrk="0" hangingPunct="0">
              <a:defRPr/>
            </a:pPr>
            <a:endParaRPr lang="en-GB" baseline="0" dirty="0" smtClean="0"/>
          </a:p>
          <a:p>
            <a:pPr defTabSz="921075" eaLnBrk="0" hangingPunct="0">
              <a:defRPr/>
            </a:pPr>
            <a:r>
              <a:rPr lang="en-GB" baseline="0" dirty="0" smtClean="0"/>
              <a:t>Estimated at £5.7bn over 32 years if MPs and Lords were to keep using the Palace, or £3.5bn over 6 years of Palace were vacated </a:t>
            </a:r>
          </a:p>
          <a:p>
            <a:pPr defTabSz="921075" eaLnBrk="0" hangingPunct="0">
              <a:defRPr/>
            </a:pPr>
            <a:endParaRPr lang="en-GB" baseline="0" dirty="0" smtClean="0"/>
          </a:p>
          <a:p>
            <a:pPr defTabSz="921075" eaLnBrk="0" hangingPunct="0">
              <a:defRPr/>
            </a:pPr>
            <a:r>
              <a:rPr lang="en-GB" baseline="0" dirty="0" smtClean="0"/>
              <a:t>For discussion:</a:t>
            </a:r>
          </a:p>
          <a:p>
            <a:pPr lvl="1"/>
            <a:r>
              <a:rPr lang="en-GB" dirty="0" smtClean="0"/>
              <a:t>Should the expensive work take place? </a:t>
            </a:r>
          </a:p>
          <a:p>
            <a:pPr lvl="1"/>
            <a:r>
              <a:rPr lang="en-GB" dirty="0" smtClean="0"/>
              <a:t>Should Parliament relocate? </a:t>
            </a:r>
          </a:p>
          <a:p>
            <a:pPr lvl="1"/>
            <a:r>
              <a:rPr lang="en-GB" dirty="0" smtClean="0"/>
              <a:t>If it were to relocate, should it move outside of London? </a:t>
            </a:r>
          </a:p>
          <a:p>
            <a:pPr lvl="1"/>
            <a:r>
              <a:rPr lang="en-GB" dirty="0" smtClean="0"/>
              <a:t>What are the case for and against these questions?</a:t>
            </a:r>
          </a:p>
          <a:p>
            <a:pPr lvl="1"/>
            <a:r>
              <a:rPr lang="en-GB" dirty="0" smtClean="0"/>
              <a:t>What are the implications for our democracy? </a:t>
            </a:r>
          </a:p>
          <a:p>
            <a:pPr defTabSz="921075" eaLnBrk="0" hangingPunct="0">
              <a:defRPr/>
            </a:pPr>
            <a:endParaRPr lang="en-GB" baseline="0" dirty="0" smtClean="0"/>
          </a:p>
          <a:p>
            <a:pPr defTabSz="921075" eaLnBrk="0" hangingPunct="0">
              <a:defRPr/>
            </a:pPr>
            <a:endParaRPr lang="en-GB" dirty="0"/>
          </a:p>
        </p:txBody>
      </p:sp>
      <p:sp>
        <p:nvSpPr>
          <p:cNvPr id="4" name="Footer Placeholder 3"/>
          <p:cNvSpPr>
            <a:spLocks noGrp="1"/>
          </p:cNvSpPr>
          <p:nvPr>
            <p:ph type="ftr" sz="quarter" idx="10"/>
          </p:nvPr>
        </p:nvSpPr>
        <p:spPr/>
        <p:txBody>
          <a:bodyPr/>
          <a:lstStyle/>
          <a:p>
            <a:pPr>
              <a:defRPr/>
            </a:pPr>
            <a:r>
              <a:rPr lang="en-GB" smtClean="0"/>
              <a:t>UNCLASSIFIED</a:t>
            </a:r>
            <a:endParaRPr lang="en-US"/>
          </a:p>
        </p:txBody>
      </p:sp>
      <p:sp>
        <p:nvSpPr>
          <p:cNvPr id="5" name="Slide Number Placeholder 4"/>
          <p:cNvSpPr>
            <a:spLocks noGrp="1"/>
          </p:cNvSpPr>
          <p:nvPr>
            <p:ph type="sldNum" sz="quarter" idx="11"/>
          </p:nvPr>
        </p:nvSpPr>
        <p:spPr/>
        <p:txBody>
          <a:bodyPr/>
          <a:lstStyle/>
          <a:p>
            <a:pPr>
              <a:defRPr/>
            </a:pPr>
            <a:fld id="{7D5233B3-BAD8-49D2-8967-314FB54DF2E9}" type="slidenum">
              <a:rPr lang="en-GB" smtClean="0"/>
              <a:pPr>
                <a:defRPr/>
              </a:pPr>
              <a:t>27</a:t>
            </a:fld>
            <a:endParaRPr lang="en-GB"/>
          </a:p>
        </p:txBody>
      </p:sp>
    </p:spTree>
    <p:extLst>
      <p:ext uri="{BB962C8B-B14F-4D97-AF65-F5344CB8AC3E}">
        <p14:creationId xmlns:p14="http://schemas.microsoft.com/office/powerpoint/2010/main" val="2031595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28</a:t>
            </a:fld>
            <a:endParaRPr lang="en-GB" altLang="en-US"/>
          </a:p>
        </p:txBody>
      </p:sp>
    </p:spTree>
    <p:extLst>
      <p:ext uri="{BB962C8B-B14F-4D97-AF65-F5344CB8AC3E}">
        <p14:creationId xmlns:p14="http://schemas.microsoft.com/office/powerpoint/2010/main" val="2536299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ftr" sz="quarter" idx="4"/>
          </p:nvPr>
        </p:nvSpPr>
        <p:spPr>
          <a:noFill/>
        </p:spPr>
        <p:txBody>
          <a:bodyPr/>
          <a:lstStyle/>
          <a:p>
            <a:r>
              <a:rPr lang="en-GB" smtClean="0"/>
              <a:t>© Houses of Parliament 2011</a:t>
            </a:r>
          </a:p>
          <a:p>
            <a:endParaRPr lang="en-US" sz="13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endParaRPr lang="en-GB" dirty="0" smtClean="0"/>
          </a:p>
          <a:p>
            <a:endParaRPr lang="en-GB" dirty="0" smtClean="0"/>
          </a:p>
          <a:p>
            <a:endParaRPr lang="en-GB" dirty="0" smtClean="0"/>
          </a:p>
          <a:p>
            <a:endParaRPr lang="en-GB" dirty="0" smtClean="0"/>
          </a:p>
          <a:p>
            <a:endParaRPr lang="en-US" dirty="0" smtClean="0"/>
          </a:p>
        </p:txBody>
      </p:sp>
      <p:sp>
        <p:nvSpPr>
          <p:cNvPr id="37893" name="Rectangle 7"/>
          <p:cNvSpPr>
            <a:spLocks noChangeArrowheads="1"/>
          </p:cNvSpPr>
          <p:nvPr/>
        </p:nvSpPr>
        <p:spPr bwMode="auto">
          <a:xfrm>
            <a:off x="3813887" y="9435352"/>
            <a:ext cx="2914944" cy="496100"/>
          </a:xfrm>
          <a:prstGeom prst="rect">
            <a:avLst/>
          </a:prstGeom>
          <a:noFill/>
          <a:ln w="9525">
            <a:noFill/>
            <a:miter lim="800000"/>
            <a:headEnd/>
            <a:tailEnd/>
          </a:ln>
        </p:spPr>
        <p:txBody>
          <a:bodyPr lIns="91371" tIns="45685" rIns="91371" bIns="45685" anchor="b"/>
          <a:lstStyle/>
          <a:p>
            <a:pPr algn="r" defTabSz="912521"/>
            <a:fld id="{5493D7D3-DF84-4725-A79B-08A2F6C1193C}" type="slidenum">
              <a:rPr lang="en-GB" sz="1300"/>
              <a:pPr algn="r" defTabSz="912521"/>
              <a:t>6</a:t>
            </a:fld>
            <a:endParaRPr lang="en-GB" sz="1300"/>
          </a:p>
        </p:txBody>
      </p:sp>
    </p:spTree>
    <p:extLst>
      <p:ext uri="{BB962C8B-B14F-4D97-AF65-F5344CB8AC3E}">
        <p14:creationId xmlns:p14="http://schemas.microsoft.com/office/powerpoint/2010/main" val="2850414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pPr>
              <a:defRPr/>
            </a:pPr>
            <a:r>
              <a:rPr lang="en-GB" smtClean="0">
                <a:solidFill>
                  <a:srgbClr val="000000"/>
                </a:solidFill>
              </a:rPr>
              <a:t>UNCLASSIFIED</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7D5233B3-BAD8-49D2-8967-314FB54DF2E9}" type="slidenum">
              <a:rPr lang="en-GB" smtClean="0">
                <a:solidFill>
                  <a:srgbClr val="000000"/>
                </a:solidFill>
              </a:rPr>
              <a:pPr>
                <a:defRPr/>
              </a:pPr>
              <a:t>7</a:t>
            </a:fld>
            <a:endParaRPr lang="en-GB">
              <a:solidFill>
                <a:srgbClr val="000000"/>
              </a:solidFill>
            </a:endParaRPr>
          </a:p>
        </p:txBody>
      </p:sp>
    </p:spTree>
    <p:extLst>
      <p:ext uri="{BB962C8B-B14F-4D97-AF65-F5344CB8AC3E}">
        <p14:creationId xmlns:p14="http://schemas.microsoft.com/office/powerpoint/2010/main" val="846746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current House of Commons is a relatively ‘young Chamber. More than 50%</a:t>
            </a:r>
            <a:r>
              <a:rPr lang="en-GB" baseline="0" dirty="0" smtClean="0"/>
              <a:t> of MPs were elected at the 2010 or 2015 elections.</a:t>
            </a:r>
          </a:p>
          <a:p>
            <a:endParaRPr lang="en-GB" baseline="0" dirty="0" smtClean="0"/>
          </a:p>
          <a:p>
            <a:r>
              <a:rPr lang="en-GB" baseline="0" dirty="0" smtClean="0"/>
              <a:t>Around two thirds have 10 years experience as MPs or less.</a:t>
            </a:r>
          </a:p>
          <a:p>
            <a:endParaRPr lang="en-GB" baseline="0" dirty="0" smtClean="0"/>
          </a:p>
          <a:p>
            <a:r>
              <a:rPr lang="en-GB" baseline="0" dirty="0" smtClean="0"/>
              <a:t>Figures accurate at May 2015</a:t>
            </a:r>
            <a:endParaRPr lang="en-GB" dirty="0"/>
          </a:p>
        </p:txBody>
      </p:sp>
      <p:sp>
        <p:nvSpPr>
          <p:cNvPr id="4" name="Footer Placeholder 3"/>
          <p:cNvSpPr>
            <a:spLocks noGrp="1"/>
          </p:cNvSpPr>
          <p:nvPr>
            <p:ph type="ftr" sz="quarter" idx="10"/>
          </p:nvPr>
        </p:nvSpPr>
        <p:spPr/>
        <p:txBody>
          <a:bodyPr/>
          <a:lstStyle/>
          <a:p>
            <a:pPr>
              <a:defRPr/>
            </a:pPr>
            <a:r>
              <a:rPr lang="en-GB" smtClean="0"/>
              <a:t>UNCLASSIFIED</a:t>
            </a:r>
            <a:endParaRPr lang="en-US"/>
          </a:p>
        </p:txBody>
      </p:sp>
      <p:sp>
        <p:nvSpPr>
          <p:cNvPr id="5" name="Slide Number Placeholder 4"/>
          <p:cNvSpPr>
            <a:spLocks noGrp="1"/>
          </p:cNvSpPr>
          <p:nvPr>
            <p:ph type="sldNum" sz="quarter" idx="11"/>
          </p:nvPr>
        </p:nvSpPr>
        <p:spPr/>
        <p:txBody>
          <a:bodyPr/>
          <a:lstStyle/>
          <a:p>
            <a:pPr>
              <a:defRPr/>
            </a:pPr>
            <a:fld id="{7D5233B3-BAD8-49D2-8967-314FB54DF2E9}" type="slidenum">
              <a:rPr lang="en-GB" smtClean="0"/>
              <a:pPr>
                <a:defRPr/>
              </a:pPr>
              <a:t>8</a:t>
            </a:fld>
            <a:endParaRPr lang="en-GB"/>
          </a:p>
        </p:txBody>
      </p:sp>
    </p:spTree>
    <p:extLst>
      <p:ext uri="{BB962C8B-B14F-4D97-AF65-F5344CB8AC3E}">
        <p14:creationId xmlns:p14="http://schemas.microsoft.com/office/powerpoint/2010/main" val="3212575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2228"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8374" indent="-287836" eaLnBrk="0" hangingPunct="0">
              <a:defRPr>
                <a:solidFill>
                  <a:schemeClr val="tx1"/>
                </a:solidFill>
                <a:latin typeface="Arial" panose="020B0604020202020204" pitchFamily="34" charset="0"/>
                <a:cs typeface="Arial" panose="020B0604020202020204" pitchFamily="34" charset="0"/>
              </a:defRPr>
            </a:lvl2pPr>
            <a:lvl3pPr marL="1151344" indent="-230269" eaLnBrk="0" hangingPunct="0">
              <a:defRPr>
                <a:solidFill>
                  <a:schemeClr val="tx1"/>
                </a:solidFill>
                <a:latin typeface="Arial" panose="020B0604020202020204" pitchFamily="34" charset="0"/>
                <a:cs typeface="Arial" panose="020B0604020202020204" pitchFamily="34" charset="0"/>
              </a:defRPr>
            </a:lvl3pPr>
            <a:lvl4pPr marL="1611881" indent="-230269" eaLnBrk="0" hangingPunct="0">
              <a:defRPr>
                <a:solidFill>
                  <a:schemeClr val="tx1"/>
                </a:solidFill>
                <a:latin typeface="Arial" panose="020B0604020202020204" pitchFamily="34" charset="0"/>
                <a:cs typeface="Arial" panose="020B0604020202020204" pitchFamily="34" charset="0"/>
              </a:defRPr>
            </a:lvl4pPr>
            <a:lvl5pPr marL="2072419" indent="-230269" eaLnBrk="0" hangingPunct="0">
              <a:defRPr>
                <a:solidFill>
                  <a:schemeClr val="tx1"/>
                </a:solidFill>
                <a:latin typeface="Arial" panose="020B0604020202020204" pitchFamily="34" charset="0"/>
                <a:cs typeface="Arial" panose="020B0604020202020204" pitchFamily="34" charset="0"/>
              </a:defRPr>
            </a:lvl5pPr>
            <a:lvl6pPr marL="2532957" indent="-2302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3494" indent="-2302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4032" indent="-2302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4569" indent="-2302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3BB0115-8816-4E0C-8CDD-54ECE33CE07A}" type="slidenum">
              <a:rPr lang="en-GB" altLang="en-US">
                <a:solidFill>
                  <a:srgbClr val="000000"/>
                </a:solidFill>
              </a:rPr>
              <a:pPr eaLnBrk="1" hangingPunct="1"/>
              <a:t>9</a:t>
            </a:fld>
            <a:endParaRPr lang="en-GB" altLang="en-US">
              <a:solidFill>
                <a:srgbClr val="000000"/>
              </a:solidFill>
            </a:endParaRPr>
          </a:p>
        </p:txBody>
      </p:sp>
    </p:spTree>
    <p:extLst>
      <p:ext uri="{BB962C8B-B14F-4D97-AF65-F5344CB8AC3E}">
        <p14:creationId xmlns:p14="http://schemas.microsoft.com/office/powerpoint/2010/main" val="2704580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AA33164A-B53B-460E-A030-3D9166E05062}" type="slidenum">
              <a:rPr lang="en-GB" smtClean="0"/>
              <a:pPr/>
              <a:t>10</a:t>
            </a:fld>
            <a:endParaRPr lang="en-GB"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673039" y="4716890"/>
            <a:ext cx="5384309" cy="4469625"/>
          </a:xfrm>
          <a:noFill/>
          <a:ln/>
        </p:spPr>
        <p:txBody>
          <a:bodyPr/>
          <a:lstStyle/>
          <a:p>
            <a:r>
              <a:rPr lang="en-US" dirty="0"/>
              <a:t>NOTE: The </a:t>
            </a:r>
            <a:r>
              <a:rPr lang="en-US" dirty="0" smtClean="0"/>
              <a:t>government</a:t>
            </a:r>
            <a:r>
              <a:rPr lang="en-US" baseline="0" dirty="0" smtClean="0"/>
              <a:t> </a:t>
            </a:r>
            <a:r>
              <a:rPr lang="en-US" dirty="0" smtClean="0"/>
              <a:t>does </a:t>
            </a:r>
            <a:r>
              <a:rPr lang="en-US" dirty="0"/>
              <a:t>not have a majority! </a:t>
            </a:r>
            <a:r>
              <a:rPr lang="en-US" dirty="0" smtClean="0"/>
              <a:t>(and nor did the Coalition government).</a:t>
            </a:r>
            <a:endParaRPr lang="en-US" dirty="0"/>
          </a:p>
          <a:p>
            <a:endParaRPr lang="en-US" dirty="0"/>
          </a:p>
          <a:p>
            <a:r>
              <a:rPr lang="en-US" dirty="0"/>
              <a:t>Lords evolution over 900 years</a:t>
            </a:r>
          </a:p>
          <a:p>
            <a:pPr>
              <a:buFont typeface="Wingdings 3" pitchFamily="18" charset="2"/>
              <a:buNone/>
            </a:pPr>
            <a:endParaRPr lang="en-US" dirty="0"/>
          </a:p>
          <a:p>
            <a:r>
              <a:rPr lang="en-GB" dirty="0" smtClean="0"/>
              <a:t>Life Peerages Act 1958 (first female Peer)</a:t>
            </a:r>
          </a:p>
          <a:p>
            <a:endParaRPr lang="en-GB" dirty="0" smtClean="0"/>
          </a:p>
          <a:p>
            <a:pPr defTabSz="903114">
              <a:defRPr/>
            </a:pPr>
            <a:r>
              <a:rPr lang="en-GB" dirty="0" smtClean="0"/>
              <a:t>House of Lords Act 1999 – all but 92 </a:t>
            </a:r>
            <a:r>
              <a:rPr lang="en-GB" dirty="0" err="1" smtClean="0"/>
              <a:t>hereditaries</a:t>
            </a:r>
            <a:r>
              <a:rPr lang="en-GB" dirty="0" smtClean="0"/>
              <a:t> expelled, </a:t>
            </a:r>
            <a:r>
              <a:rPr lang="en-US" dirty="0"/>
              <a:t>92 remaining hereditary Peers elected to remain</a:t>
            </a:r>
            <a:endParaRPr lang="en-GB" dirty="0" smtClean="0"/>
          </a:p>
          <a:p>
            <a:endParaRPr lang="en-GB" dirty="0" smtClean="0"/>
          </a:p>
          <a:p>
            <a:r>
              <a:rPr lang="en-GB" dirty="0" smtClean="0"/>
              <a:t>Appointed by the Queen – put forward by Prime Minister:</a:t>
            </a:r>
          </a:p>
          <a:p>
            <a:r>
              <a:rPr lang="en-GB" dirty="0" smtClean="0"/>
              <a:t>Political Party nominations</a:t>
            </a:r>
          </a:p>
          <a:p>
            <a:endParaRPr lang="en-GB" dirty="0" smtClean="0"/>
          </a:p>
          <a:p>
            <a:r>
              <a:rPr lang="en-GB" dirty="0" smtClean="0"/>
              <a:t>Independent cross bench nominations from Appointments Commission</a:t>
            </a:r>
          </a:p>
          <a:p>
            <a:endParaRPr lang="en-GB" dirty="0" smtClean="0"/>
          </a:p>
          <a:p>
            <a:pPr defTabSz="903114">
              <a:defRPr/>
            </a:pPr>
            <a:r>
              <a:rPr lang="en-GB" dirty="0" smtClean="0"/>
              <a:t>39 peers currently appointed but not sitting (either through leave of absence, being members of Supreme Court or MEP) = 79</a:t>
            </a:r>
          </a:p>
          <a:p>
            <a:endParaRPr lang="en-GB" dirty="0" smtClean="0"/>
          </a:p>
          <a:p>
            <a:endParaRPr lang="en-US" dirty="0"/>
          </a:p>
        </p:txBody>
      </p:sp>
    </p:spTree>
    <p:extLst>
      <p:ext uri="{BB962C8B-B14F-4D97-AF65-F5344CB8AC3E}">
        <p14:creationId xmlns:p14="http://schemas.microsoft.com/office/powerpoint/2010/main" val="1348894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The House of Lords does not have one party with a majority</a:t>
            </a:r>
            <a:r>
              <a:rPr lang="en-GB" baseline="0" dirty="0" smtClean="0"/>
              <a:t> (over 50% of the seats).</a:t>
            </a:r>
            <a:endParaRPr lang="en-GB" dirty="0" smtClean="0"/>
          </a:p>
          <a:p>
            <a:endParaRPr lang="en-GB" dirty="0" smtClean="0"/>
          </a:p>
          <a:p>
            <a:r>
              <a:rPr lang="en-GB" dirty="0" smtClean="0"/>
              <a:t>Based</a:t>
            </a:r>
            <a:r>
              <a:rPr lang="en-GB" baseline="0" dirty="0" smtClean="0"/>
              <a:t> on eligible members (not including members of the judiciary and those on leave of absence)</a:t>
            </a:r>
          </a:p>
          <a:p>
            <a:endParaRPr lang="en-GB" baseline="0" dirty="0" smtClean="0"/>
          </a:p>
          <a:p>
            <a:r>
              <a:rPr lang="en-GB" baseline="0" dirty="0" smtClean="0"/>
              <a:t>Figures correct as of October 2016</a:t>
            </a:r>
            <a:endParaRPr lang="en-GB" dirty="0"/>
          </a:p>
        </p:txBody>
      </p:sp>
      <p:sp>
        <p:nvSpPr>
          <p:cNvPr id="4" name="Footer Placeholder 3"/>
          <p:cNvSpPr>
            <a:spLocks noGrp="1"/>
          </p:cNvSpPr>
          <p:nvPr>
            <p:ph type="ftr" sz="quarter" idx="10"/>
          </p:nvPr>
        </p:nvSpPr>
        <p:spPr/>
        <p:txBody>
          <a:bodyPr/>
          <a:lstStyle/>
          <a:p>
            <a:pPr>
              <a:defRPr/>
            </a:pPr>
            <a:r>
              <a:rPr lang="en-GB" smtClean="0"/>
              <a:t>UNCLASSIFIED</a:t>
            </a:r>
            <a:endParaRPr lang="en-US"/>
          </a:p>
        </p:txBody>
      </p:sp>
      <p:sp>
        <p:nvSpPr>
          <p:cNvPr id="5" name="Slide Number Placeholder 4"/>
          <p:cNvSpPr>
            <a:spLocks noGrp="1"/>
          </p:cNvSpPr>
          <p:nvPr>
            <p:ph type="sldNum" sz="quarter" idx="11"/>
          </p:nvPr>
        </p:nvSpPr>
        <p:spPr/>
        <p:txBody>
          <a:bodyPr/>
          <a:lstStyle/>
          <a:p>
            <a:pPr>
              <a:defRPr/>
            </a:pPr>
            <a:fld id="{7D5233B3-BAD8-49D2-8967-314FB54DF2E9}" type="slidenum">
              <a:rPr lang="en-GB" smtClean="0"/>
              <a:pPr>
                <a:defRPr/>
              </a:pPr>
              <a:t>11</a:t>
            </a:fld>
            <a:endParaRPr lang="en-GB"/>
          </a:p>
        </p:txBody>
      </p:sp>
    </p:spTree>
    <p:extLst>
      <p:ext uri="{BB962C8B-B14F-4D97-AF65-F5344CB8AC3E}">
        <p14:creationId xmlns:p14="http://schemas.microsoft.com/office/powerpoint/2010/main" val="1665180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r>
              <a:rPr lang="en-US" dirty="0" smtClean="0"/>
              <a:t>Time</a:t>
            </a:r>
            <a:r>
              <a:rPr lang="en-US" baseline="0" dirty="0" smtClean="0"/>
              <a:t> to debate: there are less demands on the timetable in the Lords, and on the time of Members (no constituency work)</a:t>
            </a:r>
          </a:p>
          <a:p>
            <a:endParaRPr lang="en-US" baseline="0" dirty="0" smtClean="0"/>
          </a:p>
          <a:p>
            <a:r>
              <a:rPr lang="en-US" baseline="0" dirty="0" smtClean="0"/>
              <a:t>Amendments/ Committee: Legislation is not subject to a </a:t>
            </a:r>
            <a:r>
              <a:rPr lang="en-US" baseline="0" dirty="0" err="1" smtClean="0"/>
              <a:t>Programme</a:t>
            </a:r>
            <a:r>
              <a:rPr lang="en-US" baseline="0" dirty="0" smtClean="0"/>
              <a:t> Motion in the Lords. All proposed amendments to Bills can be debated – not selected by Lord Speaker/ committee chair.</a:t>
            </a:r>
          </a:p>
          <a:p>
            <a:r>
              <a:rPr lang="en-US" baseline="0" dirty="0" smtClean="0"/>
              <a:t>Role of Speakers: Lord Speaker more ceremonial/ figurehead. Not ‘referee’ like </a:t>
            </a:r>
            <a:r>
              <a:rPr lang="en-US" baseline="0" dirty="0" err="1" smtClean="0"/>
              <a:t>Mr</a:t>
            </a:r>
            <a:r>
              <a:rPr lang="en-US" baseline="0" dirty="0" smtClean="0"/>
              <a:t> Speaker.</a:t>
            </a:r>
          </a:p>
          <a:p>
            <a:endParaRPr lang="en-US" dirty="0" smtClean="0"/>
          </a:p>
        </p:txBody>
      </p:sp>
      <p:sp>
        <p:nvSpPr>
          <p:cNvPr id="43012" name="Footer Placeholder 3"/>
          <p:cNvSpPr>
            <a:spLocks noGrp="1"/>
          </p:cNvSpPr>
          <p:nvPr>
            <p:ph type="ftr" sz="quarter" idx="4"/>
          </p:nvPr>
        </p:nvSpPr>
        <p:spPr>
          <a:xfrm>
            <a:off x="0" y="9435352"/>
            <a:ext cx="6730387" cy="496100"/>
          </a:xfrm>
          <a:noFill/>
        </p:spPr>
        <p:txBody>
          <a:bodyPr/>
          <a:lstStyle/>
          <a:p>
            <a:pPr algn="ctr"/>
            <a:r>
              <a:rPr lang="en-US" sz="1100">
                <a:solidFill>
                  <a:srgbClr val="000000"/>
                </a:solidFill>
                <a:latin typeface="Calibri"/>
              </a:rPr>
              <a:t>UNCLASSIFIED</a:t>
            </a:r>
          </a:p>
        </p:txBody>
      </p:sp>
      <p:sp>
        <p:nvSpPr>
          <p:cNvPr id="43013" name="Slide Number Placeholder 4"/>
          <p:cNvSpPr>
            <a:spLocks noGrp="1"/>
          </p:cNvSpPr>
          <p:nvPr>
            <p:ph type="sldNum" sz="quarter" idx="5"/>
          </p:nvPr>
        </p:nvSpPr>
        <p:spPr>
          <a:noFill/>
        </p:spPr>
        <p:txBody>
          <a:bodyPr/>
          <a:lstStyle/>
          <a:p>
            <a:fld id="{25B34EDB-B5C6-4923-ACD0-745A6C14E0DF}" type="slidenum">
              <a:rPr lang="en-GB" smtClean="0"/>
              <a:pPr/>
              <a:t>12</a:t>
            </a:fld>
            <a:endParaRPr lang="en-GB" smtClean="0"/>
          </a:p>
        </p:txBody>
      </p:sp>
    </p:spTree>
    <p:extLst>
      <p:ext uri="{BB962C8B-B14F-4D97-AF65-F5344CB8AC3E}">
        <p14:creationId xmlns:p14="http://schemas.microsoft.com/office/powerpoint/2010/main" val="1078577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bg1"/>
        </a:solidFill>
        <a:effectLst/>
      </p:bgPr>
    </p:bg>
    <p:spTree>
      <p:nvGrpSpPr>
        <p:cNvPr id="1" name=""/>
        <p:cNvGrpSpPr/>
        <p:nvPr/>
      </p:nvGrpSpPr>
      <p:grpSpPr>
        <a:xfrm>
          <a:off x="0" y="0"/>
          <a:ext cx="0" cy="0"/>
          <a:chOff x="0" y="0"/>
          <a:chExt cx="0" cy="0"/>
        </a:xfrm>
      </p:grpSpPr>
      <p:grpSp>
        <p:nvGrpSpPr>
          <p:cNvPr id="4" name="Group 15"/>
          <p:cNvGrpSpPr>
            <a:grpSpLocks/>
          </p:cNvGrpSpPr>
          <p:nvPr userDrawn="1"/>
        </p:nvGrpSpPr>
        <p:grpSpPr bwMode="auto">
          <a:xfrm>
            <a:off x="-3175" y="4946650"/>
            <a:ext cx="9147175" cy="1911350"/>
            <a:chOff x="-3765" y="4832896"/>
            <a:chExt cx="9147765" cy="2032192"/>
          </a:xfrm>
        </p:grpSpPr>
        <p:sp>
          <p:nvSpPr>
            <p:cNvPr id="5" name="Freeform 4"/>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solidFill>
                  <a:prstClr val="black"/>
                </a:solidFill>
              </a:endParaRPr>
            </a:p>
          </p:txBody>
        </p:sp>
        <p:sp>
          <p:nvSpPr>
            <p:cNvPr id="6" name="Freeform 5"/>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defRPr/>
              </a:pPr>
              <a:endParaRPr lang="en-US">
                <a:solidFill>
                  <a:prstClr val="black"/>
                </a:solidFill>
              </a:endParaRPr>
            </a:p>
          </p:txBody>
        </p:sp>
        <p:sp>
          <p:nvSpPr>
            <p:cNvPr id="7" name="Freeform 6"/>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cxnSp>
          <p:nvCxnSpPr>
            <p:cNvPr id="8" name="Straight Connector 7"/>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0" name="Picture 17" descr="HoP logo_Purple"/>
          <p:cNvPicPr>
            <a:picLocks noChangeAspect="1" noChangeArrowheads="1"/>
          </p:cNvPicPr>
          <p:nvPr userDrawn="1"/>
        </p:nvPicPr>
        <p:blipFill>
          <a:blip r:embed="rId3" cstate="print"/>
          <a:srcRect/>
          <a:stretch>
            <a:fillRect/>
          </a:stretch>
        </p:blipFill>
        <p:spPr bwMode="auto">
          <a:xfrm>
            <a:off x="468313" y="333375"/>
            <a:ext cx="5788025" cy="1100138"/>
          </a:xfrm>
          <a:prstGeom prst="rect">
            <a:avLst/>
          </a:prstGeom>
          <a:noFill/>
          <a:ln w="9525">
            <a:noFill/>
            <a:miter lim="800000"/>
            <a:headEnd/>
            <a:tailEnd/>
          </a:ln>
        </p:spPr>
      </p:pic>
      <p:sp>
        <p:nvSpPr>
          <p:cNvPr id="9" name="Title Placeholder 8"/>
          <p:cNvSpPr>
            <a:spLocks noGrp="1"/>
          </p:cNvSpPr>
          <p:nvPr>
            <p:ph type="title"/>
          </p:nvPr>
        </p:nvSpPr>
        <p:spPr>
          <a:xfrm>
            <a:off x="685800" y="2130425"/>
            <a:ext cx="7772400" cy="1470025"/>
          </a:xfrm>
        </p:spPr>
        <p:txBody>
          <a:bodyPr/>
          <a:lstStyle>
            <a:lvl1pPr>
              <a:defRPr smtClean="0"/>
            </a:lvl1pPr>
          </a:lstStyle>
          <a:p>
            <a:r>
              <a:rPr lang="en-US" smtClean="0"/>
              <a:t>Click to edit Master title style</a:t>
            </a:r>
            <a:endParaRPr lang="en-GB" smtClean="0"/>
          </a:p>
        </p:txBody>
      </p:sp>
      <p:sp>
        <p:nvSpPr>
          <p:cNvPr id="27656" name="Text Placeholder 29"/>
          <p:cNvSpPr>
            <a:spLocks noGrp="1"/>
          </p:cNvSpPr>
          <p:nvPr>
            <p:ph type="subTitle" idx="1"/>
          </p:nvPr>
        </p:nvSpPr>
        <p:spPr>
          <a:xfrm>
            <a:off x="2058988" y="3860800"/>
            <a:ext cx="6400800" cy="1752600"/>
          </a:xfrm>
        </p:spPr>
        <p:txBody>
          <a:bodyPr/>
          <a:lstStyle>
            <a:lvl1pPr marL="0" indent="0" algn="ctr">
              <a:buFont typeface="Wingdings 3" pitchFamily="18" charset="2"/>
              <a:buNone/>
              <a:defRPr smtClean="0"/>
            </a:lvl1pPr>
          </a:lstStyle>
          <a:p>
            <a:r>
              <a:rPr lang="en-US" smtClean="0"/>
              <a:t>Click to edit Master subtitle style</a:t>
            </a:r>
            <a:endParaRPr lang="en-GB" smtClean="0"/>
          </a:p>
        </p:txBody>
      </p:sp>
      <p:sp>
        <p:nvSpPr>
          <p:cNvPr id="11" name="Footer Placeholder 11"/>
          <p:cNvSpPr>
            <a:spLocks noGrp="1"/>
          </p:cNvSpPr>
          <p:nvPr>
            <p:ph type="ftr" sz="quarter" idx="10"/>
          </p:nvPr>
        </p:nvSpPr>
        <p:spPr/>
        <p:txBody>
          <a:bodyPr/>
          <a:lstStyle>
            <a:lvl1pPr>
              <a:defRPr/>
            </a:lvl1pPr>
          </a:lstStyle>
          <a:p>
            <a:pPr>
              <a:defRPr/>
            </a:pPr>
            <a:endParaRPr lang="en-GB"/>
          </a:p>
        </p:txBody>
      </p:sp>
    </p:spTree>
    <p:extLst>
      <p:ext uri="{BB962C8B-B14F-4D97-AF65-F5344CB8AC3E}">
        <p14:creationId xmlns:p14="http://schemas.microsoft.com/office/powerpoint/2010/main" val="825036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600200"/>
            <a:ext cx="8229600" cy="4525963"/>
          </a:xfrm>
        </p:spPr>
        <p:txBody>
          <a:bodyPr/>
          <a:lstStyle/>
          <a:p>
            <a:pPr lvl="0"/>
            <a:endParaRPr lang="en-GB" noProof="0" smtClean="0"/>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r>
              <a:rPr lang="en-GB"/>
              <a:t>selcom for Sheffield</a:t>
            </a:r>
          </a:p>
        </p:txBody>
      </p:sp>
      <p:sp>
        <p:nvSpPr>
          <p:cNvPr id="6" name="Rectangle 6"/>
          <p:cNvSpPr>
            <a:spLocks noGrp="1" noChangeArrowheads="1"/>
          </p:cNvSpPr>
          <p:nvPr>
            <p:ph type="sldNum" sz="quarter" idx="12"/>
          </p:nvPr>
        </p:nvSpPr>
        <p:spPr/>
        <p:txBody>
          <a:bodyPr/>
          <a:lstStyle>
            <a:lvl1pPr>
              <a:defRPr/>
            </a:lvl1pPr>
          </a:lstStyle>
          <a:p>
            <a:pPr>
              <a:defRPr/>
            </a:pPr>
            <a:fld id="{AE29A7DD-DACE-4C7E-826B-1BD01CBF4AB7}" type="slidenum">
              <a:rPr lang="en-GB" altLang="en-US"/>
              <a:pPr>
                <a:defRPr/>
              </a:pPr>
              <a:t>‹#›</a:t>
            </a:fld>
            <a:endParaRPr lang="en-GB" altLang="en-US"/>
          </a:p>
        </p:txBody>
      </p:sp>
    </p:spTree>
    <p:extLst>
      <p:ext uri="{BB962C8B-B14F-4D97-AF65-F5344CB8AC3E}">
        <p14:creationId xmlns:p14="http://schemas.microsoft.com/office/powerpoint/2010/main" val="2598530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t>11/17/2016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69456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E7884882-FB12-4BC8-9960-9AD8104D7FAE}" type="datetimeFigureOut">
              <a:rPr lang="en-US" smtClean="0"/>
              <a:t>11/17/2016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43666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pPr/>
              <a:t>‹#›</a:t>
            </a:fld>
            <a:endParaRPr lang="en-GB" altLang="en-US"/>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5" name="Picture Placeholder 12"/>
          <p:cNvSpPr>
            <a:spLocks noGrp="1"/>
          </p:cNvSpPr>
          <p:nvPr>
            <p:ph type="pic" sz="quarter" idx="11"/>
          </p:nvPr>
        </p:nvSpPr>
        <p:spPr>
          <a:xfrm>
            <a:off x="0" y="2286000"/>
            <a:ext cx="9144000" cy="2286000"/>
          </a:xfrm>
          <a:ln>
            <a:noFill/>
          </a:ln>
        </p:spPr>
        <p:txBody>
          <a:bodyPr/>
          <a:lstStyle/>
          <a:p>
            <a:r>
              <a:rPr lang="en-US" smtClean="0"/>
              <a:t>Click icon to add picture</a:t>
            </a:r>
            <a:endParaRPr lang="en-GB" dirty="0"/>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1"/>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1"/>
                </a:solidFill>
                <a:latin typeface="+mn-lt"/>
              </a:defRPr>
            </a:lvl1pPr>
          </a:lstStyle>
          <a:p>
            <a:fld id="{8BC98825-13C7-4691-AD1B-ADB91D0C9739}" type="datetimeFigureOut">
              <a:rPr lang="en-GB" smtClean="0"/>
              <a:pPr/>
              <a:t>17/11/2016</a:t>
            </a:fld>
            <a:endParaRPr lang="en-GB" dirty="0"/>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1"/>
                </a:solidFill>
                <a:latin typeface="+mn-lt"/>
              </a:defRPr>
            </a:lvl1pPr>
          </a:lstStyle>
          <a:p>
            <a:r>
              <a:rPr lang="en-GB" dirty="0" smtClean="0"/>
              <a:t>Copyright University of Reading</a:t>
            </a:r>
            <a:endParaRPr lang="en-GB" dirty="0"/>
          </a:p>
        </p:txBody>
      </p:sp>
    </p:spTree>
    <p:extLst>
      <p:ext uri="{BB962C8B-B14F-4D97-AF65-F5344CB8AC3E}">
        <p14:creationId xmlns:p14="http://schemas.microsoft.com/office/powerpoint/2010/main" val="26910515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84">
                                            <p:txEl>
                                              <p:pRg st="0" end="0"/>
                                            </p:txEl>
                                          </p:spTgt>
                                        </p:tgtEl>
                                        <p:attrNameLst>
                                          <p:attrName>style.visibility</p:attrName>
                                        </p:attrNameLst>
                                      </p:cBhvr>
                                      <p:to>
                                        <p:strVal val="visible"/>
                                      </p:to>
                                    </p:set>
                                    <p:animEffect transition="in" filter="fade">
                                      <p:cBhvr>
                                        <p:cTn id="7" dur="2000"/>
                                        <p:tgtEl>
                                          <p:spTgt spid="30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build="p">
        <p:tmplLst>
          <p:tmpl lvl="1">
            <p:tnLst>
              <p:par>
                <p:cTn presetID="10" presetClass="entr" presetSubtype="0" fill="hold" nodeType="afterEffect">
                  <p:stCondLst>
                    <p:cond delay="0"/>
                  </p:stCondLst>
                  <p:childTnLst>
                    <p:set>
                      <p:cBhvr>
                        <p:cTn dur="1" fill="hold">
                          <p:stCondLst>
                            <p:cond delay="0"/>
                          </p:stCondLst>
                        </p:cTn>
                        <p:tgtEl>
                          <p:spTgt spid="3084"/>
                        </p:tgtEl>
                        <p:attrNameLst>
                          <p:attrName>style.visibility</p:attrName>
                        </p:attrNameLst>
                      </p:cBhvr>
                      <p:to>
                        <p:strVal val="visible"/>
                      </p:to>
                    </p:set>
                    <p:animEffect transition="in" filter="fade">
                      <p:cBhvr>
                        <p:cTn dur="2000"/>
                        <p:tgtEl>
                          <p:spTgt spid="3084"/>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1_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bg1"/>
                </a:solidFill>
                <a:latin typeface="Effra Heavy" pitchFamily="34" charset="0"/>
              </a:rPr>
              <a:t>LIMITLESS</a:t>
            </a:r>
          </a:p>
        </p:txBody>
      </p:sp>
      <p:sp>
        <p:nvSpPr>
          <p:cNvPr id="6" name="Picture Placeholder 12"/>
          <p:cNvSpPr>
            <a:spLocks noGrp="1"/>
          </p:cNvSpPr>
          <p:nvPr>
            <p:ph type="pic" sz="quarter" idx="11" hasCustomPrompt="1"/>
          </p:nvPr>
        </p:nvSpPr>
        <p:spPr>
          <a:xfrm>
            <a:off x="0" y="0"/>
            <a:ext cx="9144000" cy="4437112"/>
          </a:xfrm>
          <a:ln>
            <a:noFill/>
          </a:ln>
        </p:spPr>
        <p:txBody>
          <a:bodyPr/>
          <a:lstStyle>
            <a:lvl1pPr>
              <a:defRPr/>
            </a:lvl1pPr>
          </a:lstStyle>
          <a:p>
            <a:r>
              <a:rPr lang="en-US" dirty="0" smtClean="0"/>
              <a:t>Click icon to add picture – see next slide as example</a:t>
            </a:r>
            <a:endParaRPr lang="en-GB" dirty="0"/>
          </a:p>
        </p:txBody>
      </p:sp>
      <p:sp>
        <p:nvSpPr>
          <p:cNvPr id="9" name="Text Placeholder 8"/>
          <p:cNvSpPr>
            <a:spLocks noGrp="1"/>
          </p:cNvSpPr>
          <p:nvPr>
            <p:ph type="body" sz="quarter" idx="12" hasCustomPrompt="1"/>
          </p:nvPr>
        </p:nvSpPr>
        <p:spPr>
          <a:xfrm>
            <a:off x="251520" y="3794864"/>
            <a:ext cx="2305050" cy="461963"/>
          </a:xfrm>
          <a:solidFill>
            <a:schemeClr val="bg1"/>
          </a:solidFill>
        </p:spPr>
        <p:txBody>
          <a:bodyPr lIns="90000" tIns="46800" rIns="90000" bIns="46800">
            <a:noAutofit/>
          </a:bodyPr>
          <a:lstStyle>
            <a:lvl1pPr marL="0" indent="0">
              <a:buNone/>
              <a:defRPr lang="en-GB" sz="2400" cap="all" baseline="0" dirty="0">
                <a:solidFill>
                  <a:schemeClr val="tx1"/>
                </a:solidFill>
                <a:latin typeface="+mj-lt"/>
              </a:defRPr>
            </a:lvl1pPr>
          </a:lstStyle>
          <a:p>
            <a:r>
              <a:rPr lang="en-GB" dirty="0" smtClean="0">
                <a:solidFill>
                  <a:schemeClr val="tx1"/>
                </a:solidFill>
                <a:latin typeface="+mj-lt"/>
              </a:rPr>
              <a:t>EDUCATION IS</a:t>
            </a:r>
            <a:endParaRPr lang="en-GB" dirty="0">
              <a:solidFill>
                <a:schemeClr val="tx1"/>
              </a:solidFill>
              <a:latin typeface="+mj-lt"/>
            </a:endParaRPr>
          </a:p>
        </p:txBody>
      </p:sp>
      <p:sp>
        <p:nvSpPr>
          <p:cNvPr id="10" name="Text Placeholder 8"/>
          <p:cNvSpPr>
            <a:spLocks noGrp="1"/>
          </p:cNvSpPr>
          <p:nvPr>
            <p:ph type="body" sz="quarter" idx="13" hasCustomPrompt="1"/>
          </p:nvPr>
        </p:nvSpPr>
        <p:spPr>
          <a:xfrm>
            <a:off x="251520" y="5857878"/>
            <a:ext cx="6984776" cy="463846"/>
          </a:xfrm>
          <a:solidFill>
            <a:schemeClr val="bg1"/>
          </a:solidFill>
        </p:spPr>
        <p:txBody>
          <a:bodyPr wrap="square" lIns="90000" tIns="46800" rIns="90000" bIns="46800">
            <a:noAutofit/>
          </a:bodyPr>
          <a:lstStyle>
            <a:lvl1pPr marL="0" indent="0">
              <a:buNone/>
              <a:defRPr lang="en-GB" sz="2400" cap="all" baseline="0" dirty="0">
                <a:solidFill>
                  <a:schemeClr val="tx1"/>
                </a:solidFill>
                <a:latin typeface="+mj-lt"/>
                <a:cs typeface="Adobe Arabic" pitchFamily="18" charset="-78"/>
              </a:defRPr>
            </a:lvl1pPr>
          </a:lstStyle>
          <a:p>
            <a:r>
              <a:rPr lang="en-GB" dirty="0" smtClean="0">
                <a:solidFill>
                  <a:schemeClr val="tx1"/>
                </a:solidFill>
                <a:latin typeface="+mj-lt"/>
              </a:rPr>
              <a:t>MAKE THE BOX LONGER FOR LONGER PHRASES</a:t>
            </a:r>
            <a:endParaRPr lang="en-GB" dirty="0">
              <a:solidFill>
                <a:schemeClr val="tx1"/>
              </a:solidFill>
              <a:latin typeface="+mj-lt"/>
            </a:endParaRPr>
          </a:p>
        </p:txBody>
      </p:sp>
    </p:spTree>
    <p:extLst>
      <p:ext uri="{BB962C8B-B14F-4D97-AF65-F5344CB8AC3E}">
        <p14:creationId xmlns:p14="http://schemas.microsoft.com/office/powerpoint/2010/main" val="1689526319"/>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tx1"/>
                </a:solidFill>
                <a:latin typeface="Effra Heavy" pitchFamily="34" charset="0"/>
              </a:rPr>
              <a:t>LIMITLESS</a:t>
            </a:r>
          </a:p>
        </p:txBody>
      </p:sp>
      <p:sp>
        <p:nvSpPr>
          <p:cNvPr id="6" name="Picture Placeholder 12"/>
          <p:cNvSpPr>
            <a:spLocks noGrp="1"/>
          </p:cNvSpPr>
          <p:nvPr>
            <p:ph type="pic" sz="quarter" idx="11" hasCustomPrompt="1"/>
          </p:nvPr>
        </p:nvSpPr>
        <p:spPr>
          <a:xfrm>
            <a:off x="0" y="0"/>
            <a:ext cx="9144000" cy="4437112"/>
          </a:xfrm>
          <a:ln>
            <a:noFill/>
          </a:ln>
        </p:spPr>
        <p:txBody>
          <a:bodyPr/>
          <a:lstStyle>
            <a:lvl1pPr>
              <a:defRPr/>
            </a:lvl1pPr>
          </a:lstStyle>
          <a:p>
            <a:r>
              <a:rPr lang="en-US" dirty="0" smtClean="0"/>
              <a:t>Click icon to add picture – see example on next slide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defRPr>
            </a:lvl1pPr>
          </a:lstStyle>
          <a:p>
            <a:pPr lvl="0"/>
            <a:r>
              <a:rPr lang="en-US" dirty="0" smtClean="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3998380634"/>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smtClean="0"/>
              <a:t>Click to edit Master title style</a:t>
            </a:r>
            <a:endParaRPr lang="en-GB" altLang="en-US" dirty="0" smtClean="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pPr/>
              <a:t>‹#›</a:t>
            </a:fld>
            <a:endParaRPr lang="en-GB" altLang="en-US" dirty="0"/>
          </a:p>
        </p:txBody>
      </p:sp>
      <p:pic>
        <p:nvPicPr>
          <p:cNvPr id="1074" name="Picture 50" descr="Device-win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tx1"/>
                </a:solidFill>
                <a:latin typeface="Effra Light" pitchFamily="34" charset="0"/>
              </a:rPr>
              <a:t>LIMITLESS </a:t>
            </a:r>
            <a:r>
              <a:rPr lang="en-GB" altLang="en-US" sz="1400" dirty="0">
                <a:solidFill>
                  <a:schemeClr val="tx1"/>
                </a:solidFill>
                <a:latin typeface="Effra Heavy" pitchFamily="34" charset="0"/>
              </a:rPr>
              <a:t>POTENTIAL</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OPPORTUNITIES</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IMPACT</a:t>
            </a:r>
          </a:p>
        </p:txBody>
      </p:sp>
      <p:sp>
        <p:nvSpPr>
          <p:cNvPr id="2"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tx1"/>
                </a:solidFill>
                <a:latin typeface="+mn-lt"/>
              </a:defRPr>
            </a:lvl1pPr>
          </a:lstStyle>
          <a:p>
            <a:fld id="{8BC98825-13C7-4691-AD1B-ADB91D0C9739}" type="datetimeFigureOut">
              <a:rPr lang="en-GB" smtClean="0"/>
              <a:pPr/>
              <a:t>17/11/2016</a:t>
            </a:fld>
            <a:endParaRPr lang="en-GB" dirty="0"/>
          </a:p>
        </p:txBody>
      </p:sp>
      <p:sp>
        <p:nvSpPr>
          <p:cNvPr id="3"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tx1"/>
                </a:solidFill>
                <a:latin typeface="+mn-lt"/>
              </a:defRPr>
            </a:lvl1pPr>
          </a:lstStyle>
          <a:p>
            <a:endParaRPr lang="en-GB" dirty="0"/>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696" r:id="rId3"/>
    <p:sldLayoutId id="2147483698" r:id="rId4"/>
    <p:sldLayoutId id="2147483700" r:id="rId5"/>
    <p:sldLayoutId id="2147483701" r:id="rId6"/>
    <p:sldLayoutId id="2147483702" r:id="rId7"/>
    <p:sldLayoutId id="2147483706" r:id="rId8"/>
    <p:sldLayoutId id="2147483707" r:id="rId9"/>
    <p:sldLayoutId id="2147483708" r:id="rId10"/>
    <p:sldLayoutId id="2147483709" r:id="rId11"/>
    <p:sldLayoutId id="2147483710" r:id="rId12"/>
    <p:sldLayoutId id="2147483711" r:id="rId13"/>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1000"/>
                                        <p:tgtEl>
                                          <p:spTgt spid="10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tgtEl>
                                          <p:spTgt spid="1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Lst>
      </p:bldP>
    </p:bldLst>
  </p:timing>
  <p:hf hdr="0" ftr="0" dt="0"/>
  <p:txStyles>
    <p:titleStyle>
      <a:lvl1pPr algn="l" rtl="0" eaLnBrk="1" fontAlgn="base" hangingPunct="1">
        <a:spcBef>
          <a:spcPct val="0"/>
        </a:spcBef>
        <a:spcAft>
          <a:spcPct val="0"/>
        </a:spcAft>
        <a:defRPr sz="4000"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2" charset="0"/>
        </a:defRPr>
      </a:lvl2pPr>
      <a:lvl3pPr algn="l" rtl="0" eaLnBrk="1" fontAlgn="base" hangingPunct="1">
        <a:spcBef>
          <a:spcPct val="0"/>
        </a:spcBef>
        <a:spcAft>
          <a:spcPct val="0"/>
        </a:spcAft>
        <a:defRPr sz="3600">
          <a:solidFill>
            <a:schemeClr val="tx2"/>
          </a:solidFill>
          <a:latin typeface="Rdg Vesta" pitchFamily="2" charset="0"/>
        </a:defRPr>
      </a:lvl3pPr>
      <a:lvl4pPr algn="l" rtl="0" eaLnBrk="1" fontAlgn="base" hangingPunct="1">
        <a:spcBef>
          <a:spcPct val="0"/>
        </a:spcBef>
        <a:spcAft>
          <a:spcPct val="0"/>
        </a:spcAft>
        <a:defRPr sz="3600">
          <a:solidFill>
            <a:schemeClr val="tx2"/>
          </a:solidFill>
          <a:latin typeface="Rdg Vesta" pitchFamily="2" charset="0"/>
        </a:defRPr>
      </a:lvl4pPr>
      <a:lvl5pPr algn="l" rtl="0" eaLnBrk="1" fontAlgn="base" hangingPunct="1">
        <a:spcBef>
          <a:spcPct val="0"/>
        </a:spcBef>
        <a:spcAft>
          <a:spcPct val="0"/>
        </a:spcAft>
        <a:defRPr sz="3600">
          <a:solidFill>
            <a:schemeClr val="tx2"/>
          </a:solidFill>
          <a:latin typeface="Rdg Vesta" pitchFamily="2" charset="0"/>
        </a:defRPr>
      </a:lvl5pPr>
      <a:lvl6pPr marL="457200" algn="l" rtl="0" eaLnBrk="1" fontAlgn="base" hangingPunct="1">
        <a:spcBef>
          <a:spcPct val="0"/>
        </a:spcBef>
        <a:spcAft>
          <a:spcPct val="0"/>
        </a:spcAft>
        <a:defRPr sz="3600">
          <a:solidFill>
            <a:schemeClr val="tx2"/>
          </a:solidFill>
          <a:latin typeface="Rdg Vesta" pitchFamily="2" charset="0"/>
        </a:defRPr>
      </a:lvl6pPr>
      <a:lvl7pPr marL="914400" algn="l" rtl="0" eaLnBrk="1" fontAlgn="base" hangingPunct="1">
        <a:spcBef>
          <a:spcPct val="0"/>
        </a:spcBef>
        <a:spcAft>
          <a:spcPct val="0"/>
        </a:spcAft>
        <a:defRPr sz="3600">
          <a:solidFill>
            <a:schemeClr val="tx2"/>
          </a:solidFill>
          <a:latin typeface="Rdg Vesta" pitchFamily="2" charset="0"/>
        </a:defRPr>
      </a:lvl7pPr>
      <a:lvl8pPr marL="1371600" algn="l" rtl="0" eaLnBrk="1" fontAlgn="base" hangingPunct="1">
        <a:spcBef>
          <a:spcPct val="0"/>
        </a:spcBef>
        <a:spcAft>
          <a:spcPct val="0"/>
        </a:spcAft>
        <a:defRPr sz="3600">
          <a:solidFill>
            <a:schemeClr val="tx2"/>
          </a:solidFill>
          <a:latin typeface="Rdg Vesta" pitchFamily="2" charset="0"/>
        </a:defRPr>
      </a:lvl8pPr>
      <a:lvl9pPr marL="1828800" algn="l" rtl="0" eaLnBrk="1" fontAlgn="base" hangingPunct="1">
        <a:spcBef>
          <a:spcPct val="0"/>
        </a:spcBef>
        <a:spcAft>
          <a:spcPct val="0"/>
        </a:spcAft>
        <a:defRPr sz="3600">
          <a:solidFill>
            <a:schemeClr val="tx2"/>
          </a:solidFill>
          <a:latin typeface="Rdg Vesta" pitchFamily="2" charset="0"/>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Rdg Vest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Rdg Vest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Rdg Vest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Rdg Vest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hyperlink" Target="http://www.number10.gov.uk/tour/location_001.ph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o.uk/imgres?imgurl=http://queuemagazine.co.uk/images/Parliament_portcullis.jpg&amp;imgrefurl=http://queuemagazine.co.uk/lifestyle.aspx&amp;usg=__-S0zkRcb53XqBzT2gPEQHrfzCKk=&amp;h=546&amp;w=457&amp;sz=24&amp;hl=en&amp;start=1&amp;zoom=1&amp;um=1&amp;itbs=1&amp;tbnid=i_P961h0D7Ag3M:&amp;tbnh=133&amp;tbnw=111&amp;prev=/images?q=portcullis+parliament&amp;um=1&amp;hl=en&amp;tbs=isch:1" TargetMode="External"/><Relationship Id="rId7"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8" Type="http://schemas.openxmlformats.org/officeDocument/2006/relationships/hyperlink" Target="http://www.parliament.uk/business/bills-and-legislation/" TargetMode="External"/><Relationship Id="rId3" Type="http://schemas.openxmlformats.org/officeDocument/2006/relationships/hyperlink" Target="http://www.publications.parliament.uk/pa/cm/cmallparty/register/contents.htm" TargetMode="External"/><Relationship Id="rId7"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hyperlink" Target="http://www.parliamentlive.tv/Main/Player.aspx?meetingId=16021&amp;st=16:00:00" TargetMode="External"/><Relationship Id="rId10" Type="http://schemas.openxmlformats.org/officeDocument/2006/relationships/hyperlink" Target="http://www.parliament.uk/business/publications/written-questions-answers-statements/written-questions-answers/?page=1&amp;max=20&amp;questiontype=AllQuestions&amp;house=commons,lords&amp;dept=63" TargetMode="External"/><Relationship Id="rId4" Type="http://schemas.openxmlformats.org/officeDocument/2006/relationships/hyperlink" Target="http://www.parliament.uk/edm/2008-09/890" TargetMode="External"/><Relationship Id="rId9" Type="http://schemas.openxmlformats.org/officeDocument/2006/relationships/hyperlink" Target="http://www.parliament.uk/business/committees/committees-a-z/lords-select/communications-committee/"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www.parliament.uk/hleu"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11.xml"/><Relationship Id="rId1" Type="http://schemas.openxmlformats.org/officeDocument/2006/relationships/vmlDrawing" Target="../drawings/vmlDrawing1.v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www.telegraph.co.uk/news/politics/8848651/Prime-Ministers-Questions-50th-anniversary-the-best-PMQs-from-the-modern-era.html" TargetMode="External"/><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Subtitle 2"/>
          <p:cNvSpPr>
            <a:spLocks noGrp="1"/>
          </p:cNvSpPr>
          <p:nvPr>
            <p:ph type="subTitle" idx="1"/>
          </p:nvPr>
        </p:nvSpPr>
        <p:spPr/>
        <p:txBody>
          <a:bodyPr/>
          <a:lstStyle/>
          <a:p>
            <a:r>
              <a:rPr lang="en-GB" dirty="0" err="1" smtClean="0"/>
              <a:t>Dr.</a:t>
            </a:r>
            <a:r>
              <a:rPr lang="en-GB" dirty="0" smtClean="0"/>
              <a:t> Mark Shanahan, Director of Teaching &amp; Learning, Department of Politics and International Relations, University of Reading</a:t>
            </a:r>
          </a:p>
          <a:p>
            <a:endParaRPr lang="en-GB" dirty="0"/>
          </a:p>
        </p:txBody>
      </p:sp>
      <p:sp>
        <p:nvSpPr>
          <p:cNvPr id="4" name="Slide Number Placeholder 3"/>
          <p:cNvSpPr>
            <a:spLocks noGrp="1"/>
          </p:cNvSpPr>
          <p:nvPr>
            <p:ph type="sldNum" sz="quarter" idx="4"/>
          </p:nvPr>
        </p:nvSpPr>
        <p:spPr/>
        <p:txBody>
          <a:bodyPr/>
          <a:lstStyle/>
          <a:p>
            <a:fld id="{44C01B32-D1A0-401C-8867-70456BBB1E87}" type="slidenum">
              <a:rPr lang="en-GB" altLang="en-US" smtClean="0"/>
              <a:pPr/>
              <a:t>1</a:t>
            </a:fld>
            <a:endParaRPr lang="en-GB" altLang="en-US" dirty="0"/>
          </a:p>
        </p:txBody>
      </p:sp>
      <p:sp>
        <p:nvSpPr>
          <p:cNvPr id="6" name="Text Placeholder 5"/>
          <p:cNvSpPr>
            <a:spLocks noGrp="1"/>
          </p:cNvSpPr>
          <p:nvPr>
            <p:ph type="body" sz="quarter" idx="13"/>
          </p:nvPr>
        </p:nvSpPr>
        <p:spPr>
          <a:xfrm>
            <a:off x="417512" y="0"/>
            <a:ext cx="5090592" cy="867106"/>
          </a:xfrm>
        </p:spPr>
        <p:txBody>
          <a:bodyPr/>
          <a:lstStyle/>
          <a:p>
            <a:r>
              <a:rPr lang="en-GB" dirty="0" smtClean="0"/>
              <a:t>Department of Politics and International Relations</a:t>
            </a:r>
            <a:endParaRPr lang="en-GB" dirty="0"/>
          </a:p>
        </p:txBody>
      </p:sp>
      <p:sp>
        <p:nvSpPr>
          <p:cNvPr id="7" name="Title 6"/>
          <p:cNvSpPr>
            <a:spLocks noGrp="1"/>
          </p:cNvSpPr>
          <p:nvPr>
            <p:ph type="ctrTitle"/>
          </p:nvPr>
        </p:nvSpPr>
        <p:spPr/>
        <p:txBody>
          <a:bodyPr/>
          <a:lstStyle/>
          <a:p>
            <a:r>
              <a:rPr lang="en-GB" dirty="0" smtClean="0"/>
              <a:t>Exploring Parliament – with a detour on </a:t>
            </a:r>
            <a:r>
              <a:rPr lang="en-GB" dirty="0" err="1" smtClean="0"/>
              <a:t>europe</a:t>
            </a:r>
            <a:endParaRPr lang="en-GB" dirty="0"/>
          </a:p>
        </p:txBody>
      </p:sp>
    </p:spTree>
    <p:extLst>
      <p:ext uri="{BB962C8B-B14F-4D97-AF65-F5344CB8AC3E}">
        <p14:creationId xmlns:p14="http://schemas.microsoft.com/office/powerpoint/2010/main" val="2400218020"/>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18194" y="116632"/>
            <a:ext cx="7550150" cy="704850"/>
          </a:xfrm>
        </p:spPr>
        <p:txBody>
          <a:bodyPr/>
          <a:lstStyle/>
          <a:p>
            <a:pPr eaLnBrk="1" hangingPunct="1">
              <a:defRPr/>
            </a:pPr>
            <a:r>
              <a:rPr lang="en-GB" sz="3600" dirty="0" smtClean="0">
                <a:effectLst/>
                <a:latin typeface="Verdana" panose="020B0604030504040204" pitchFamily="34" charset="0"/>
                <a:ea typeface="Verdana" panose="020B0604030504040204" pitchFamily="34" charset="0"/>
                <a:cs typeface="Verdana" panose="020B0604030504040204" pitchFamily="34" charset="0"/>
              </a:rPr>
              <a:t>House of Lords</a:t>
            </a:r>
          </a:p>
        </p:txBody>
      </p:sp>
      <p:pic>
        <p:nvPicPr>
          <p:cNvPr id="13315" name="Picture 3" descr="empty_from_above"/>
          <p:cNvPicPr>
            <a:picLocks noChangeAspect="1" noChangeArrowheads="1"/>
          </p:cNvPicPr>
          <p:nvPr/>
        </p:nvPicPr>
        <p:blipFill>
          <a:blip r:embed="rId4" cstate="print"/>
          <a:srcRect/>
          <a:stretch>
            <a:fillRect/>
          </a:stretch>
        </p:blipFill>
        <p:spPr bwMode="auto">
          <a:xfrm>
            <a:off x="1477168" y="1977079"/>
            <a:ext cx="6146800" cy="4024312"/>
          </a:xfrm>
          <a:prstGeom prst="rect">
            <a:avLst/>
          </a:prstGeom>
          <a:noFill/>
          <a:ln w="9525">
            <a:noFill/>
            <a:miter lim="800000"/>
            <a:headEnd/>
            <a:tailEnd/>
          </a:ln>
        </p:spPr>
      </p:pic>
      <p:sp>
        <p:nvSpPr>
          <p:cNvPr id="29700" name="Text Box 4"/>
          <p:cNvSpPr txBox="1">
            <a:spLocks noChangeArrowheads="1"/>
          </p:cNvSpPr>
          <p:nvPr/>
        </p:nvSpPr>
        <p:spPr bwMode="auto">
          <a:xfrm>
            <a:off x="827584" y="974725"/>
            <a:ext cx="3412629" cy="784830"/>
          </a:xfrm>
          <a:prstGeom prst="rect">
            <a:avLst/>
          </a:prstGeom>
          <a:noFill/>
          <a:ln w="9525">
            <a:noFill/>
            <a:miter lim="800000"/>
            <a:headEnd/>
            <a:tailEnd/>
          </a:ln>
        </p:spPr>
        <p:txBody>
          <a:bodyPr wrap="square">
            <a:spAutoFit/>
          </a:bodyPr>
          <a:lstStyle/>
          <a:p>
            <a:pPr algn="ctr">
              <a:spcBef>
                <a:spcPct val="50000"/>
              </a:spcBef>
            </a:pPr>
            <a:r>
              <a:rPr lang="en-GB" b="1" dirty="0">
                <a:latin typeface="Verdana" panose="020B0604030504040204" pitchFamily="34" charset="0"/>
                <a:ea typeface="Verdana" panose="020B0604030504040204" pitchFamily="34" charset="0"/>
                <a:cs typeface="Verdana" panose="020B0604030504040204" pitchFamily="34" charset="0"/>
              </a:rPr>
              <a:t>Archbishops/ Bishops</a:t>
            </a:r>
          </a:p>
          <a:p>
            <a:pPr algn="ctr">
              <a:spcBef>
                <a:spcPct val="50000"/>
              </a:spcBef>
            </a:pPr>
            <a:r>
              <a:rPr lang="en-GB" b="1" dirty="0">
                <a:latin typeface="Verdana" panose="020B0604030504040204" pitchFamily="34" charset="0"/>
                <a:ea typeface="Verdana" panose="020B0604030504040204" pitchFamily="34" charset="0"/>
                <a:cs typeface="Verdana" panose="020B0604030504040204" pitchFamily="34" charset="0"/>
              </a:rPr>
              <a:t>25</a:t>
            </a:r>
          </a:p>
        </p:txBody>
      </p:sp>
      <p:sp>
        <p:nvSpPr>
          <p:cNvPr id="502789" name="Text Box 5"/>
          <p:cNvSpPr txBox="1">
            <a:spLocks noChangeArrowheads="1"/>
          </p:cNvSpPr>
          <p:nvPr/>
        </p:nvSpPr>
        <p:spPr bwMode="auto">
          <a:xfrm>
            <a:off x="5322888" y="981075"/>
            <a:ext cx="1481360" cy="707886"/>
          </a:xfrm>
          <a:prstGeom prst="rect">
            <a:avLst/>
          </a:prstGeom>
          <a:noFill/>
          <a:ln w="9525">
            <a:noFill/>
            <a:miter lim="800000"/>
            <a:headEnd/>
            <a:tailEnd/>
          </a:ln>
          <a:effectLst/>
        </p:spPr>
        <p:txBody>
          <a:bodyPr wrap="square">
            <a:spAutoFit/>
          </a:bodyPr>
          <a:lstStyle/>
          <a:p>
            <a:pPr>
              <a:spcBef>
                <a:spcPct val="50000"/>
              </a:spcBef>
              <a:defRPr/>
            </a:pPr>
            <a:r>
              <a:rPr lang="en-GB" sz="2000" b="1" dirty="0">
                <a:latin typeface="Verdana" panose="020B0604030504040204" pitchFamily="34" charset="0"/>
                <a:ea typeface="Verdana" panose="020B0604030504040204" pitchFamily="34" charset="0"/>
                <a:cs typeface="Verdana" panose="020B0604030504040204" pitchFamily="34" charset="0"/>
              </a:rPr>
              <a:t>Lord    Speaker</a:t>
            </a:r>
          </a:p>
        </p:txBody>
      </p:sp>
      <p:sp>
        <p:nvSpPr>
          <p:cNvPr id="29704" name="Text Box 12"/>
          <p:cNvSpPr txBox="1">
            <a:spLocks noChangeArrowheads="1"/>
          </p:cNvSpPr>
          <p:nvPr/>
        </p:nvSpPr>
        <p:spPr bwMode="auto">
          <a:xfrm>
            <a:off x="-108520" y="4598835"/>
            <a:ext cx="1727771" cy="1723549"/>
          </a:xfrm>
          <a:prstGeom prst="rect">
            <a:avLst/>
          </a:prstGeom>
          <a:noFill/>
          <a:ln w="9525">
            <a:noFill/>
            <a:miter lim="800000"/>
            <a:headEnd/>
            <a:tailEnd/>
          </a:ln>
        </p:spPr>
        <p:txBody>
          <a:bodyPr wrap="square">
            <a:spAutoFit/>
          </a:bodyPr>
          <a:lstStyle/>
          <a:p>
            <a:pPr algn="ctr">
              <a:spcBef>
                <a:spcPct val="50000"/>
              </a:spcBef>
            </a:pPr>
            <a:r>
              <a:rPr lang="en-GB" sz="2000" b="1" dirty="0">
                <a:latin typeface="Verdana" panose="020B0604030504040204" pitchFamily="34" charset="0"/>
                <a:ea typeface="Verdana" panose="020B0604030504040204" pitchFamily="34" charset="0"/>
                <a:cs typeface="Verdana" panose="020B0604030504040204" pitchFamily="34" charset="0"/>
              </a:rPr>
              <a:t>Cross-Benchers</a:t>
            </a:r>
          </a:p>
          <a:p>
            <a:pPr algn="ctr">
              <a:spcBef>
                <a:spcPct val="50000"/>
              </a:spcBef>
            </a:pPr>
            <a:r>
              <a:rPr lang="en-GB" sz="2000" b="1" dirty="0" smtClean="0">
                <a:latin typeface="Verdana" panose="020B0604030504040204" pitchFamily="34" charset="0"/>
                <a:ea typeface="Verdana" panose="020B0604030504040204" pitchFamily="34" charset="0"/>
                <a:cs typeface="Verdana" panose="020B0604030504040204" pitchFamily="34" charset="0"/>
              </a:rPr>
              <a:t>176</a:t>
            </a:r>
            <a:endParaRPr lang="en-GB" sz="2000" b="1" dirty="0">
              <a:latin typeface="Verdana" panose="020B0604030504040204" pitchFamily="34" charset="0"/>
              <a:ea typeface="Verdana" panose="020B0604030504040204" pitchFamily="34" charset="0"/>
              <a:cs typeface="Verdana" panose="020B0604030504040204" pitchFamily="34" charset="0"/>
            </a:endParaRPr>
          </a:p>
          <a:p>
            <a:pPr>
              <a:spcBef>
                <a:spcPct val="50000"/>
              </a:spcBef>
            </a:pPr>
            <a:endParaRPr lang="en-GB" b="1" dirty="0">
              <a:latin typeface="Verdana" panose="020B0604030504040204" pitchFamily="34" charset="0"/>
              <a:ea typeface="Verdana" panose="020B0604030504040204" pitchFamily="34" charset="0"/>
              <a:cs typeface="Verdana" panose="020B0604030504040204" pitchFamily="34" charset="0"/>
            </a:endParaRPr>
          </a:p>
        </p:txBody>
      </p:sp>
      <p:sp>
        <p:nvSpPr>
          <p:cNvPr id="29708" name="TextBox 21"/>
          <p:cNvSpPr txBox="1">
            <a:spLocks noChangeArrowheads="1"/>
          </p:cNvSpPr>
          <p:nvPr/>
        </p:nvSpPr>
        <p:spPr bwMode="auto">
          <a:xfrm>
            <a:off x="3143448" y="6127750"/>
            <a:ext cx="2652688" cy="522288"/>
          </a:xfrm>
          <a:prstGeom prst="rect">
            <a:avLst/>
          </a:prstGeom>
          <a:noFill/>
          <a:ln w="9525">
            <a:noFill/>
            <a:miter lim="800000"/>
            <a:headEnd/>
            <a:tailEnd/>
          </a:ln>
        </p:spPr>
        <p:txBody>
          <a:bodyPr wrap="square">
            <a:spAutoFit/>
          </a:bodyPr>
          <a:lstStyle/>
          <a:p>
            <a:pPr algn="ctr"/>
            <a:r>
              <a:rPr lang="en-GB" sz="2800" b="1" dirty="0"/>
              <a:t>Total </a:t>
            </a:r>
            <a:r>
              <a:rPr lang="en-GB" sz="2800" b="1" dirty="0" smtClean="0"/>
              <a:t>:775</a:t>
            </a:r>
            <a:endParaRPr lang="en-GB" sz="2800" b="1" dirty="0"/>
          </a:p>
        </p:txBody>
      </p:sp>
      <p:grpSp>
        <p:nvGrpSpPr>
          <p:cNvPr id="2" name="Group 23"/>
          <p:cNvGrpSpPr>
            <a:grpSpLocks/>
          </p:cNvGrpSpPr>
          <p:nvPr/>
        </p:nvGrpSpPr>
        <p:grpSpPr bwMode="auto">
          <a:xfrm>
            <a:off x="-3597" y="1993407"/>
            <a:ext cx="8815808" cy="4007984"/>
            <a:chOff x="-3597" y="1993407"/>
            <a:chExt cx="8815808" cy="4007984"/>
          </a:xfrm>
        </p:grpSpPr>
        <p:sp>
          <p:nvSpPr>
            <p:cNvPr id="13333" name="Text Box 8"/>
            <p:cNvSpPr txBox="1">
              <a:spLocks noChangeArrowheads="1"/>
            </p:cNvSpPr>
            <p:nvPr/>
          </p:nvSpPr>
          <p:spPr bwMode="auto">
            <a:xfrm>
              <a:off x="321345" y="3536181"/>
              <a:ext cx="650255" cy="396875"/>
            </a:xfrm>
            <a:prstGeom prst="rect">
              <a:avLst/>
            </a:prstGeom>
            <a:noFill/>
            <a:ln w="9525">
              <a:noFill/>
              <a:miter lim="800000"/>
              <a:headEnd/>
              <a:tailEnd/>
            </a:ln>
          </p:spPr>
          <p:txBody>
            <a:bodyPr wrap="square">
              <a:spAutoFit/>
            </a:bodyPr>
            <a:lstStyle/>
            <a:p>
              <a:pPr>
                <a:spcBef>
                  <a:spcPct val="50000"/>
                </a:spcBef>
              </a:pPr>
              <a:r>
                <a:rPr lang="en-GB" sz="2000" b="1" dirty="0" smtClean="0"/>
                <a:t>224</a:t>
              </a:r>
              <a:endParaRPr lang="en-GB" sz="2000" b="1" dirty="0"/>
            </a:p>
          </p:txBody>
        </p:sp>
        <p:pic>
          <p:nvPicPr>
            <p:cNvPr id="13335" name="Picture 20" descr="cons"/>
            <p:cNvPicPr>
              <a:picLocks noChangeAspect="1" noChangeArrowheads="1"/>
            </p:cNvPicPr>
            <p:nvPr/>
          </p:nvPicPr>
          <p:blipFill>
            <a:blip r:embed="rId5" cstate="print"/>
            <a:srcRect/>
            <a:stretch>
              <a:fillRect/>
            </a:stretch>
          </p:blipFill>
          <p:spPr bwMode="auto">
            <a:xfrm>
              <a:off x="166688" y="2755900"/>
              <a:ext cx="954087" cy="673100"/>
            </a:xfrm>
            <a:prstGeom prst="rect">
              <a:avLst/>
            </a:prstGeom>
            <a:noFill/>
            <a:ln w="9525">
              <a:noFill/>
              <a:miter lim="800000"/>
              <a:headEnd/>
              <a:tailEnd/>
            </a:ln>
          </p:spPr>
        </p:pic>
        <p:pic>
          <p:nvPicPr>
            <p:cNvPr id="13336" name="Picture 21" descr="libdem"/>
            <p:cNvPicPr>
              <a:picLocks noChangeAspect="1" noChangeArrowheads="1"/>
            </p:cNvPicPr>
            <p:nvPr/>
          </p:nvPicPr>
          <p:blipFill>
            <a:blip r:embed="rId6" cstate="print"/>
            <a:srcRect/>
            <a:stretch>
              <a:fillRect/>
            </a:stretch>
          </p:blipFill>
          <p:spPr bwMode="auto">
            <a:xfrm>
              <a:off x="7897811" y="5285429"/>
              <a:ext cx="914400" cy="715962"/>
            </a:xfrm>
            <a:prstGeom prst="rect">
              <a:avLst/>
            </a:prstGeom>
            <a:noFill/>
            <a:ln w="9525">
              <a:noFill/>
              <a:miter lim="800000"/>
              <a:headEnd/>
              <a:tailEnd/>
            </a:ln>
          </p:spPr>
        </p:pic>
        <p:sp>
          <p:nvSpPr>
            <p:cNvPr id="13337" name="TextBox 26"/>
            <p:cNvSpPr txBox="1">
              <a:spLocks noChangeArrowheads="1"/>
            </p:cNvSpPr>
            <p:nvPr/>
          </p:nvSpPr>
          <p:spPr bwMode="auto">
            <a:xfrm>
              <a:off x="-3597" y="1993407"/>
              <a:ext cx="1703140" cy="646331"/>
            </a:xfrm>
            <a:prstGeom prst="rect">
              <a:avLst/>
            </a:prstGeom>
            <a:noFill/>
            <a:ln w="9525">
              <a:noFill/>
              <a:miter lim="800000"/>
              <a:headEnd/>
              <a:tailEnd/>
            </a:ln>
          </p:spPr>
          <p:txBody>
            <a:bodyPr wrap="square">
              <a:spAutoFit/>
            </a:bodyPr>
            <a:lstStyle/>
            <a:p>
              <a:r>
                <a:rPr lang="en-GB" sz="1800" b="1" dirty="0">
                  <a:latin typeface="Verdana" panose="020B0604030504040204" pitchFamily="34" charset="0"/>
                  <a:ea typeface="Verdana" panose="020B0604030504040204" pitchFamily="34" charset="0"/>
                  <a:cs typeface="Verdana" panose="020B0604030504040204" pitchFamily="34" charset="0"/>
                </a:rPr>
                <a:t>Governing </a:t>
              </a:r>
              <a:r>
                <a:rPr lang="en-GB" sz="1800" b="1" dirty="0" smtClean="0">
                  <a:latin typeface="Verdana" panose="020B0604030504040204" pitchFamily="34" charset="0"/>
                  <a:ea typeface="Verdana" panose="020B0604030504040204" pitchFamily="34" charset="0"/>
                  <a:cs typeface="Verdana" panose="020B0604030504040204" pitchFamily="34" charset="0"/>
                </a:rPr>
                <a:t>Party</a:t>
              </a:r>
              <a:endParaRPr lang="en-GB" sz="1800" b="1"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3" name="Group 25"/>
          <p:cNvGrpSpPr>
            <a:grpSpLocks/>
          </p:cNvGrpSpPr>
          <p:nvPr/>
        </p:nvGrpSpPr>
        <p:grpSpPr bwMode="auto">
          <a:xfrm>
            <a:off x="7623968" y="910582"/>
            <a:ext cx="1589460" cy="1730389"/>
            <a:chOff x="7623968" y="1925028"/>
            <a:chExt cx="1589460" cy="1730440"/>
          </a:xfrm>
        </p:grpSpPr>
        <p:pic>
          <p:nvPicPr>
            <p:cNvPr id="13330" name="Picture 19" descr="labour"/>
            <p:cNvPicPr>
              <a:picLocks noChangeAspect="1" noChangeArrowheads="1"/>
            </p:cNvPicPr>
            <p:nvPr/>
          </p:nvPicPr>
          <p:blipFill>
            <a:blip r:embed="rId7" cstate="print"/>
            <a:srcRect/>
            <a:stretch>
              <a:fillRect/>
            </a:stretch>
          </p:blipFill>
          <p:spPr bwMode="auto">
            <a:xfrm>
              <a:off x="7939856" y="2499246"/>
              <a:ext cx="736600" cy="708025"/>
            </a:xfrm>
            <a:prstGeom prst="rect">
              <a:avLst/>
            </a:prstGeom>
            <a:noFill/>
            <a:ln w="9525">
              <a:noFill/>
              <a:miter lim="800000"/>
              <a:headEnd/>
              <a:tailEnd/>
            </a:ln>
          </p:spPr>
        </p:pic>
        <p:sp>
          <p:nvSpPr>
            <p:cNvPr id="13331" name="TextBox 22"/>
            <p:cNvSpPr txBox="1">
              <a:spLocks noChangeArrowheads="1"/>
            </p:cNvSpPr>
            <p:nvPr/>
          </p:nvSpPr>
          <p:spPr bwMode="auto">
            <a:xfrm>
              <a:off x="7956376" y="3286125"/>
              <a:ext cx="675185" cy="369343"/>
            </a:xfrm>
            <a:prstGeom prst="rect">
              <a:avLst/>
            </a:prstGeom>
            <a:noFill/>
            <a:ln w="9525">
              <a:noFill/>
              <a:miter lim="800000"/>
              <a:headEnd/>
              <a:tailEnd/>
            </a:ln>
          </p:spPr>
          <p:txBody>
            <a:bodyPr wrap="none">
              <a:spAutoFit/>
            </a:bodyPr>
            <a:lstStyle/>
            <a:p>
              <a:r>
                <a:rPr lang="en-GB" b="1" dirty="0" smtClean="0">
                  <a:latin typeface="Verdana" panose="020B0604030504040204" pitchFamily="34" charset="0"/>
                  <a:ea typeface="Verdana" panose="020B0604030504040204" pitchFamily="34" charset="0"/>
                  <a:cs typeface="Verdana" panose="020B0604030504040204" pitchFamily="34" charset="0"/>
                </a:rPr>
                <a:t>211</a:t>
              </a:r>
              <a:endParaRPr lang="en-GB" b="1" dirty="0">
                <a:latin typeface="Verdana" panose="020B0604030504040204" pitchFamily="34" charset="0"/>
                <a:ea typeface="Verdana" panose="020B0604030504040204" pitchFamily="34" charset="0"/>
                <a:cs typeface="Verdana" panose="020B0604030504040204" pitchFamily="34" charset="0"/>
              </a:endParaRPr>
            </a:p>
          </p:txBody>
        </p:sp>
        <p:sp>
          <p:nvSpPr>
            <p:cNvPr id="13332" name="TextBox 27"/>
            <p:cNvSpPr txBox="1">
              <a:spLocks noChangeArrowheads="1"/>
            </p:cNvSpPr>
            <p:nvPr/>
          </p:nvSpPr>
          <p:spPr bwMode="auto">
            <a:xfrm>
              <a:off x="7623968" y="1925028"/>
              <a:ext cx="1589460" cy="646350"/>
            </a:xfrm>
            <a:prstGeom prst="rect">
              <a:avLst/>
            </a:prstGeom>
            <a:noFill/>
            <a:ln w="9525">
              <a:noFill/>
              <a:miter lim="800000"/>
              <a:headEnd/>
              <a:tailEnd/>
            </a:ln>
          </p:spPr>
          <p:txBody>
            <a:bodyPr wrap="square">
              <a:spAutoFit/>
            </a:bodyPr>
            <a:lstStyle/>
            <a:p>
              <a:r>
                <a:rPr lang="en-GB" sz="1800" b="1" dirty="0">
                  <a:latin typeface="Verdana" panose="020B0604030504040204" pitchFamily="34" charset="0"/>
                  <a:ea typeface="Verdana" panose="020B0604030504040204" pitchFamily="34" charset="0"/>
                  <a:cs typeface="Verdana" panose="020B0604030504040204" pitchFamily="34" charset="0"/>
                </a:rPr>
                <a:t>Official Opposition</a:t>
              </a:r>
            </a:p>
          </p:txBody>
        </p:sp>
      </p:grpSp>
      <p:sp>
        <p:nvSpPr>
          <p:cNvPr id="29712" name="TextBox 28"/>
          <p:cNvSpPr txBox="1">
            <a:spLocks noChangeArrowheads="1"/>
          </p:cNvSpPr>
          <p:nvPr/>
        </p:nvSpPr>
        <p:spPr bwMode="auto">
          <a:xfrm>
            <a:off x="7807324" y="3277096"/>
            <a:ext cx="1095375" cy="1015663"/>
          </a:xfrm>
          <a:prstGeom prst="rect">
            <a:avLst/>
          </a:prstGeom>
          <a:noFill/>
          <a:ln w="9525">
            <a:noFill/>
            <a:miter lim="800000"/>
            <a:headEnd/>
            <a:tailEnd/>
          </a:ln>
        </p:spPr>
        <p:txBody>
          <a:bodyPr>
            <a:spAutoFit/>
          </a:bodyPr>
          <a:lstStyle/>
          <a:p>
            <a:pPr algn="ctr"/>
            <a:r>
              <a:rPr lang="en-GB" sz="1800" b="1" dirty="0">
                <a:latin typeface="Verdana" panose="020B0604030504040204" pitchFamily="34" charset="0"/>
                <a:ea typeface="Verdana" panose="020B0604030504040204" pitchFamily="34" charset="0"/>
                <a:cs typeface="Verdana" panose="020B0604030504040204" pitchFamily="34" charset="0"/>
              </a:rPr>
              <a:t>Other Parties</a:t>
            </a:r>
            <a:endParaRPr lang="en-GB" b="1" dirty="0">
              <a:latin typeface="Verdana" panose="020B0604030504040204" pitchFamily="34" charset="0"/>
              <a:ea typeface="Verdana" panose="020B0604030504040204" pitchFamily="34" charset="0"/>
              <a:cs typeface="Verdana" panose="020B0604030504040204" pitchFamily="34" charset="0"/>
            </a:endParaRPr>
          </a:p>
          <a:p>
            <a:pPr algn="ctr"/>
            <a:r>
              <a:rPr lang="en-GB" b="1" dirty="0" smtClean="0">
                <a:latin typeface="Verdana" panose="020B0604030504040204" pitchFamily="34" charset="0"/>
                <a:ea typeface="Verdana" panose="020B0604030504040204" pitchFamily="34" charset="0"/>
                <a:cs typeface="Verdana" panose="020B0604030504040204" pitchFamily="34" charset="0"/>
              </a:rPr>
              <a:t>138</a:t>
            </a:r>
            <a:endParaRPr lang="en-GB" b="1" dirty="0">
              <a:latin typeface="Verdana" panose="020B0604030504040204" pitchFamily="34" charset="0"/>
              <a:ea typeface="Verdana" panose="020B0604030504040204" pitchFamily="34" charset="0"/>
              <a:cs typeface="Verdana" panose="020B0604030504040204" pitchFamily="34" charset="0"/>
            </a:endParaRPr>
          </a:p>
        </p:txBody>
      </p:sp>
      <p:cxnSp>
        <p:nvCxnSpPr>
          <p:cNvPr id="29713" name="Straight Arrow Connector 30"/>
          <p:cNvCxnSpPr>
            <a:cxnSpLocks noChangeShapeType="1"/>
          </p:cNvCxnSpPr>
          <p:nvPr/>
        </p:nvCxnSpPr>
        <p:spPr bwMode="auto">
          <a:xfrm>
            <a:off x="2662288" y="1779230"/>
            <a:ext cx="1300112" cy="1975208"/>
          </a:xfrm>
          <a:prstGeom prst="straightConnector1">
            <a:avLst/>
          </a:prstGeom>
          <a:noFill/>
          <a:ln w="53975" algn="ctr">
            <a:solidFill>
              <a:srgbClr val="009FB5"/>
            </a:solidFill>
            <a:round/>
            <a:headEnd/>
            <a:tailEnd type="arrow" w="med" len="med"/>
          </a:ln>
        </p:spPr>
      </p:cxnSp>
      <p:cxnSp>
        <p:nvCxnSpPr>
          <p:cNvPr id="29714" name="Straight Arrow Connector 32"/>
          <p:cNvCxnSpPr>
            <a:cxnSpLocks noChangeShapeType="1"/>
          </p:cNvCxnSpPr>
          <p:nvPr/>
        </p:nvCxnSpPr>
        <p:spPr bwMode="auto">
          <a:xfrm rot="5400000">
            <a:off x="3990182" y="2120106"/>
            <a:ext cx="1981200" cy="1093787"/>
          </a:xfrm>
          <a:prstGeom prst="straightConnector1">
            <a:avLst/>
          </a:prstGeom>
          <a:noFill/>
          <a:ln w="53975" algn="ctr">
            <a:solidFill>
              <a:srgbClr val="009FB5"/>
            </a:solidFill>
            <a:round/>
            <a:headEnd/>
            <a:tailEnd type="arrow" w="med" len="med"/>
          </a:ln>
        </p:spPr>
      </p:cxnSp>
      <p:cxnSp>
        <p:nvCxnSpPr>
          <p:cNvPr id="29715" name="Straight Arrow Connector 34"/>
          <p:cNvCxnSpPr>
            <a:cxnSpLocks noChangeShapeType="1"/>
          </p:cNvCxnSpPr>
          <p:nvPr/>
        </p:nvCxnSpPr>
        <p:spPr bwMode="auto">
          <a:xfrm rot="10800000" flipV="1">
            <a:off x="5375275" y="2092325"/>
            <a:ext cx="2327275" cy="1717675"/>
          </a:xfrm>
          <a:prstGeom prst="straightConnector1">
            <a:avLst/>
          </a:prstGeom>
          <a:noFill/>
          <a:ln w="53975" algn="ctr">
            <a:solidFill>
              <a:srgbClr val="009FB5"/>
            </a:solidFill>
            <a:round/>
            <a:headEnd/>
            <a:tailEnd type="arrow" w="med" len="med"/>
          </a:ln>
        </p:spPr>
      </p:cxnSp>
      <p:cxnSp>
        <p:nvCxnSpPr>
          <p:cNvPr id="29716" name="Straight Arrow Connector 36"/>
          <p:cNvCxnSpPr>
            <a:cxnSpLocks noChangeShapeType="1"/>
          </p:cNvCxnSpPr>
          <p:nvPr/>
        </p:nvCxnSpPr>
        <p:spPr bwMode="auto">
          <a:xfrm flipH="1">
            <a:off x="6954838" y="4087814"/>
            <a:ext cx="852486" cy="581024"/>
          </a:xfrm>
          <a:prstGeom prst="straightConnector1">
            <a:avLst/>
          </a:prstGeom>
          <a:noFill/>
          <a:ln w="53975" algn="ctr">
            <a:solidFill>
              <a:srgbClr val="009FB5"/>
            </a:solidFill>
            <a:round/>
            <a:headEnd/>
            <a:tailEnd type="arrow" w="med" len="med"/>
          </a:ln>
        </p:spPr>
      </p:cxnSp>
      <p:cxnSp>
        <p:nvCxnSpPr>
          <p:cNvPr id="29717" name="Straight Arrow Connector 38"/>
          <p:cNvCxnSpPr>
            <a:cxnSpLocks noChangeShapeType="1"/>
          </p:cNvCxnSpPr>
          <p:nvPr/>
        </p:nvCxnSpPr>
        <p:spPr bwMode="auto">
          <a:xfrm flipH="1">
            <a:off x="847973" y="5503426"/>
            <a:ext cx="4702219" cy="57794"/>
          </a:xfrm>
          <a:prstGeom prst="straightConnector1">
            <a:avLst/>
          </a:prstGeom>
          <a:noFill/>
          <a:ln w="53975" algn="ctr">
            <a:solidFill>
              <a:srgbClr val="009FB5"/>
            </a:solidFill>
            <a:round/>
            <a:headEnd/>
            <a:tailEnd type="arrow" w="med" len="med"/>
          </a:ln>
          <a:scene3d>
            <a:camera prst="orthographicFront">
              <a:rot lat="0" lon="8400000" rev="0"/>
            </a:camera>
            <a:lightRig rig="threePt" dir="t"/>
          </a:scene3d>
        </p:spPr>
      </p:cxnSp>
      <p:cxnSp>
        <p:nvCxnSpPr>
          <p:cNvPr id="29718" name="Straight Arrow Connector 40"/>
          <p:cNvCxnSpPr>
            <a:cxnSpLocks noChangeShapeType="1"/>
          </p:cNvCxnSpPr>
          <p:nvPr/>
        </p:nvCxnSpPr>
        <p:spPr bwMode="auto">
          <a:xfrm>
            <a:off x="1135061" y="2405659"/>
            <a:ext cx="2336824" cy="1756632"/>
          </a:xfrm>
          <a:prstGeom prst="straightConnector1">
            <a:avLst/>
          </a:prstGeom>
          <a:noFill/>
          <a:ln w="53975" algn="ctr">
            <a:solidFill>
              <a:srgbClr val="009FB5"/>
            </a:solidFill>
            <a:round/>
            <a:headEnd/>
            <a:tailEnd type="arrow" w="med" len="med"/>
          </a:ln>
        </p:spPr>
      </p:cxnSp>
      <p:cxnSp>
        <p:nvCxnSpPr>
          <p:cNvPr id="29719" name="Straight Arrow Connector 42"/>
          <p:cNvCxnSpPr>
            <a:cxnSpLocks noChangeShapeType="1"/>
          </p:cNvCxnSpPr>
          <p:nvPr/>
        </p:nvCxnSpPr>
        <p:spPr bwMode="auto">
          <a:xfrm>
            <a:off x="1152441" y="2401260"/>
            <a:ext cx="1722548" cy="2706882"/>
          </a:xfrm>
          <a:prstGeom prst="straightConnector1">
            <a:avLst/>
          </a:prstGeom>
          <a:noFill/>
          <a:ln w="53975" algn="ctr">
            <a:solidFill>
              <a:srgbClr val="009FB5"/>
            </a:solidFill>
            <a:round/>
            <a:headEnd/>
            <a:tailEnd type="arrow" w="med" len="med"/>
          </a:ln>
        </p:spPr>
      </p:cxnSp>
      <p:sp>
        <p:nvSpPr>
          <p:cNvPr id="33" name="Text Box 11"/>
          <p:cNvSpPr txBox="1">
            <a:spLocks noChangeArrowheads="1"/>
          </p:cNvSpPr>
          <p:nvPr/>
        </p:nvSpPr>
        <p:spPr bwMode="auto">
          <a:xfrm>
            <a:off x="7985619" y="4442882"/>
            <a:ext cx="917080" cy="861774"/>
          </a:xfrm>
          <a:prstGeom prst="rect">
            <a:avLst/>
          </a:prstGeom>
          <a:noFill/>
          <a:ln w="9525">
            <a:noFill/>
            <a:miter lim="800000"/>
            <a:headEnd/>
            <a:tailEnd/>
          </a:ln>
        </p:spPr>
        <p:txBody>
          <a:bodyPr wrap="square">
            <a:spAutoFit/>
          </a:bodyPr>
          <a:lstStyle/>
          <a:p>
            <a:pPr>
              <a:spcBef>
                <a:spcPct val="50000"/>
              </a:spcBef>
            </a:pPr>
            <a:r>
              <a:rPr lang="en-GB" sz="2000" b="1" dirty="0" smtClean="0">
                <a:latin typeface="Verdana" panose="020B0604030504040204" pitchFamily="34" charset="0"/>
                <a:ea typeface="Verdana" panose="020B0604030504040204" pitchFamily="34" charset="0"/>
                <a:cs typeface="Verdana" panose="020B0604030504040204" pitchFamily="34" charset="0"/>
              </a:rPr>
              <a:t>(Inc.</a:t>
            </a:r>
          </a:p>
          <a:p>
            <a:pPr>
              <a:spcBef>
                <a:spcPct val="50000"/>
              </a:spcBef>
            </a:pPr>
            <a:r>
              <a:rPr lang="en-GB" sz="2000" b="1" dirty="0" smtClean="0">
                <a:latin typeface="Verdana" panose="020B0604030504040204" pitchFamily="34" charset="0"/>
                <a:ea typeface="Verdana" panose="020B0604030504040204" pitchFamily="34" charset="0"/>
                <a:cs typeface="Verdana" panose="020B0604030504040204" pitchFamily="34" charset="0"/>
              </a:rPr>
              <a:t>101)</a:t>
            </a:r>
            <a:endParaRPr lang="en-GB" sz="2000" b="1" dirty="0">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132456577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0" y="0"/>
          <a:ext cx="9144000" cy="69573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nvPr>
        </p:nvGraphicFramePr>
        <p:xfrm>
          <a:off x="323528" y="116632"/>
          <a:ext cx="8712968" cy="65603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1676564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600" dirty="0" smtClean="0">
                <a:effectLst/>
                <a:latin typeface="Verdana" panose="020B0604030504040204" pitchFamily="34" charset="0"/>
                <a:ea typeface="Verdana" panose="020B0604030504040204" pitchFamily="34" charset="0"/>
                <a:cs typeface="Verdana" panose="020B0604030504040204" pitchFamily="34" charset="0"/>
              </a:rPr>
              <a:t>Main working differences </a:t>
            </a:r>
            <a:br>
              <a:rPr lang="en-GB" sz="3600" dirty="0" smtClean="0">
                <a:effectLst/>
                <a:latin typeface="Verdana" panose="020B0604030504040204" pitchFamily="34" charset="0"/>
                <a:ea typeface="Verdana" panose="020B0604030504040204" pitchFamily="34" charset="0"/>
                <a:cs typeface="Verdana" panose="020B0604030504040204" pitchFamily="34" charset="0"/>
              </a:rPr>
            </a:br>
            <a:r>
              <a:rPr lang="en-GB" sz="3600" dirty="0" smtClean="0">
                <a:effectLst/>
                <a:latin typeface="Verdana" panose="020B0604030504040204" pitchFamily="34" charset="0"/>
                <a:ea typeface="Verdana" panose="020B0604030504040204" pitchFamily="34" charset="0"/>
                <a:cs typeface="Verdana" panose="020B0604030504040204" pitchFamily="34" charset="0"/>
              </a:rPr>
              <a:t>between Commons and Lords </a:t>
            </a:r>
            <a:endParaRPr lang="en-GB" sz="36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17411" name="Content Placeholder 2"/>
          <p:cNvSpPr>
            <a:spLocks noGrp="1"/>
          </p:cNvSpPr>
          <p:nvPr>
            <p:ph idx="1"/>
          </p:nvPr>
        </p:nvSpPr>
        <p:spPr/>
        <p:txBody>
          <a:bodyPr/>
          <a:lstStyle/>
          <a:p>
            <a:pPr>
              <a:buFont typeface="Arial"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Time to debate</a:t>
            </a:r>
          </a:p>
          <a:p>
            <a:pPr>
              <a:buFont typeface="Arial"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Debating amendments</a:t>
            </a:r>
          </a:p>
          <a:p>
            <a:pPr>
              <a:buFont typeface="Arial"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Committee stage of bills</a:t>
            </a:r>
          </a:p>
          <a:p>
            <a:pPr>
              <a:buFont typeface="Arial"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Role of speakers – regulation</a:t>
            </a:r>
          </a:p>
          <a:p>
            <a:pPr>
              <a:buFont typeface="Arial"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Politicisation (although Lords changing)</a:t>
            </a:r>
          </a:p>
          <a:p>
            <a:pPr>
              <a:buFont typeface="Arial"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Power – Parliament Acts – delay and finance</a:t>
            </a:r>
          </a:p>
          <a:p>
            <a:pPr>
              <a:buFont typeface="Arial" pitchFamily="34" charset="0"/>
              <a:buChar char="•"/>
            </a:pPr>
            <a:endParaRPr lang="en-GB"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344845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285720" y="0"/>
            <a:ext cx="8229600" cy="1143000"/>
          </a:xfrm>
        </p:spPr>
        <p:txBody>
          <a:bodyPr/>
          <a:lstStyle/>
          <a:p>
            <a:pPr>
              <a:defRPr/>
            </a:pPr>
            <a:r>
              <a:rPr lang="en-GB" sz="3600" dirty="0">
                <a:effectLst/>
                <a:latin typeface="Verdana" pitchFamily="34" charset="0"/>
                <a:ea typeface="Verdana" pitchFamily="34" charset="0"/>
                <a:cs typeface="Verdana" pitchFamily="34" charset="0"/>
              </a:rPr>
              <a:t>What does Parliament do?</a:t>
            </a:r>
          </a:p>
        </p:txBody>
      </p:sp>
      <p:sp>
        <p:nvSpPr>
          <p:cNvPr id="50179" name="Rectangle 3"/>
          <p:cNvSpPr>
            <a:spLocks noGrp="1" noChangeArrowheads="1"/>
          </p:cNvSpPr>
          <p:nvPr>
            <p:ph type="body" idx="1"/>
          </p:nvPr>
        </p:nvSpPr>
        <p:spPr>
          <a:xfrm>
            <a:off x="2771800" y="1493079"/>
            <a:ext cx="6350103" cy="576610"/>
          </a:xfrm>
        </p:spPr>
        <p:txBody>
          <a:bodyPr/>
          <a:lstStyle/>
          <a:p>
            <a:pPr>
              <a:lnSpc>
                <a:spcPct val="80000"/>
              </a:lnSpc>
              <a:buFontTx/>
              <a:buNone/>
            </a:pPr>
            <a:r>
              <a:rPr lang="en-GB" altLang="en-US" sz="2800" dirty="0" smtClean="0">
                <a:latin typeface="Verdana" panose="020B0604030504040204" pitchFamily="34" charset="0"/>
              </a:rPr>
              <a:t>Makes the law</a:t>
            </a:r>
          </a:p>
        </p:txBody>
      </p:sp>
      <p:sp>
        <p:nvSpPr>
          <p:cNvPr id="50180" name="Text Box 7"/>
          <p:cNvSpPr txBox="1">
            <a:spLocks noChangeArrowheads="1"/>
          </p:cNvSpPr>
          <p:nvPr/>
        </p:nvSpPr>
        <p:spPr bwMode="auto">
          <a:xfrm>
            <a:off x="2490978" y="2588170"/>
            <a:ext cx="27860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lgn="r">
              <a:spcBef>
                <a:spcPct val="50000"/>
              </a:spcBef>
              <a:buClrTx/>
              <a:buSzTx/>
              <a:buFontTx/>
              <a:buNone/>
            </a:pPr>
            <a:r>
              <a:rPr lang="en-GB" altLang="en-US" sz="2800" dirty="0" smtClean="0">
                <a:solidFill>
                  <a:prstClr val="black"/>
                </a:solidFill>
                <a:latin typeface="Verdana" panose="020B0604030504040204" pitchFamily="34" charset="0"/>
                <a:cs typeface="Arial" panose="020B0604020202020204" pitchFamily="34" charset="0"/>
              </a:rPr>
              <a:t>Scrutinises the work of government</a:t>
            </a:r>
          </a:p>
        </p:txBody>
      </p:sp>
      <p:sp>
        <p:nvSpPr>
          <p:cNvPr id="50181" name="Text Box 8"/>
          <p:cNvSpPr txBox="1">
            <a:spLocks noChangeArrowheads="1"/>
          </p:cNvSpPr>
          <p:nvPr/>
        </p:nvSpPr>
        <p:spPr bwMode="auto">
          <a:xfrm>
            <a:off x="4175125" y="5054600"/>
            <a:ext cx="49688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spcBef>
                <a:spcPct val="50000"/>
              </a:spcBef>
              <a:buClrTx/>
              <a:buSzTx/>
              <a:buFontTx/>
              <a:buNone/>
            </a:pPr>
            <a:r>
              <a:rPr lang="en-GB" altLang="en-US" sz="2800" dirty="0" smtClean="0">
                <a:solidFill>
                  <a:prstClr val="black"/>
                </a:solidFill>
                <a:latin typeface="Verdana" panose="020B0604030504040204" pitchFamily="34" charset="0"/>
                <a:cs typeface="Arial" panose="020B0604020202020204" pitchFamily="34" charset="0"/>
              </a:rPr>
              <a:t>Enables the Government to generate &amp; spend taxes</a:t>
            </a:r>
          </a:p>
        </p:txBody>
      </p:sp>
      <p:pic>
        <p:nvPicPr>
          <p:cNvPr id="50182" name="Picture 11" descr="default image for id historical_representation_act_pa.jpg/historical_representation_act_p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1071563"/>
            <a:ext cx="200025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4" descr="The Front Door of Number 10 is known around the world with its instantly recognisable white number 10 adorning the heavy black door.">
            <a:hlinkClick r:id="rId4" tooltip="click here to start the virtual tour"/>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9250" y="2357438"/>
            <a:ext cx="3357563"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r="31790"/>
          <a:stretch>
            <a:fillRect/>
          </a:stretch>
        </p:blipFill>
        <p:spPr bwMode="auto">
          <a:xfrm>
            <a:off x="2570163" y="4549775"/>
            <a:ext cx="1573212"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43306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p:nvPr>
        </p:nvSpPr>
        <p:spPr/>
        <p:txBody>
          <a:bodyPr/>
          <a:lstStyle/>
          <a:p>
            <a:r>
              <a:rPr lang="en-GB" smtClean="0">
                <a:effectLst/>
                <a:latin typeface="Verdana" pitchFamily="34" charset="0"/>
              </a:rPr>
              <a:t>Who is the Government?</a:t>
            </a:r>
          </a:p>
        </p:txBody>
      </p:sp>
      <p:sp>
        <p:nvSpPr>
          <p:cNvPr id="126979" name="Rectangle 3"/>
          <p:cNvSpPr>
            <a:spLocks noGrp="1"/>
          </p:cNvSpPr>
          <p:nvPr>
            <p:ph type="body" idx="1"/>
          </p:nvPr>
        </p:nvSpPr>
        <p:spPr/>
        <p:txBody>
          <a:bodyPr/>
          <a:lstStyle/>
          <a:p>
            <a:pPr>
              <a:buFont typeface="Arial" pitchFamily="34" charset="0"/>
              <a:buChar char="•"/>
            </a:pPr>
            <a:r>
              <a:rPr lang="en-US" smtClean="0">
                <a:latin typeface="Verdana" pitchFamily="34" charset="0"/>
              </a:rPr>
              <a:t>The Prime Minister</a:t>
            </a:r>
          </a:p>
          <a:p>
            <a:pPr>
              <a:buFont typeface="Arial" pitchFamily="34" charset="0"/>
              <a:buChar char="•"/>
            </a:pPr>
            <a:r>
              <a:rPr lang="en-US" smtClean="0">
                <a:latin typeface="Verdana" pitchFamily="34" charset="0"/>
              </a:rPr>
              <a:t>The Cabinet</a:t>
            </a:r>
          </a:p>
          <a:p>
            <a:pPr>
              <a:buFont typeface="Arial" pitchFamily="34" charset="0"/>
              <a:buChar char="•"/>
            </a:pPr>
            <a:r>
              <a:rPr lang="en-US" smtClean="0">
                <a:latin typeface="Verdana" pitchFamily="34" charset="0"/>
              </a:rPr>
              <a:t>Government Whips</a:t>
            </a:r>
          </a:p>
          <a:p>
            <a:pPr>
              <a:buFont typeface="Arial" pitchFamily="34" charset="0"/>
              <a:buChar char="•"/>
            </a:pPr>
            <a:r>
              <a:rPr lang="en-US" smtClean="0">
                <a:latin typeface="Verdana" pitchFamily="34" charset="0"/>
              </a:rPr>
              <a:t>Office of the Leader of the House of Lords</a:t>
            </a:r>
          </a:p>
        </p:txBody>
      </p:sp>
      <p:pic>
        <p:nvPicPr>
          <p:cNvPr id="2" name="Picture 1"/>
          <p:cNvPicPr>
            <a:picLocks noChangeAspect="1"/>
          </p:cNvPicPr>
          <p:nvPr/>
        </p:nvPicPr>
        <p:blipFill>
          <a:blip r:embed="rId3" cstate="print"/>
          <a:stretch>
            <a:fillRect/>
          </a:stretch>
        </p:blipFill>
        <p:spPr>
          <a:xfrm>
            <a:off x="2483768" y="3891455"/>
            <a:ext cx="4104456" cy="2354025"/>
          </a:xfrm>
          <a:prstGeom prst="rect">
            <a:avLst/>
          </a:prstGeom>
        </p:spPr>
      </p:pic>
    </p:spTree>
    <p:extLst>
      <p:ext uri="{BB962C8B-B14F-4D97-AF65-F5344CB8AC3E}">
        <p14:creationId xmlns:p14="http://schemas.microsoft.com/office/powerpoint/2010/main" val="3855535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9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9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69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noGrp="1"/>
          </p:cNvSpPr>
          <p:nvPr>
            <p:ph type="title"/>
          </p:nvPr>
        </p:nvSpPr>
        <p:spPr>
          <a:xfrm>
            <a:off x="508000" y="163513"/>
            <a:ext cx="3262313" cy="1150937"/>
          </a:xfrm>
        </p:spPr>
        <p:txBody>
          <a:bodyPr lIns="80147" tIns="40078" rIns="80147" bIns="40078" anchorCtr="1"/>
          <a:lstStyle/>
          <a:p>
            <a:pPr algn="ctr" eaLnBrk="1" fontAlgn="auto">
              <a:spcBef>
                <a:spcPts val="0"/>
              </a:spcBef>
              <a:spcAft>
                <a:spcPts val="0"/>
              </a:spcAft>
              <a:defRPr/>
            </a:pPr>
            <a:r>
              <a:rPr lang="en-GB" sz="2800" dirty="0" smtClean="0">
                <a:solidFill>
                  <a:srgbClr val="000000"/>
                </a:solidFill>
                <a:effectLst/>
                <a:latin typeface="Verdana" pitchFamily="34"/>
                <a:ea typeface="Verdana" pitchFamily="34"/>
                <a:cs typeface="Verdana" pitchFamily="34"/>
              </a:rPr>
              <a:t>Parliament</a:t>
            </a:r>
            <a:br>
              <a:rPr lang="en-GB" sz="2800" dirty="0" smtClean="0">
                <a:solidFill>
                  <a:srgbClr val="000000"/>
                </a:solidFill>
                <a:effectLst/>
                <a:latin typeface="Verdana" pitchFamily="34"/>
                <a:ea typeface="Verdana" pitchFamily="34"/>
                <a:cs typeface="Verdana" pitchFamily="34"/>
              </a:rPr>
            </a:br>
            <a:r>
              <a:rPr lang="en-GB" sz="2800" i="1" dirty="0" smtClean="0">
                <a:solidFill>
                  <a:srgbClr val="000000"/>
                </a:solidFill>
                <a:effectLst/>
                <a:latin typeface="Verdana" pitchFamily="34"/>
                <a:ea typeface="Verdana" pitchFamily="34"/>
                <a:cs typeface="Verdana" pitchFamily="34"/>
              </a:rPr>
              <a:t>(Westminster)</a:t>
            </a:r>
            <a:endParaRPr lang="en-GB" sz="2800" dirty="0" smtClean="0">
              <a:solidFill>
                <a:srgbClr val="000000"/>
              </a:solidFill>
              <a:effectLst/>
              <a:latin typeface="Verdana" pitchFamily="34"/>
              <a:ea typeface="Verdana" pitchFamily="34"/>
              <a:cs typeface="Verdana" pitchFamily="34"/>
            </a:endParaRPr>
          </a:p>
        </p:txBody>
      </p:sp>
      <p:sp>
        <p:nvSpPr>
          <p:cNvPr id="54275" name="Rectangle 14"/>
          <p:cNvSpPr>
            <a:spLocks noChangeArrowheads="1"/>
          </p:cNvSpPr>
          <p:nvPr/>
        </p:nvSpPr>
        <p:spPr bwMode="auto">
          <a:xfrm>
            <a:off x="4818063" y="250825"/>
            <a:ext cx="38798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47" tIns="40078" rIns="80147" bIns="40078" anchorCtr="1">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lgn="ctr">
              <a:spcBef>
                <a:spcPct val="0"/>
              </a:spcBef>
              <a:buClrTx/>
              <a:buSzTx/>
              <a:buFontTx/>
              <a:buNone/>
            </a:pPr>
            <a:r>
              <a:rPr lang="en-GB" altLang="en-US" sz="2800" b="1" dirty="0" smtClean="0">
                <a:solidFill>
                  <a:srgbClr val="000000"/>
                </a:solidFill>
                <a:latin typeface="Verdana" panose="020B0604030504040204" pitchFamily="34" charset="0"/>
                <a:cs typeface="Arial" panose="020B0604020202020204" pitchFamily="34" charset="0"/>
              </a:rPr>
              <a:t>Government</a:t>
            </a:r>
            <a:br>
              <a:rPr lang="en-GB" altLang="en-US" sz="2800" b="1" dirty="0" smtClean="0">
                <a:solidFill>
                  <a:srgbClr val="000000"/>
                </a:solidFill>
                <a:latin typeface="Verdana" panose="020B0604030504040204" pitchFamily="34" charset="0"/>
                <a:cs typeface="Arial" panose="020B0604020202020204" pitchFamily="34" charset="0"/>
              </a:rPr>
            </a:br>
            <a:r>
              <a:rPr lang="en-GB" altLang="en-US" sz="2800" b="1" i="1" dirty="0" smtClean="0">
                <a:solidFill>
                  <a:srgbClr val="000000"/>
                </a:solidFill>
                <a:latin typeface="Verdana" panose="020B0604030504040204" pitchFamily="34" charset="0"/>
                <a:cs typeface="Arial" panose="020B0604020202020204" pitchFamily="34" charset="0"/>
              </a:rPr>
              <a:t>(Whitehall)</a:t>
            </a:r>
            <a:endParaRPr lang="en-GB" altLang="en-US" sz="2800" b="1" dirty="0" smtClean="0">
              <a:solidFill>
                <a:srgbClr val="000000"/>
              </a:solidFill>
              <a:cs typeface="Arial" panose="020B0604020202020204" pitchFamily="34" charset="0"/>
            </a:endParaRPr>
          </a:p>
        </p:txBody>
      </p:sp>
      <p:pic>
        <p:nvPicPr>
          <p:cNvPr id="54276" name="Picture 15" descr="http://t1.gstatic.com/images?q=tbn:i_P961h0D7Ag3M:http://queuemagazine.co.uk/images/Parliament_portcullis.jpg">
            <a:hlinkClick r:id="rId3"/>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763" y="1757363"/>
            <a:ext cx="862012"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12" descr="default image for id exterior_elevated_view1_ds.jpg/exterior_elevated_view1_ds"/>
          <p:cNvPicPr>
            <a:picLocks noChangeAspect="1"/>
          </p:cNvPicPr>
          <p:nvPr/>
        </p:nvPicPr>
        <p:blipFill>
          <a:blip r:embed="rId5" cstate="print">
            <a:extLst>
              <a:ext uri="{28A0092B-C50C-407E-A947-70E740481C1C}">
                <a14:useLocalDpi xmlns:a14="http://schemas.microsoft.com/office/drawing/2010/main" val="0"/>
              </a:ext>
            </a:extLst>
          </a:blip>
          <a:srcRect l="12233"/>
          <a:stretch>
            <a:fillRect/>
          </a:stretch>
        </p:blipFill>
        <p:spPr bwMode="auto">
          <a:xfrm>
            <a:off x="1493838" y="1587500"/>
            <a:ext cx="220821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13" descr="http://www.statutelaw.gov.uk/images/crests/20100.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3600" y="1665288"/>
            <a:ext cx="1438275"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11" descr="http://www.planetware.com/i/photo/downing-street-london-gb346.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34113" y="1484313"/>
            <a:ext cx="252412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Content Placeholder 1"/>
          <p:cNvSpPr>
            <a:spLocks noGrp="1"/>
          </p:cNvSpPr>
          <p:nvPr>
            <p:ph idx="1"/>
          </p:nvPr>
        </p:nvSpPr>
        <p:spPr>
          <a:xfrm>
            <a:off x="276225" y="3167063"/>
            <a:ext cx="3325813" cy="3003550"/>
          </a:xfrm>
        </p:spPr>
        <p:txBody>
          <a:bodyPr/>
          <a:lstStyle/>
          <a:p>
            <a:pPr marL="300038" indent="-300038" eaLnBrk="1">
              <a:lnSpc>
                <a:spcPct val="80000"/>
              </a:lnSpc>
              <a:buFont typeface="Arial" panose="020B0604020202020204" pitchFamily="34" charset="0"/>
              <a:buChar char="•"/>
            </a:pPr>
            <a:endParaRPr lang="en-GB" altLang="en-US" sz="1200" smtClean="0">
              <a:latin typeface="Verdana" panose="020B0604030504040204" pitchFamily="34" charset="0"/>
              <a:ea typeface="Verdana" panose="020B0604030504040204" pitchFamily="34" charset="0"/>
              <a:cs typeface="Verdana" panose="020B0604030504040204" pitchFamily="34" charset="0"/>
            </a:endParaRPr>
          </a:p>
          <a:p>
            <a:pPr marL="300038" indent="-300038" eaLnBrk="1">
              <a:lnSpc>
                <a:spcPct val="80000"/>
              </a:lnSpc>
              <a:buSzPct val="100000"/>
              <a:buFont typeface="Arial" panose="020B0604020202020204" pitchFamily="34" charset="0"/>
              <a:buChar char="•"/>
            </a:pPr>
            <a:r>
              <a:rPr lang="en-GB" altLang="en-US" sz="2100" smtClean="0">
                <a:latin typeface="Verdana" panose="020B0604030504040204" pitchFamily="34" charset="0"/>
                <a:ea typeface="Verdana" panose="020B0604030504040204" pitchFamily="34" charset="0"/>
                <a:cs typeface="Verdana" panose="020B0604030504040204" pitchFamily="34" charset="0"/>
              </a:rPr>
              <a:t>Commons, Lords,</a:t>
            </a:r>
          </a:p>
          <a:p>
            <a:pPr marL="300038" indent="-300038" eaLnBrk="1">
              <a:lnSpc>
                <a:spcPct val="80000"/>
              </a:lnSpc>
              <a:buFont typeface="Wingdings 3" panose="05040102010807070707" pitchFamily="18" charset="2"/>
              <a:buNone/>
            </a:pPr>
            <a:r>
              <a:rPr lang="en-GB" altLang="en-US" sz="2100" smtClean="0">
                <a:latin typeface="Verdana" panose="020B0604030504040204" pitchFamily="34" charset="0"/>
                <a:ea typeface="Verdana" panose="020B0604030504040204" pitchFamily="34" charset="0"/>
                <a:cs typeface="Verdana" panose="020B0604030504040204" pitchFamily="34" charset="0"/>
              </a:rPr>
              <a:t>	Monarch</a:t>
            </a:r>
          </a:p>
          <a:p>
            <a:pPr marL="300038" indent="-300038" algn="just" eaLnBrk="1">
              <a:lnSpc>
                <a:spcPct val="80000"/>
              </a:lnSpc>
              <a:buSzPct val="100000"/>
              <a:buFont typeface="Arial" panose="020B0604020202020204" pitchFamily="34" charset="0"/>
              <a:buChar char="•"/>
            </a:pPr>
            <a:r>
              <a:rPr lang="en-GB" altLang="en-US" sz="2100" smtClean="0">
                <a:latin typeface="Verdana" panose="020B0604030504040204" pitchFamily="34" charset="0"/>
                <a:ea typeface="Verdana" panose="020B0604030504040204" pitchFamily="34" charset="0"/>
                <a:cs typeface="Verdana" panose="020B0604030504040204" pitchFamily="34" charset="0"/>
              </a:rPr>
              <a:t>Holds Government</a:t>
            </a:r>
          </a:p>
          <a:p>
            <a:pPr marL="300038" indent="-300038" eaLnBrk="1">
              <a:lnSpc>
                <a:spcPct val="80000"/>
              </a:lnSpc>
              <a:buFont typeface="Wingdings 3" panose="05040102010807070707" pitchFamily="18" charset="2"/>
              <a:buNone/>
            </a:pPr>
            <a:r>
              <a:rPr lang="en-GB" altLang="en-US" sz="2100" smtClean="0">
                <a:latin typeface="Verdana" panose="020B0604030504040204" pitchFamily="34" charset="0"/>
                <a:ea typeface="Verdana" panose="020B0604030504040204" pitchFamily="34" charset="0"/>
                <a:cs typeface="Verdana" panose="020B0604030504040204" pitchFamily="34" charset="0"/>
              </a:rPr>
              <a:t>	to account</a:t>
            </a:r>
          </a:p>
          <a:p>
            <a:pPr marL="300038" indent="-300038" eaLnBrk="1">
              <a:lnSpc>
                <a:spcPct val="80000"/>
              </a:lnSpc>
              <a:buSzPct val="100000"/>
              <a:buFont typeface="Arial" panose="020B0604020202020204" pitchFamily="34" charset="0"/>
              <a:buChar char="•"/>
            </a:pPr>
            <a:r>
              <a:rPr lang="en-GB" altLang="en-US" sz="2100" smtClean="0">
                <a:latin typeface="Verdana" panose="020B0604030504040204" pitchFamily="34" charset="0"/>
                <a:ea typeface="Verdana" panose="020B0604030504040204" pitchFamily="34" charset="0"/>
                <a:cs typeface="Verdana" panose="020B0604030504040204" pitchFamily="34" charset="0"/>
              </a:rPr>
              <a:t>Passes laws</a:t>
            </a:r>
          </a:p>
          <a:p>
            <a:pPr marL="300038" indent="-300038" eaLnBrk="1">
              <a:lnSpc>
                <a:spcPct val="80000"/>
              </a:lnSpc>
              <a:buSzPct val="100000"/>
              <a:buFont typeface="Arial" panose="020B0604020202020204" pitchFamily="34" charset="0"/>
              <a:buChar char="•"/>
            </a:pPr>
            <a:r>
              <a:rPr lang="en-GB" altLang="en-US" sz="2100" smtClean="0">
                <a:latin typeface="Verdana" panose="020B0604030504040204" pitchFamily="34" charset="0"/>
                <a:ea typeface="Verdana" panose="020B0604030504040204" pitchFamily="34" charset="0"/>
                <a:cs typeface="Verdana" panose="020B0604030504040204" pitchFamily="34" charset="0"/>
              </a:rPr>
              <a:t>Enables taxation</a:t>
            </a:r>
          </a:p>
          <a:p>
            <a:pPr marL="300038" indent="-300038" eaLnBrk="1">
              <a:lnSpc>
                <a:spcPct val="80000"/>
              </a:lnSpc>
              <a:buSzPct val="100000"/>
              <a:buFont typeface="Arial" panose="020B0604020202020204" pitchFamily="34" charset="0"/>
              <a:buChar char="•"/>
            </a:pPr>
            <a:r>
              <a:rPr lang="en-GB" altLang="en-US" sz="2100" smtClean="0">
                <a:latin typeface="Verdana" panose="020B0604030504040204" pitchFamily="34" charset="0"/>
                <a:ea typeface="Verdana" panose="020B0604030504040204" pitchFamily="34" charset="0"/>
                <a:cs typeface="Verdana" panose="020B0604030504040204" pitchFamily="34" charset="0"/>
              </a:rPr>
              <a:t>Represents public</a:t>
            </a:r>
          </a:p>
          <a:p>
            <a:pPr marL="300038" indent="-300038" eaLnBrk="1">
              <a:lnSpc>
                <a:spcPct val="80000"/>
              </a:lnSpc>
              <a:buSzPct val="100000"/>
              <a:buFont typeface="Arial" panose="020B0604020202020204" pitchFamily="34" charset="0"/>
              <a:buChar char="•"/>
            </a:pPr>
            <a:r>
              <a:rPr lang="en-GB" altLang="en-US" sz="2100" smtClean="0">
                <a:latin typeface="Verdana" panose="020B0604030504040204" pitchFamily="34" charset="0"/>
                <a:ea typeface="Verdana" panose="020B0604030504040204" pitchFamily="34" charset="0"/>
                <a:cs typeface="Verdana" panose="020B0604030504040204" pitchFamily="34" charset="0"/>
              </a:rPr>
              <a:t>Raises key issues</a:t>
            </a:r>
          </a:p>
          <a:p>
            <a:pPr marL="300038" indent="-300038" eaLnBrk="1">
              <a:buFont typeface="Arial" panose="020B0604020202020204" pitchFamily="34" charset="0"/>
              <a:buChar char="•"/>
            </a:pPr>
            <a:endParaRPr lang="en-GB" altLang="en-US" smtClean="0">
              <a:latin typeface="Verdana" panose="020B0604030504040204" pitchFamily="34" charset="0"/>
              <a:ea typeface="Verdana" panose="020B0604030504040204" pitchFamily="34" charset="0"/>
              <a:cs typeface="Verdana" panose="020B0604030504040204" pitchFamily="34" charset="0"/>
            </a:endParaRPr>
          </a:p>
        </p:txBody>
      </p:sp>
      <p:sp>
        <p:nvSpPr>
          <p:cNvPr id="54281" name="Content Placeholder 1"/>
          <p:cNvSpPr txBox="1">
            <a:spLocks noChangeArrowheads="1"/>
          </p:cNvSpPr>
          <p:nvPr/>
        </p:nvSpPr>
        <p:spPr bwMode="auto">
          <a:xfrm>
            <a:off x="4632325" y="3429000"/>
            <a:ext cx="4187825"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47" tIns="40078" rIns="80147" bIns="40078"/>
          <a:lstStyle>
            <a:lvl1pPr marL="300038" indent="-300038">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lnSpc>
                <a:spcPct val="80000"/>
              </a:lnSpc>
              <a:spcBef>
                <a:spcPts val="500"/>
              </a:spcBef>
              <a:buClrTx/>
              <a:buSzPct val="100000"/>
              <a:buFont typeface="Arial" panose="020B0604020202020204" pitchFamily="34" charset="0"/>
              <a:buChar char="•"/>
            </a:pPr>
            <a:r>
              <a:rPr lang="en-GB" altLang="en-US" sz="2100" smtClean="0">
                <a:solidFill>
                  <a:srgbClr val="000000"/>
                </a:solidFill>
                <a:latin typeface="Verdana" panose="020B0604030504040204" pitchFamily="34" charset="0"/>
                <a:cs typeface="Arial" panose="020B0604020202020204" pitchFamily="34" charset="0"/>
              </a:rPr>
              <a:t>Formed by the party who can command the confidence of the Commons</a:t>
            </a:r>
          </a:p>
          <a:p>
            <a:pPr>
              <a:lnSpc>
                <a:spcPct val="80000"/>
              </a:lnSpc>
              <a:spcBef>
                <a:spcPts val="500"/>
              </a:spcBef>
              <a:buClrTx/>
              <a:buSzPct val="100000"/>
              <a:buFont typeface="Arial" panose="020B0604020202020204" pitchFamily="34" charset="0"/>
              <a:buChar char="•"/>
            </a:pPr>
            <a:r>
              <a:rPr lang="en-GB" altLang="en-US" sz="2100" smtClean="0">
                <a:solidFill>
                  <a:srgbClr val="000000"/>
                </a:solidFill>
                <a:latin typeface="Verdana" panose="020B0604030504040204" pitchFamily="34" charset="0"/>
                <a:cs typeface="Arial" panose="020B0604020202020204" pitchFamily="34" charset="0"/>
              </a:rPr>
              <a:t>Some MPs and Lords</a:t>
            </a:r>
          </a:p>
          <a:p>
            <a:pPr>
              <a:lnSpc>
                <a:spcPct val="80000"/>
              </a:lnSpc>
              <a:spcBef>
                <a:spcPts val="500"/>
              </a:spcBef>
              <a:buClrTx/>
              <a:buSzPct val="100000"/>
              <a:buFont typeface="Arial" panose="020B0604020202020204" pitchFamily="34" charset="0"/>
              <a:buChar char="•"/>
            </a:pPr>
            <a:r>
              <a:rPr lang="en-GB" altLang="en-US" sz="2100" smtClean="0">
                <a:solidFill>
                  <a:srgbClr val="000000"/>
                </a:solidFill>
                <a:latin typeface="Verdana" panose="020B0604030504040204" pitchFamily="34" charset="0"/>
                <a:cs typeface="Arial" panose="020B0604020202020204" pitchFamily="34" charset="0"/>
              </a:rPr>
              <a:t>Runs Government departments and public services</a:t>
            </a:r>
          </a:p>
          <a:p>
            <a:pPr>
              <a:lnSpc>
                <a:spcPct val="80000"/>
              </a:lnSpc>
              <a:spcBef>
                <a:spcPts val="500"/>
              </a:spcBef>
              <a:buClrTx/>
              <a:buSzPct val="100000"/>
              <a:buFont typeface="Arial" panose="020B0604020202020204" pitchFamily="34" charset="0"/>
              <a:buChar char="•"/>
            </a:pPr>
            <a:r>
              <a:rPr lang="en-GB" altLang="en-US" sz="2100" smtClean="0">
                <a:solidFill>
                  <a:srgbClr val="000000"/>
                </a:solidFill>
                <a:latin typeface="Verdana" panose="020B0604030504040204" pitchFamily="34" charset="0"/>
                <a:cs typeface="Arial" panose="020B0604020202020204" pitchFamily="34" charset="0"/>
              </a:rPr>
              <a:t>Accountable to Parliament</a:t>
            </a:r>
          </a:p>
        </p:txBody>
      </p:sp>
      <p:cxnSp>
        <p:nvCxnSpPr>
          <p:cNvPr id="54282" name="Straight Connector 12"/>
          <p:cNvCxnSpPr>
            <a:cxnSpLocks noChangeShapeType="1"/>
          </p:cNvCxnSpPr>
          <p:nvPr/>
        </p:nvCxnSpPr>
        <p:spPr bwMode="auto">
          <a:xfrm rot="5400013">
            <a:off x="1484313" y="3330575"/>
            <a:ext cx="5683250" cy="0"/>
          </a:xfrm>
          <a:prstGeom prst="straightConnector1">
            <a:avLst/>
          </a:prstGeom>
          <a:noFill/>
          <a:ln w="9528">
            <a:solidFill>
              <a:srgbClr val="00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7102235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noGrp="1"/>
          </p:cNvSpPr>
          <p:nvPr>
            <p:ph type="title"/>
          </p:nvPr>
        </p:nvSpPr>
        <p:spPr bwMode="auto">
          <a:xfrm>
            <a:off x="385763" y="549275"/>
            <a:ext cx="8229600" cy="587375"/>
          </a:xfrm>
        </p:spPr>
        <p:txBody>
          <a:bodyPr lIns="80147" tIns="40078" rIns="80147" bIns="40078" numCol="1">
            <a:prstTxWarp prst="textNoShape">
              <a:avLst/>
            </a:prstTxWarp>
            <a:noAutofit/>
          </a:bodyPr>
          <a:lstStyle/>
          <a:p>
            <a:pPr eaLnBrk="1">
              <a:defRPr/>
            </a:pPr>
            <a:r>
              <a:rPr lang="en-GB" sz="3600" dirty="0" smtClean="0">
                <a:effectLst/>
                <a:latin typeface="Verdana" pitchFamily="34" charset="0"/>
                <a:ea typeface="Verdana" pitchFamily="34" charset="0"/>
                <a:cs typeface="Verdana" pitchFamily="34" charset="0"/>
              </a:rPr>
              <a:t>Parliamentary Mechanisms</a:t>
            </a:r>
          </a:p>
        </p:txBody>
      </p:sp>
      <p:sp>
        <p:nvSpPr>
          <p:cNvPr id="55299" name="Content Placeholder 2"/>
          <p:cNvSpPr>
            <a:spLocks noGrp="1"/>
          </p:cNvSpPr>
          <p:nvPr>
            <p:ph idx="1"/>
          </p:nvPr>
        </p:nvSpPr>
        <p:spPr>
          <a:xfrm>
            <a:off x="3779838" y="1773238"/>
            <a:ext cx="5194300" cy="2519362"/>
          </a:xfrm>
        </p:spPr>
        <p:txBody>
          <a:bodyPr/>
          <a:lstStyle/>
          <a:p>
            <a:pPr algn="r" eaLnBrk="1">
              <a:buFont typeface="Wingdings 3" panose="05040102010807070707" pitchFamily="18" charset="2"/>
              <a:buNone/>
            </a:pPr>
            <a:r>
              <a:rPr lang="en-GB" altLang="en-US" sz="2400" dirty="0" smtClean="0">
                <a:latin typeface="Verdana" panose="020B0604030504040204" pitchFamily="34" charset="0"/>
                <a:ea typeface="Verdana" panose="020B0604030504040204" pitchFamily="34" charset="0"/>
                <a:cs typeface="Verdana" panose="020B0604030504040204" pitchFamily="34" charset="0"/>
                <a:hlinkClick r:id="rId3"/>
              </a:rPr>
              <a:t>All Party Parliamentary Groups</a:t>
            </a:r>
            <a:endParaRPr lang="en-GB" altLang="en-US" sz="2400" dirty="0" smtClean="0">
              <a:latin typeface="Verdana" panose="020B0604030504040204" pitchFamily="34" charset="0"/>
              <a:ea typeface="Verdana" panose="020B0604030504040204" pitchFamily="34" charset="0"/>
              <a:cs typeface="Verdana" panose="020B0604030504040204" pitchFamily="34" charset="0"/>
            </a:endParaRPr>
          </a:p>
          <a:p>
            <a:pPr algn="r" eaLnBrk="1">
              <a:buFont typeface="Wingdings 3" panose="05040102010807070707" pitchFamily="18" charset="2"/>
              <a:buNone/>
            </a:pPr>
            <a:endParaRPr lang="en-GB" altLang="en-US" sz="2400" dirty="0" smtClean="0">
              <a:latin typeface="Verdana" panose="020B0604030504040204" pitchFamily="34" charset="0"/>
              <a:ea typeface="Verdana" panose="020B0604030504040204" pitchFamily="34" charset="0"/>
              <a:cs typeface="Verdana" panose="020B0604030504040204" pitchFamily="34" charset="0"/>
            </a:endParaRPr>
          </a:p>
          <a:p>
            <a:pPr algn="r" eaLnBrk="1">
              <a:buFont typeface="Wingdings 3" panose="05040102010807070707" pitchFamily="18" charset="2"/>
              <a:buNone/>
            </a:pPr>
            <a:r>
              <a:rPr lang="en-GB" altLang="en-US" sz="2400" dirty="0" smtClean="0">
                <a:latin typeface="Verdana" panose="020B0604030504040204" pitchFamily="34" charset="0"/>
                <a:ea typeface="Verdana" panose="020B0604030504040204" pitchFamily="34" charset="0"/>
                <a:cs typeface="Verdana" panose="020B0604030504040204" pitchFamily="34" charset="0"/>
                <a:hlinkClick r:id="rId4"/>
              </a:rPr>
              <a:t>Early Day Motions</a:t>
            </a:r>
            <a:endParaRPr lang="en-GB" altLang="en-US" sz="2400" dirty="0" smtClean="0">
              <a:latin typeface="Verdana" panose="020B0604030504040204" pitchFamily="34" charset="0"/>
              <a:ea typeface="Verdana" panose="020B0604030504040204" pitchFamily="34" charset="0"/>
              <a:cs typeface="Verdana" panose="020B0604030504040204" pitchFamily="34" charset="0"/>
            </a:endParaRPr>
          </a:p>
          <a:p>
            <a:pPr algn="r" eaLnBrk="1">
              <a:buFont typeface="Wingdings 3" panose="05040102010807070707" pitchFamily="18" charset="2"/>
              <a:buNone/>
            </a:pPr>
            <a:endParaRPr lang="en-GB" altLang="en-US" sz="2400" dirty="0" smtClean="0">
              <a:latin typeface="Verdana" panose="020B0604030504040204" pitchFamily="34" charset="0"/>
              <a:ea typeface="Verdana" panose="020B0604030504040204" pitchFamily="34" charset="0"/>
              <a:cs typeface="Verdana" panose="020B0604030504040204" pitchFamily="34" charset="0"/>
            </a:endParaRPr>
          </a:p>
          <a:p>
            <a:pPr algn="r" eaLnBrk="1">
              <a:buFont typeface="Wingdings 3" panose="05040102010807070707" pitchFamily="18" charset="2"/>
              <a:buNone/>
            </a:pPr>
            <a:r>
              <a:rPr lang="en-GB" altLang="en-US" sz="2400" dirty="0" smtClean="0">
                <a:latin typeface="Verdana" panose="020B0604030504040204" pitchFamily="34" charset="0"/>
                <a:ea typeface="Verdana" panose="020B0604030504040204" pitchFamily="34" charset="0"/>
                <a:cs typeface="Verdana" panose="020B0604030504040204" pitchFamily="34" charset="0"/>
                <a:hlinkClick r:id="rId5"/>
              </a:rPr>
              <a:t>Debates</a:t>
            </a:r>
            <a:endParaRPr lang="en-GB" altLang="en-US" sz="240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55300" name="Picture 4" descr="http://assets4.parliament.uk/iv/main-home-hero/id_8804.jpg"/>
          <p:cNvPicPr>
            <a:picLocks noChangeAspect="1"/>
          </p:cNvPicPr>
          <p:nvPr/>
        </p:nvPicPr>
        <p:blipFill>
          <a:blip r:embed="rId6" cstate="print">
            <a:extLst>
              <a:ext uri="{28A0092B-C50C-407E-A947-70E740481C1C}">
                <a14:useLocalDpi xmlns:a14="http://schemas.microsoft.com/office/drawing/2010/main" val="0"/>
              </a:ext>
            </a:extLst>
          </a:blip>
          <a:srcRect t="3610" b="3008"/>
          <a:stretch>
            <a:fillRect/>
          </a:stretch>
        </p:blipFill>
        <p:spPr bwMode="auto">
          <a:xfrm>
            <a:off x="4643438" y="4664075"/>
            <a:ext cx="4486275"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7" descr="Steve Coogan, Hugh Grant and Max Mosley"/>
          <p:cNvPicPr>
            <a:picLocks noChangeAspect="1"/>
          </p:cNvPicPr>
          <p:nvPr/>
        </p:nvPicPr>
        <p:blipFill>
          <a:blip r:embed="rId7" cstate="print">
            <a:extLst>
              <a:ext uri="{28A0092B-C50C-407E-A947-70E740481C1C}">
                <a14:useLocalDpi xmlns:a14="http://schemas.microsoft.com/office/drawing/2010/main" val="0"/>
              </a:ext>
            </a:extLst>
          </a:blip>
          <a:srcRect l="5740" t="16130" r="5513"/>
          <a:stretch>
            <a:fillRect/>
          </a:stretch>
        </p:blipFill>
        <p:spPr bwMode="auto">
          <a:xfrm>
            <a:off x="34925" y="1484313"/>
            <a:ext cx="38893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Content Placeholder 2"/>
          <p:cNvSpPr txBox="1">
            <a:spLocks noChangeArrowheads="1"/>
          </p:cNvSpPr>
          <p:nvPr/>
        </p:nvSpPr>
        <p:spPr bwMode="auto">
          <a:xfrm>
            <a:off x="0" y="3788370"/>
            <a:ext cx="565212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400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buClrTx/>
              <a:buSzTx/>
              <a:buFontTx/>
              <a:buNone/>
            </a:pPr>
            <a:r>
              <a:rPr lang="en-GB" altLang="en-US" sz="2400" dirty="0" smtClean="0">
                <a:solidFill>
                  <a:srgbClr val="000000"/>
                </a:solidFill>
                <a:latin typeface="Verdana" panose="020B0604030504040204" pitchFamily="34" charset="0"/>
                <a:cs typeface="Arial" panose="020B0604020202020204" pitchFamily="34" charset="0"/>
                <a:hlinkClick r:id="rId8"/>
              </a:rPr>
              <a:t>Legislative debates &amp; committees</a:t>
            </a:r>
            <a:endParaRPr lang="en-GB" altLang="en-US" sz="2400" dirty="0" smtClean="0">
              <a:solidFill>
                <a:srgbClr val="000000"/>
              </a:solidFill>
              <a:latin typeface="Verdana" panose="020B0604030504040204" pitchFamily="34" charset="0"/>
              <a:cs typeface="Arial" panose="020B0604020202020204" pitchFamily="34" charset="0"/>
              <a:hlinkClick r:id="rId9"/>
            </a:endParaRPr>
          </a:p>
          <a:p>
            <a:pPr>
              <a:buClrTx/>
              <a:buSzTx/>
              <a:buFontTx/>
              <a:buNone/>
            </a:pPr>
            <a:endParaRPr lang="en-GB" altLang="en-US" sz="2400" dirty="0">
              <a:solidFill>
                <a:srgbClr val="000000"/>
              </a:solidFill>
              <a:latin typeface="Verdana" panose="020B0604030504040204" pitchFamily="34" charset="0"/>
              <a:cs typeface="Arial" panose="020B0604020202020204" pitchFamily="34" charset="0"/>
              <a:hlinkClick r:id="rId9"/>
            </a:endParaRPr>
          </a:p>
          <a:p>
            <a:pPr>
              <a:buClrTx/>
              <a:buSzTx/>
              <a:buFontTx/>
              <a:buNone/>
            </a:pPr>
            <a:r>
              <a:rPr lang="en-GB" altLang="en-US" sz="2400" dirty="0" smtClean="0">
                <a:solidFill>
                  <a:srgbClr val="000000"/>
                </a:solidFill>
                <a:latin typeface="Verdana" panose="020B0604030504040204" pitchFamily="34" charset="0"/>
                <a:cs typeface="Arial" panose="020B0604020202020204" pitchFamily="34" charset="0"/>
                <a:hlinkClick r:id="rId9"/>
              </a:rPr>
              <a:t>Select Committees</a:t>
            </a:r>
            <a:endParaRPr lang="en-GB" altLang="en-US" sz="2400" dirty="0" smtClean="0">
              <a:solidFill>
                <a:srgbClr val="000000"/>
              </a:solidFill>
              <a:latin typeface="Verdana" panose="020B0604030504040204" pitchFamily="34" charset="0"/>
              <a:cs typeface="Arial" panose="020B0604020202020204" pitchFamily="34" charset="0"/>
            </a:endParaRPr>
          </a:p>
          <a:p>
            <a:pPr>
              <a:buClrTx/>
              <a:buSzTx/>
              <a:buFontTx/>
              <a:buNone/>
            </a:pPr>
            <a:endParaRPr lang="en-GB" altLang="en-US" sz="2400" dirty="0" smtClean="0">
              <a:solidFill>
                <a:srgbClr val="000000"/>
              </a:solidFill>
              <a:latin typeface="Verdana" panose="020B0604030504040204" pitchFamily="34" charset="0"/>
              <a:cs typeface="Arial" panose="020B0604020202020204" pitchFamily="34" charset="0"/>
            </a:endParaRPr>
          </a:p>
          <a:p>
            <a:pPr>
              <a:buClrTx/>
              <a:buSzTx/>
              <a:buFontTx/>
              <a:buNone/>
            </a:pPr>
            <a:r>
              <a:rPr lang="en-GB" altLang="en-US" sz="2400" dirty="0" smtClean="0">
                <a:solidFill>
                  <a:srgbClr val="000000"/>
                </a:solidFill>
                <a:latin typeface="Verdana" panose="020B0604030504040204" pitchFamily="34" charset="0"/>
                <a:cs typeface="Arial" panose="020B0604020202020204" pitchFamily="34" charset="0"/>
                <a:hlinkClick r:id="rId10"/>
              </a:rPr>
              <a:t>Questions</a:t>
            </a:r>
            <a:endParaRPr lang="en-GB" altLang="en-US" sz="2400" dirty="0" smtClean="0">
              <a:solidFill>
                <a:srgbClr val="000000"/>
              </a:solidFill>
              <a:latin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01236600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11350"/>
            <a:ext cx="8229600" cy="4525962"/>
          </a:xfrm>
        </p:spPr>
        <p:txBody>
          <a:bodyPr/>
          <a:lstStyle/>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182 </a:t>
            </a:r>
            <a:r>
              <a:rPr lang="en-GB" dirty="0">
                <a:latin typeface="Verdana" panose="020B0604030504040204" pitchFamily="34" charset="0"/>
                <a:ea typeface="Verdana" panose="020B0604030504040204" pitchFamily="34" charset="0"/>
                <a:cs typeface="Verdana" panose="020B0604030504040204" pitchFamily="34" charset="0"/>
              </a:rPr>
              <a:t>U</a:t>
            </a:r>
            <a:r>
              <a:rPr lang="en-GB" dirty="0" smtClean="0">
                <a:latin typeface="Verdana" panose="020B0604030504040204" pitchFamily="34" charset="0"/>
                <a:ea typeface="Verdana" panose="020B0604030504040204" pitchFamily="34" charset="0"/>
                <a:cs typeface="Verdana" panose="020B0604030504040204" pitchFamily="34" charset="0"/>
              </a:rPr>
              <a:t>rgent </a:t>
            </a:r>
            <a:r>
              <a:rPr lang="en-GB" dirty="0">
                <a:latin typeface="Verdana" panose="020B0604030504040204" pitchFamily="34" charset="0"/>
                <a:ea typeface="Verdana" panose="020B0604030504040204" pitchFamily="34" charset="0"/>
                <a:cs typeface="Verdana" panose="020B0604030504040204" pitchFamily="34" charset="0"/>
              </a:rPr>
              <a:t>Q</a:t>
            </a:r>
            <a:r>
              <a:rPr lang="en-GB" dirty="0" smtClean="0">
                <a:latin typeface="Verdana" panose="020B0604030504040204" pitchFamily="34" charset="0"/>
                <a:ea typeface="Verdana" panose="020B0604030504040204" pitchFamily="34" charset="0"/>
                <a:cs typeface="Verdana" panose="020B0604030504040204" pitchFamily="34" charset="0"/>
              </a:rPr>
              <a:t>uestions </a:t>
            </a:r>
            <a:endParaRPr lang="en-GB" dirty="0">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153 </a:t>
            </a:r>
            <a:r>
              <a:rPr lang="en-GB" dirty="0">
                <a:latin typeface="Verdana" panose="020B0604030504040204" pitchFamily="34" charset="0"/>
                <a:ea typeface="Verdana" panose="020B0604030504040204" pitchFamily="34" charset="0"/>
                <a:cs typeface="Verdana" panose="020B0604030504040204" pitchFamily="34" charset="0"/>
              </a:rPr>
              <a:t>Acts of Parliament</a:t>
            </a:r>
          </a:p>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1685 </a:t>
            </a:r>
            <a:r>
              <a:rPr lang="en-GB" dirty="0">
                <a:latin typeface="Verdana" panose="020B0604030504040204" pitchFamily="34" charset="0"/>
                <a:ea typeface="Verdana" panose="020B0604030504040204" pitchFamily="34" charset="0"/>
                <a:cs typeface="Verdana" panose="020B0604030504040204" pitchFamily="34" charset="0"/>
              </a:rPr>
              <a:t>select committee reports</a:t>
            </a:r>
          </a:p>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5669 </a:t>
            </a:r>
            <a:r>
              <a:rPr lang="en-GB" dirty="0">
                <a:latin typeface="Verdana" panose="020B0604030504040204" pitchFamily="34" charset="0"/>
                <a:ea typeface="Verdana" panose="020B0604030504040204" pitchFamily="34" charset="0"/>
                <a:cs typeface="Verdana" panose="020B0604030504040204" pitchFamily="34" charset="0"/>
              </a:rPr>
              <a:t>EU </a:t>
            </a:r>
            <a:r>
              <a:rPr lang="en-GB" dirty="0" smtClean="0">
                <a:latin typeface="Verdana" panose="020B0604030504040204" pitchFamily="34" charset="0"/>
                <a:ea typeface="Verdana" panose="020B0604030504040204" pitchFamily="34" charset="0"/>
                <a:cs typeface="Verdana" panose="020B0604030504040204" pitchFamily="34" charset="0"/>
              </a:rPr>
              <a:t>docs </a:t>
            </a:r>
            <a:r>
              <a:rPr lang="en-GB" dirty="0">
                <a:latin typeface="Verdana" panose="020B0604030504040204" pitchFamily="34" charset="0"/>
                <a:ea typeface="Verdana" panose="020B0604030504040204" pitchFamily="34" charset="0"/>
                <a:cs typeface="Verdana" panose="020B0604030504040204" pitchFamily="34" charset="0"/>
              </a:rPr>
              <a:t>examined</a:t>
            </a:r>
          </a:p>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236,839 </a:t>
            </a:r>
            <a:r>
              <a:rPr lang="en-GB" dirty="0">
                <a:latin typeface="Verdana" panose="020B0604030504040204" pitchFamily="34" charset="0"/>
                <a:ea typeface="Verdana" panose="020B0604030504040204" pitchFamily="34" charset="0"/>
                <a:cs typeface="Verdana" panose="020B0604030504040204" pitchFamily="34" charset="0"/>
              </a:rPr>
              <a:t>oral and written questions</a:t>
            </a:r>
          </a:p>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6337 </a:t>
            </a:r>
            <a:r>
              <a:rPr lang="en-GB" dirty="0">
                <a:latin typeface="Verdana" panose="020B0604030504040204" pitchFamily="34" charset="0"/>
                <a:ea typeface="Verdana" panose="020B0604030504040204" pitchFamily="34" charset="0"/>
                <a:cs typeface="Verdana" panose="020B0604030504040204" pitchFamily="34" charset="0"/>
              </a:rPr>
              <a:t>select committee meetings</a:t>
            </a:r>
          </a:p>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733 </a:t>
            </a:r>
            <a:r>
              <a:rPr lang="en-GB" dirty="0">
                <a:latin typeface="Verdana" panose="020B0604030504040204" pitchFamily="34" charset="0"/>
                <a:ea typeface="Verdana" panose="020B0604030504040204" pitchFamily="34" charset="0"/>
                <a:cs typeface="Verdana" panose="020B0604030504040204" pitchFamily="34" charset="0"/>
              </a:rPr>
              <a:t>sitting days</a:t>
            </a:r>
          </a:p>
          <a:p>
            <a:pPr>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3" name="Title 2"/>
          <p:cNvSpPr>
            <a:spLocks noGrp="1"/>
          </p:cNvSpPr>
          <p:nvPr>
            <p:ph type="title"/>
          </p:nvPr>
        </p:nvSpPr>
        <p:spPr>
          <a:xfrm>
            <a:off x="424800" y="620688"/>
            <a:ext cx="8280000" cy="936104"/>
          </a:xfrm>
        </p:spPr>
        <p:txBody>
          <a:bodyPr>
            <a:normAutofit fontScale="90000"/>
          </a:bodyPr>
          <a:lstStyle/>
          <a:p>
            <a:r>
              <a:rPr lang="en-GB" sz="3200" dirty="0" smtClean="0">
                <a:effectLst/>
                <a:latin typeface="Verdana" panose="020B0604030504040204" pitchFamily="34" charset="0"/>
                <a:ea typeface="Verdana" panose="020B0604030504040204" pitchFamily="34" charset="0"/>
                <a:cs typeface="Verdana" panose="020B0604030504040204" pitchFamily="34" charset="0"/>
              </a:rPr>
              <a:t>Some outputs - </a:t>
            </a:r>
            <a:r>
              <a:rPr lang="en-GB" sz="3200" dirty="0">
                <a:effectLst/>
                <a:latin typeface="Verdana" panose="020B0604030504040204" pitchFamily="34" charset="0"/>
                <a:ea typeface="Verdana" panose="020B0604030504040204" pitchFamily="34" charset="0"/>
                <a:cs typeface="Verdana" panose="020B0604030504040204" pitchFamily="34" charset="0"/>
              </a:rPr>
              <a:t/>
            </a:r>
            <a:br>
              <a:rPr lang="en-GB" sz="3200" dirty="0">
                <a:effectLst/>
                <a:latin typeface="Verdana" panose="020B0604030504040204" pitchFamily="34" charset="0"/>
                <a:ea typeface="Verdana" panose="020B0604030504040204" pitchFamily="34" charset="0"/>
                <a:cs typeface="Verdana" panose="020B0604030504040204" pitchFamily="34" charset="0"/>
              </a:rPr>
            </a:br>
            <a:r>
              <a:rPr lang="en-GB" sz="3200" dirty="0" smtClean="0">
                <a:effectLst/>
                <a:latin typeface="Verdana" panose="020B0604030504040204" pitchFamily="34" charset="0"/>
                <a:ea typeface="Verdana" panose="020B0604030504040204" pitchFamily="34" charset="0"/>
                <a:cs typeface="Verdana" panose="020B0604030504040204" pitchFamily="34" charset="0"/>
              </a:rPr>
              <a:t>House of Commons 2010-2015</a:t>
            </a:r>
            <a:endParaRPr lang="en-GB" sz="32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6411626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p:txBody>
          <a:bodyPr/>
          <a:lstStyle/>
          <a:p>
            <a:r>
              <a:rPr lang="en-GB" sz="3600" dirty="0" smtClean="0">
                <a:effectLst/>
                <a:latin typeface="Verdana" pitchFamily="34" charset="0"/>
              </a:rPr>
              <a:t>How is business chosen and</a:t>
            </a:r>
            <a:br>
              <a:rPr lang="en-GB" sz="3600" dirty="0" smtClean="0">
                <a:effectLst/>
                <a:latin typeface="Verdana" pitchFamily="34" charset="0"/>
              </a:rPr>
            </a:br>
            <a:r>
              <a:rPr lang="en-GB" sz="3600" dirty="0" smtClean="0">
                <a:effectLst/>
                <a:latin typeface="Verdana" pitchFamily="34" charset="0"/>
              </a:rPr>
              <a:t> controlled?</a:t>
            </a:r>
          </a:p>
        </p:txBody>
      </p:sp>
      <p:sp>
        <p:nvSpPr>
          <p:cNvPr id="126979" name="Rectangle 3"/>
          <p:cNvSpPr>
            <a:spLocks noGrp="1"/>
          </p:cNvSpPr>
          <p:nvPr>
            <p:ph type="body" idx="1"/>
          </p:nvPr>
        </p:nvSpPr>
        <p:spPr>
          <a:xfrm>
            <a:off x="827584" y="2852936"/>
            <a:ext cx="7859216" cy="3240360"/>
          </a:xfrm>
        </p:spPr>
        <p:txBody>
          <a:bodyPr/>
          <a:lstStyle/>
          <a:p>
            <a:pPr>
              <a:buFont typeface="Arial" panose="020B0604020202020204" pitchFamily="34" charset="0"/>
              <a:buChar char="•"/>
            </a:pPr>
            <a:r>
              <a:rPr lang="en-GB" dirty="0" smtClean="0">
                <a:latin typeface="Verdana" pitchFamily="34" charset="0"/>
              </a:rPr>
              <a:t>Government</a:t>
            </a:r>
          </a:p>
          <a:p>
            <a:pPr marL="0" indent="0">
              <a:buNone/>
            </a:pPr>
            <a:endParaRPr lang="en-GB" dirty="0" smtClean="0">
              <a:latin typeface="Verdana" pitchFamily="34" charset="0"/>
            </a:endParaRPr>
          </a:p>
          <a:p>
            <a:pPr>
              <a:buFont typeface="Arial" panose="020B0604020202020204" pitchFamily="34" charset="0"/>
              <a:buChar char="•"/>
            </a:pPr>
            <a:r>
              <a:rPr lang="en-US" dirty="0" smtClean="0">
                <a:latin typeface="Verdana" pitchFamily="34" charset="0"/>
              </a:rPr>
              <a:t>The role of the whips and Leader(s) of the House(s)</a:t>
            </a:r>
          </a:p>
          <a:p>
            <a:pPr>
              <a:buFont typeface="Arial" panose="020B0604020202020204" pitchFamily="34" charset="0"/>
              <a:buChar char="•"/>
            </a:pPr>
            <a:r>
              <a:rPr lang="en-US" dirty="0" smtClean="0">
                <a:latin typeface="Verdana" pitchFamily="34" charset="0"/>
              </a:rPr>
              <a:t>The Speaker</a:t>
            </a:r>
          </a:p>
          <a:p>
            <a:pPr>
              <a:buFont typeface="Arial" panose="020B0604020202020204" pitchFamily="34" charset="0"/>
              <a:buChar char="•"/>
            </a:pPr>
            <a:r>
              <a:rPr lang="en-US" dirty="0" smtClean="0">
                <a:latin typeface="Verdana" pitchFamily="34" charset="0"/>
              </a:rPr>
              <a:t>The Backbench Business Committee (Commons)</a:t>
            </a:r>
          </a:p>
          <a:p>
            <a:pPr>
              <a:buFont typeface="Arial" panose="020B0604020202020204" pitchFamily="34" charset="0"/>
              <a:buChar char="•"/>
            </a:pPr>
            <a:r>
              <a:rPr lang="en-US" dirty="0" smtClean="0">
                <a:latin typeface="Verdana" pitchFamily="34" charset="0"/>
              </a:rPr>
              <a:t>House Business Committee?</a:t>
            </a:r>
          </a:p>
          <a:p>
            <a:pPr>
              <a:buFont typeface="Arial" panose="020B0604020202020204" pitchFamily="34" charset="0"/>
              <a:buChar char="•"/>
            </a:pPr>
            <a:endParaRPr lang="en-US" dirty="0" smtClean="0">
              <a:latin typeface="Verdana" pitchFamily="34" charset="0"/>
            </a:endParaRPr>
          </a:p>
        </p:txBody>
      </p:sp>
    </p:spTree>
    <p:extLst>
      <p:ext uri="{BB962C8B-B14F-4D97-AF65-F5344CB8AC3E}">
        <p14:creationId xmlns:p14="http://schemas.microsoft.com/office/powerpoint/2010/main" val="337147890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p:nvPr>
        </p:nvSpPr>
        <p:spPr>
          <a:xfrm>
            <a:off x="424800" y="681384"/>
            <a:ext cx="8280000" cy="1091432"/>
          </a:xfrm>
          <a:noFill/>
        </p:spPr>
        <p:txBody>
          <a:bodyPr/>
          <a:lstStyle/>
          <a:p>
            <a:r>
              <a:rPr lang="en-US" sz="3600" dirty="0" smtClean="0">
                <a:effectLst/>
                <a:latin typeface="Verdana" panose="020B0604030504040204" pitchFamily="34" charset="0"/>
                <a:ea typeface="Verdana" panose="020B0604030504040204" pitchFamily="34" charset="0"/>
                <a:cs typeface="Verdana" panose="020B0604030504040204" pitchFamily="34" charset="0"/>
              </a:rPr>
              <a:t>Voting and the role</a:t>
            </a:r>
            <a:br>
              <a:rPr lang="en-US" sz="3600" dirty="0" smtClean="0">
                <a:effectLst/>
                <a:latin typeface="Verdana" panose="020B0604030504040204" pitchFamily="34" charset="0"/>
                <a:ea typeface="Verdana" panose="020B0604030504040204" pitchFamily="34" charset="0"/>
                <a:cs typeface="Verdana" panose="020B0604030504040204" pitchFamily="34" charset="0"/>
              </a:rPr>
            </a:br>
            <a:r>
              <a:rPr lang="en-US" sz="3600" dirty="0" smtClean="0">
                <a:effectLst/>
                <a:latin typeface="Verdana" panose="020B0604030504040204" pitchFamily="34" charset="0"/>
                <a:ea typeface="Verdana" panose="020B0604030504040204" pitchFamily="34" charset="0"/>
                <a:cs typeface="Verdana" panose="020B0604030504040204" pitchFamily="34" charset="0"/>
              </a:rPr>
              <a:t> of the whips</a:t>
            </a:r>
            <a:endParaRPr lang="en-GB" sz="3600" dirty="0" smtClean="0">
              <a:effectLst/>
              <a:latin typeface="Verdana" panose="020B0604030504040204" pitchFamily="34" charset="0"/>
              <a:ea typeface="Verdana" panose="020B0604030504040204" pitchFamily="34" charset="0"/>
              <a:cs typeface="Verdana" panose="020B0604030504040204" pitchFamily="34" charset="0"/>
            </a:endParaRPr>
          </a:p>
        </p:txBody>
      </p:sp>
      <p:sp>
        <p:nvSpPr>
          <p:cNvPr id="17411" name="Rectangle 3"/>
          <p:cNvSpPr>
            <a:spLocks noGrp="1"/>
          </p:cNvSpPr>
          <p:nvPr>
            <p:ph type="body" idx="1"/>
          </p:nvPr>
        </p:nvSpPr>
        <p:spPr>
          <a:xfrm>
            <a:off x="424799" y="2062799"/>
            <a:ext cx="6091417" cy="3972875"/>
          </a:xfrm>
        </p:spPr>
        <p:txBody>
          <a:bodyPr/>
          <a:lstStyle/>
          <a:p>
            <a:pPr>
              <a:buFont typeface="Arial" panose="020B0604020202020204" pitchFamily="34" charset="0"/>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Maintain party discipline</a:t>
            </a:r>
          </a:p>
          <a:p>
            <a:pPr>
              <a:buFont typeface="Arial" panose="020B0604020202020204" pitchFamily="34" charset="0"/>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Get government/ party’s business through Parliament</a:t>
            </a:r>
          </a:p>
          <a:p>
            <a:pPr>
              <a:buFont typeface="Arial" panose="020B0604020202020204" pitchFamily="34" charset="0"/>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Link between front and back bench</a:t>
            </a:r>
          </a:p>
          <a:p>
            <a:pPr>
              <a:buFont typeface="Arial" panose="020B0604020202020204" pitchFamily="34" charset="0"/>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Communicate businesses for the following week</a:t>
            </a:r>
          </a:p>
          <a:p>
            <a:pPr>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Pastoral role as well as </a:t>
            </a:r>
            <a:r>
              <a:rPr lang="en-US" sz="2400" dirty="0" smtClean="0">
                <a:latin typeface="Verdana" panose="020B0604030504040204" pitchFamily="34" charset="0"/>
                <a:ea typeface="Verdana" panose="020B0604030504040204" pitchFamily="34" charset="0"/>
                <a:cs typeface="Verdana" panose="020B0604030504040204" pitchFamily="34" charset="0"/>
              </a:rPr>
              <a:t>disciplinarian</a:t>
            </a:r>
          </a:p>
          <a:p>
            <a:pPr>
              <a:buFont typeface="Arial" panose="020B0604020202020204" pitchFamily="34" charset="0"/>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Withdraw the whip – expel from the party</a:t>
            </a:r>
            <a:endParaRPr lang="en-GB" sz="240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3" cstate="print"/>
          <a:stretch>
            <a:fillRect/>
          </a:stretch>
        </p:blipFill>
        <p:spPr>
          <a:xfrm>
            <a:off x="6662936" y="1124744"/>
            <a:ext cx="2481064" cy="2481064"/>
          </a:xfrm>
          <a:prstGeom prst="rect">
            <a:avLst/>
          </a:prstGeom>
        </p:spPr>
      </p:pic>
      <p:pic>
        <p:nvPicPr>
          <p:cNvPr id="4" name="Picture 3"/>
          <p:cNvPicPr>
            <a:picLocks noChangeAspect="1"/>
          </p:cNvPicPr>
          <p:nvPr/>
        </p:nvPicPr>
        <p:blipFill rotWithShape="1">
          <a:blip r:embed="rId4" cstate="print"/>
          <a:srcRect l="7251" t="14790" b="14464"/>
          <a:stretch/>
        </p:blipFill>
        <p:spPr>
          <a:xfrm>
            <a:off x="6660232" y="3573016"/>
            <a:ext cx="2483767" cy="2924424"/>
          </a:xfrm>
          <a:prstGeom prst="rect">
            <a:avLst/>
          </a:prstGeom>
        </p:spPr>
      </p:pic>
    </p:spTree>
    <p:extLst>
      <p:ext uri="{BB962C8B-B14F-4D97-AF65-F5344CB8AC3E}">
        <p14:creationId xmlns:p14="http://schemas.microsoft.com/office/powerpoint/2010/main" val="245559976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Who’s who?</a:t>
            </a:r>
            <a:endParaRPr lang="en-GB" dirty="0"/>
          </a:p>
        </p:txBody>
      </p:sp>
      <p:sp>
        <p:nvSpPr>
          <p:cNvPr id="2" name="Slide Number Placeholder 1"/>
          <p:cNvSpPr>
            <a:spLocks noGrp="1"/>
          </p:cNvSpPr>
          <p:nvPr>
            <p:ph type="sldNum" sz="quarter" idx="10"/>
          </p:nvPr>
        </p:nvSpPr>
        <p:spPr/>
        <p:txBody>
          <a:bodyPr/>
          <a:lstStyle/>
          <a:p>
            <a:fld id="{8CAE96E1-FE19-476C-9CF0-3BB4903735D9}" type="slidenum">
              <a:rPr lang="en-GB" altLang="en-US" smtClean="0"/>
              <a:pPr/>
              <a:t>2</a:t>
            </a:fld>
            <a:endParaRPr lang="en-GB" altLang="en-US"/>
          </a:p>
        </p:txBody>
      </p:sp>
      <p:pic>
        <p:nvPicPr>
          <p:cNvPr id="2050" name="Picture 2" descr="http://uknewsy.com/sites/default/files/styles/news/public/news/theresa-may-refuses-deny-discussing-peerage-nigel-farage.jpg?itok=iJWrhZ-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2204864"/>
            <a:ext cx="3048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ytimg.com/vi/ScXv_twy2E8/hq7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1416001"/>
            <a:ext cx="3240361" cy="18227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4248" y="3501008"/>
            <a:ext cx="1680964" cy="2535937"/>
          </a:xfrm>
          <a:prstGeom prst="rect">
            <a:avLst/>
          </a:prstGeom>
        </p:spPr>
      </p:pic>
      <p:pic>
        <p:nvPicPr>
          <p:cNvPr id="2056" name="Picture 8" descr="http://i4.mirror.co.uk/incoming/article5951509.ece/ALTERNATES/s615b/Mhairi-Blac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4061428"/>
            <a:ext cx="3171751" cy="2114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1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1000"/>
                                        <p:tgtEl>
                                          <p:spTgt spid="2052"/>
                                        </p:tgtEl>
                                      </p:cBhvr>
                                    </p:animEffect>
                                    <p:anim calcmode="lin" valueType="num">
                                      <p:cBhvr>
                                        <p:cTn id="15" dur="1000" fill="hold"/>
                                        <p:tgtEl>
                                          <p:spTgt spid="2052"/>
                                        </p:tgtEl>
                                        <p:attrNameLst>
                                          <p:attrName>ppt_x</p:attrName>
                                        </p:attrNameLst>
                                      </p:cBhvr>
                                      <p:tavLst>
                                        <p:tav tm="0">
                                          <p:val>
                                            <p:strVal val="#ppt_x"/>
                                          </p:val>
                                        </p:tav>
                                        <p:tav tm="100000">
                                          <p:val>
                                            <p:strVal val="#ppt_x"/>
                                          </p:val>
                                        </p:tav>
                                      </p:tavLst>
                                    </p:anim>
                                    <p:anim calcmode="lin" valueType="num">
                                      <p:cBhvr>
                                        <p:cTn id="1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56"/>
                                        </p:tgtEl>
                                        <p:attrNameLst>
                                          <p:attrName>style.visibility</p:attrName>
                                        </p:attrNameLst>
                                      </p:cBhvr>
                                      <p:to>
                                        <p:strVal val="visible"/>
                                      </p:to>
                                    </p:set>
                                    <p:animEffect transition="in" filter="fade">
                                      <p:cBhvr>
                                        <p:cTn id="28" dur="1000"/>
                                        <p:tgtEl>
                                          <p:spTgt spid="2056"/>
                                        </p:tgtEl>
                                      </p:cBhvr>
                                    </p:animEffect>
                                    <p:anim calcmode="lin" valueType="num">
                                      <p:cBhvr>
                                        <p:cTn id="29" dur="1000" fill="hold"/>
                                        <p:tgtEl>
                                          <p:spTgt spid="2056"/>
                                        </p:tgtEl>
                                        <p:attrNameLst>
                                          <p:attrName>ppt_x</p:attrName>
                                        </p:attrNameLst>
                                      </p:cBhvr>
                                      <p:tavLst>
                                        <p:tav tm="0">
                                          <p:val>
                                            <p:strVal val="#ppt_x"/>
                                          </p:val>
                                        </p:tav>
                                        <p:tav tm="100000">
                                          <p:val>
                                            <p:strVal val="#ppt_x"/>
                                          </p:val>
                                        </p:tav>
                                      </p:tavLst>
                                    </p:anim>
                                    <p:anim calcmode="lin" valueType="num">
                                      <p:cBhvr>
                                        <p:cTn id="30"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effectLst/>
                <a:latin typeface="Verdana" panose="020B0604030504040204" pitchFamily="34" charset="0"/>
                <a:ea typeface="Verdana" panose="020B0604030504040204" pitchFamily="34" charset="0"/>
                <a:cs typeface="Verdana" panose="020B0604030504040204" pitchFamily="34" charset="0"/>
              </a:rPr>
              <a:t>Parliament’s administration</a:t>
            </a:r>
            <a:endParaRPr lang="en-GB" sz="36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p:txBody>
          <a:bodyPr/>
          <a:lstStyle/>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House of Commons Commission</a:t>
            </a:r>
          </a:p>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House of Lords Administration</a:t>
            </a:r>
          </a:p>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Clerks &amp; procedural staff, Hansard</a:t>
            </a:r>
          </a:p>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Commons and Lords Libraries, POST</a:t>
            </a:r>
          </a:p>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Security, catering, estates, IT</a:t>
            </a:r>
          </a:p>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Public engagement and education teams</a:t>
            </a:r>
          </a:p>
          <a:p>
            <a:pPr>
              <a:buFont typeface="Arial" panose="020B0604020202020204" pitchFamily="34" charset="0"/>
              <a:buChar char="•"/>
            </a:pPr>
            <a:endParaRPr lang="en-GB" dirty="0" smtClean="0">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endParaRPr lang="en-GB"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8240333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latin typeface="Verdana" panose="020B0604030504040204" pitchFamily="34" charset="0"/>
                <a:ea typeface="Verdana" panose="020B0604030504040204" pitchFamily="34" charset="0"/>
                <a:cs typeface="Verdana" panose="020B0604030504040204" pitchFamily="34" charset="0"/>
              </a:rPr>
              <a:t>Some numbers to crunch</a:t>
            </a:r>
            <a:endParaRPr lang="en-GB"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755576" y="2204864"/>
            <a:ext cx="7941568" cy="3949898"/>
          </a:xfrm>
        </p:spPr>
        <p:txBody>
          <a:bodyPr/>
          <a:lstStyle/>
          <a:p>
            <a:pPr>
              <a:lnSpc>
                <a:spcPct val="90000"/>
              </a:lnSpc>
              <a:buFont typeface="Arial"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1764 staff</a:t>
            </a:r>
          </a:p>
          <a:p>
            <a:pPr>
              <a:lnSpc>
                <a:spcPct val="90000"/>
              </a:lnSpc>
              <a:buFont typeface="Arial"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4,000 people working in 9 buildings </a:t>
            </a:r>
          </a:p>
          <a:p>
            <a:pPr>
              <a:lnSpc>
                <a:spcPct val="90000"/>
              </a:lnSpc>
              <a:buFont typeface="Arial"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24,786 individual enquiries from the public answered</a:t>
            </a:r>
          </a:p>
          <a:p>
            <a:pPr>
              <a:lnSpc>
                <a:spcPct val="90000"/>
              </a:lnSpc>
              <a:buFont typeface="Arial"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1,416,000 meals served</a:t>
            </a:r>
          </a:p>
          <a:p>
            <a:pPr>
              <a:lnSpc>
                <a:spcPct val="90000"/>
              </a:lnSpc>
              <a:buFont typeface="Arial"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22,918 pages of Hansard published </a:t>
            </a:r>
          </a:p>
          <a:p>
            <a:pPr>
              <a:lnSpc>
                <a:spcPct val="90000"/>
              </a:lnSpc>
              <a:buFont typeface="Arial"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90 research papers published</a:t>
            </a:r>
          </a:p>
          <a:p>
            <a:pPr>
              <a:lnSpc>
                <a:spcPct val="90000"/>
              </a:lnSpc>
              <a:buFont typeface="Arial"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22,642 research inquiries dealt with </a:t>
            </a:r>
          </a:p>
          <a:p>
            <a:pPr>
              <a:lnSpc>
                <a:spcPct val="90000"/>
              </a:lnSpc>
              <a:buFont typeface="Arial"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66.5 million hits on the Parliament website</a:t>
            </a:r>
          </a:p>
          <a:p>
            <a:pPr>
              <a:lnSpc>
                <a:spcPct val="90000"/>
              </a:lnSpc>
              <a:buFont typeface="Arial" pitchFamily="34" charset="0"/>
              <a:buChar char="•"/>
            </a:pPr>
            <a:r>
              <a:rPr lang="en-GB" sz="2400" dirty="0" smtClean="0">
                <a:latin typeface="Verdana" panose="020B0604030504040204" pitchFamily="34" charset="0"/>
                <a:ea typeface="Verdana" panose="020B0604030504040204" pitchFamily="34" charset="0"/>
                <a:cs typeface="Verdana" panose="020B0604030504040204" pitchFamily="34" charset="0"/>
              </a:rPr>
              <a:t>131,522 visitors to Chamber</a:t>
            </a:r>
          </a:p>
          <a:p>
            <a:endParaRPr lang="en-GB"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08888887"/>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effectLst/>
                <a:latin typeface="Verdana" panose="020B0604030504040204" pitchFamily="34" charset="0"/>
                <a:ea typeface="Verdana" panose="020B0604030504040204" pitchFamily="34" charset="0"/>
                <a:cs typeface="Verdana" panose="020B0604030504040204" pitchFamily="34" charset="0"/>
              </a:rPr>
              <a:t>Influences on MPs</a:t>
            </a:r>
            <a:endParaRPr lang="en-GB" sz="36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51520" y="2162496"/>
            <a:ext cx="8435280" cy="4695504"/>
          </a:xfrm>
        </p:spPr>
        <p:txBody>
          <a:bodyPr/>
          <a:lstStyle/>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Political parties</a:t>
            </a:r>
          </a:p>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Constituents</a:t>
            </a:r>
          </a:p>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APPGs</a:t>
            </a:r>
          </a:p>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Pressure groups/ NGOs</a:t>
            </a:r>
          </a:p>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Think Tanks</a:t>
            </a:r>
          </a:p>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Commercial lobbyists</a:t>
            </a:r>
          </a:p>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Social media</a:t>
            </a:r>
          </a:p>
          <a:p>
            <a:pPr>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Wider campaign groups</a:t>
            </a:r>
            <a:endParaRPr lang="en-GB"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3" cstate="print"/>
          <a:stretch>
            <a:fillRect/>
          </a:stretch>
        </p:blipFill>
        <p:spPr>
          <a:xfrm>
            <a:off x="6012160" y="404664"/>
            <a:ext cx="2051720" cy="1291824"/>
          </a:xfrm>
          <a:prstGeom prst="rect">
            <a:avLst/>
          </a:prstGeom>
        </p:spPr>
      </p:pic>
      <p:pic>
        <p:nvPicPr>
          <p:cNvPr id="5" name="Picture 4"/>
          <p:cNvPicPr>
            <a:picLocks noChangeAspect="1"/>
          </p:cNvPicPr>
          <p:nvPr/>
        </p:nvPicPr>
        <p:blipFill>
          <a:blip r:embed="rId4" cstate="print"/>
          <a:stretch>
            <a:fillRect/>
          </a:stretch>
        </p:blipFill>
        <p:spPr>
          <a:xfrm>
            <a:off x="7452320" y="1672552"/>
            <a:ext cx="1395299" cy="1951654"/>
          </a:xfrm>
          <a:prstGeom prst="rect">
            <a:avLst/>
          </a:prstGeom>
        </p:spPr>
      </p:pic>
      <p:pic>
        <p:nvPicPr>
          <p:cNvPr id="18434" name="Picture 2" descr="http://www.conservativehome.com/wp-content/uploads/2014/03/38degrees.jpg"/>
          <p:cNvPicPr>
            <a:picLocks noChangeAspect="1" noChangeArrowheads="1"/>
          </p:cNvPicPr>
          <p:nvPr/>
        </p:nvPicPr>
        <p:blipFill>
          <a:blip r:embed="rId5" cstate="print"/>
          <a:srcRect/>
          <a:stretch>
            <a:fillRect/>
          </a:stretch>
        </p:blipFill>
        <p:spPr bwMode="auto">
          <a:xfrm>
            <a:off x="6876256" y="3573016"/>
            <a:ext cx="2099332" cy="1491631"/>
          </a:xfrm>
          <a:prstGeom prst="rect">
            <a:avLst/>
          </a:prstGeom>
          <a:noFill/>
        </p:spPr>
      </p:pic>
      <p:sp>
        <p:nvSpPr>
          <p:cNvPr id="18436" name="AutoShape 4" descr="Image result for twitt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8438" name="AutoShape 6" descr="Image result for twitt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8440" name="Picture 8" descr="https://pbs.twimg.com/profile_images/615680132565504000/EIpgSD2K.png"/>
          <p:cNvPicPr>
            <a:picLocks noChangeAspect="1" noChangeArrowheads="1"/>
          </p:cNvPicPr>
          <p:nvPr/>
        </p:nvPicPr>
        <p:blipFill>
          <a:blip r:embed="rId6" cstate="print"/>
          <a:srcRect/>
          <a:stretch>
            <a:fillRect/>
          </a:stretch>
        </p:blipFill>
        <p:spPr bwMode="auto">
          <a:xfrm>
            <a:off x="5436096" y="1700808"/>
            <a:ext cx="1780457" cy="1780457"/>
          </a:xfrm>
          <a:prstGeom prst="rect">
            <a:avLst/>
          </a:prstGeom>
          <a:noFill/>
        </p:spPr>
      </p:pic>
    </p:spTree>
    <p:extLst>
      <p:ext uri="{BB962C8B-B14F-4D97-AF65-F5344CB8AC3E}">
        <p14:creationId xmlns:p14="http://schemas.microsoft.com/office/powerpoint/2010/main" val="412867547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1143000"/>
          </a:xfrm>
        </p:spPr>
        <p:txBody>
          <a:bodyPr/>
          <a:lstStyle/>
          <a:p>
            <a:r>
              <a:rPr lang="en-GB" dirty="0" smtClean="0">
                <a:effectLst/>
                <a:latin typeface="Verdana" panose="020B0604030504040204" pitchFamily="34" charset="0"/>
                <a:ea typeface="Verdana" panose="020B0604030504040204" pitchFamily="34" charset="0"/>
                <a:cs typeface="Verdana" panose="020B0604030504040204" pitchFamily="34" charset="0"/>
              </a:rPr>
              <a:t>Contemporary issues</a:t>
            </a:r>
            <a:endParaRPr lang="en-GB"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457200" y="1844824"/>
            <a:ext cx="8229600" cy="4176464"/>
          </a:xfrm>
          <a:noFill/>
        </p:spPr>
        <p:txBody>
          <a:bodyPr/>
          <a:lstStyle/>
          <a:p>
            <a:pPr>
              <a:buFont typeface="Arial"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Growing assertiveness of backbenchers</a:t>
            </a:r>
          </a:p>
          <a:p>
            <a:pPr>
              <a:buFont typeface="Arial"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Prominence of constituency work/ concerns in MPs decisions</a:t>
            </a:r>
          </a:p>
          <a:p>
            <a:pPr>
              <a:buFont typeface="Arial"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Increasing numbers in House of Lords  -internal calls for reform</a:t>
            </a:r>
          </a:p>
          <a:p>
            <a:pPr>
              <a:buFont typeface="Arial"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Physical Restoration and Renewal</a:t>
            </a:r>
          </a:p>
          <a:p>
            <a:pPr>
              <a:buFont typeface="Arial"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Composition of chambers – rise of SNP, ‘younger’ members</a:t>
            </a:r>
          </a:p>
          <a:p>
            <a:pPr>
              <a:buFont typeface="Arial"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Role of technology in public engagement &amp; political discourse – e-petitions, Twitter, 38 Degrees</a:t>
            </a:r>
            <a:endParaRPr lang="en-GB"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1800736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51520" y="1844824"/>
            <a:ext cx="6400800" cy="1752600"/>
          </a:xfrm>
        </p:spPr>
        <p:txBody>
          <a:bodyPr/>
          <a:lstStyle/>
          <a:p>
            <a:r>
              <a:rPr lang="en-GB" sz="3600" dirty="0" smtClean="0">
                <a:latin typeface="Verdana" pitchFamily="34" charset="0"/>
                <a:ea typeface="Verdana" pitchFamily="34" charset="0"/>
                <a:cs typeface="Verdana" pitchFamily="34" charset="0"/>
              </a:rPr>
              <a:t>Some questions to ask ourselves &amp; debate topics</a:t>
            </a:r>
            <a:endParaRPr lang="en-GB" sz="36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465196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should Parliament's</a:t>
            </a:r>
            <a:br>
              <a:rPr lang="en-GB" dirty="0" smtClean="0"/>
            </a:br>
            <a:r>
              <a:rPr lang="en-GB" dirty="0" smtClean="0"/>
              <a:t> role be in relation to </a:t>
            </a:r>
            <a:r>
              <a:rPr lang="en-GB" dirty="0" err="1" smtClean="0"/>
              <a:t>Brexit</a:t>
            </a:r>
            <a:r>
              <a:rPr lang="en-GB" dirty="0" smtClean="0"/>
              <a:t>?</a:t>
            </a:r>
            <a:endParaRPr lang="en-GB" dirty="0"/>
          </a:p>
        </p:txBody>
      </p:sp>
      <p:sp>
        <p:nvSpPr>
          <p:cNvPr id="3" name="Content Placeholder 2"/>
          <p:cNvSpPr>
            <a:spLocks noGrp="1"/>
          </p:cNvSpPr>
          <p:nvPr>
            <p:ph idx="1"/>
          </p:nvPr>
        </p:nvSpPr>
        <p:spPr/>
        <p:txBody>
          <a:bodyPr/>
          <a:lstStyle/>
          <a:p>
            <a:r>
              <a:rPr lang="en-GB" dirty="0">
                <a:hlinkClick r:id="rId3"/>
              </a:rPr>
              <a:t>http://</a:t>
            </a:r>
            <a:r>
              <a:rPr lang="en-GB" dirty="0" smtClean="0">
                <a:hlinkClick r:id="rId3"/>
              </a:rPr>
              <a:t>www.parliament.uk/hleu</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25</a:t>
            </a:fld>
            <a:endParaRPr lang="en-GB" alt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8" y="2780928"/>
            <a:ext cx="4381500" cy="2190750"/>
          </a:xfrm>
          <a:prstGeom prst="rect">
            <a:avLst/>
          </a:prstGeom>
        </p:spPr>
      </p:pic>
      <p:sp>
        <p:nvSpPr>
          <p:cNvPr id="6" name="TextBox 5"/>
          <p:cNvSpPr txBox="1"/>
          <p:nvPr/>
        </p:nvSpPr>
        <p:spPr>
          <a:xfrm>
            <a:off x="2051720" y="5085184"/>
            <a:ext cx="6408712" cy="2031325"/>
          </a:xfrm>
          <a:prstGeom prst="rect">
            <a:avLst/>
          </a:prstGeom>
          <a:noFill/>
        </p:spPr>
        <p:txBody>
          <a:bodyPr wrap="square" rtlCol="0">
            <a:spAutoFit/>
          </a:bodyPr>
          <a:lstStyle/>
          <a:p>
            <a:r>
              <a:rPr lang="en-GB" sz="1800" dirty="0" smtClean="0">
                <a:solidFill>
                  <a:schemeClr val="tx2"/>
                </a:solidFill>
                <a:latin typeface="+mn-lt"/>
              </a:rPr>
              <a:t>Split into groups; 5 minute debate</a:t>
            </a:r>
          </a:p>
          <a:p>
            <a:r>
              <a:rPr lang="en-GB" sz="1800" dirty="0" smtClean="0">
                <a:solidFill>
                  <a:schemeClr val="tx2"/>
                </a:solidFill>
                <a:latin typeface="+mn-lt"/>
              </a:rPr>
              <a:t>What should be the role of :</a:t>
            </a:r>
          </a:p>
          <a:p>
            <a:r>
              <a:rPr lang="en-GB" sz="1800" dirty="0" smtClean="0">
                <a:solidFill>
                  <a:schemeClr val="tx2"/>
                </a:solidFill>
                <a:latin typeface="+mn-lt"/>
              </a:rPr>
              <a:t>The House of Commons</a:t>
            </a:r>
          </a:p>
          <a:p>
            <a:r>
              <a:rPr lang="en-GB" sz="1800" dirty="0" smtClean="0">
                <a:solidFill>
                  <a:schemeClr val="tx2"/>
                </a:solidFill>
                <a:latin typeface="+mn-lt"/>
              </a:rPr>
              <a:t>The House of Lords</a:t>
            </a:r>
          </a:p>
          <a:p>
            <a:r>
              <a:rPr lang="en-GB" sz="1800" dirty="0" smtClean="0">
                <a:solidFill>
                  <a:schemeClr val="tx2"/>
                </a:solidFill>
                <a:latin typeface="+mn-lt"/>
              </a:rPr>
              <a:t>The Government? </a:t>
            </a:r>
          </a:p>
          <a:p>
            <a:endParaRPr lang="en-GB" sz="1800" dirty="0" smtClean="0">
              <a:solidFill>
                <a:schemeClr val="tx2"/>
              </a:solidFill>
              <a:latin typeface="+mn-lt"/>
            </a:endParaRPr>
          </a:p>
          <a:p>
            <a:endParaRPr lang="en-GB" sz="1800" dirty="0" err="1" smtClean="0">
              <a:solidFill>
                <a:schemeClr val="tx2"/>
              </a:solidFill>
              <a:latin typeface="+mn-lt"/>
            </a:endParaRPr>
          </a:p>
        </p:txBody>
      </p:sp>
    </p:spTree>
    <p:extLst>
      <p:ext uri="{BB962C8B-B14F-4D97-AF65-F5344CB8AC3E}">
        <p14:creationId xmlns:p14="http://schemas.microsoft.com/office/powerpoint/2010/main" val="94558293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Exiting the EU</a:t>
            </a:r>
            <a:endParaRPr lang="en-GB" dirty="0"/>
          </a:p>
        </p:txBody>
      </p:sp>
      <p:graphicFrame>
        <p:nvGraphicFramePr>
          <p:cNvPr id="45059" name="Chart Placeholder 6"/>
          <p:cNvGraphicFramePr>
            <a:graphicFrameLocks noGrp="1"/>
          </p:cNvGraphicFramePr>
          <p:nvPr>
            <p:ph type="chart" idx="1"/>
          </p:nvPr>
        </p:nvGraphicFramePr>
        <p:xfrm>
          <a:off x="200025" y="1074738"/>
          <a:ext cx="8994775" cy="5500687"/>
        </p:xfrm>
        <a:graphic>
          <a:graphicData uri="http://schemas.openxmlformats.org/presentationml/2006/ole">
            <mc:AlternateContent xmlns:mc="http://schemas.openxmlformats.org/markup-compatibility/2006">
              <mc:Choice xmlns:v="urn:schemas-microsoft-com:vml" Requires="v">
                <p:oleObj spid="_x0000_s1031" name="Chart" r:id="rId3" imgW="9004572" imgH="5505165" progId="Excel.Chart.8">
                  <p:embed/>
                </p:oleObj>
              </mc:Choice>
              <mc:Fallback>
                <p:oleObj name="Chart" r:id="rId3" imgW="9004572" imgH="5505165"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1074738"/>
                        <a:ext cx="8994775"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609410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692696"/>
            <a:ext cx="8280000" cy="648072"/>
          </a:xfrm>
        </p:spPr>
        <p:txBody>
          <a:bodyPr/>
          <a:lstStyle/>
          <a:p>
            <a:r>
              <a:rPr lang="en-GB" sz="3600" dirty="0" smtClean="0">
                <a:effectLst/>
                <a:latin typeface="Verdana" pitchFamily="34" charset="0"/>
                <a:ea typeface="Verdana" pitchFamily="34" charset="0"/>
                <a:cs typeface="Verdana" pitchFamily="34" charset="0"/>
              </a:rPr>
              <a:t>Restoration or abandonment?</a:t>
            </a:r>
            <a:endParaRPr lang="en-GB" sz="3600" dirty="0">
              <a:effectLst/>
              <a:latin typeface="Verdana" pitchFamily="34" charset="0"/>
              <a:ea typeface="Verdana" pitchFamily="34" charset="0"/>
              <a:cs typeface="Verdana" pitchFamily="34"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45545" y="1299918"/>
            <a:ext cx="7052910" cy="4721370"/>
          </a:xfrm>
        </p:spPr>
      </p:pic>
    </p:spTree>
    <p:extLst>
      <p:ext uri="{BB962C8B-B14F-4D97-AF65-F5344CB8AC3E}">
        <p14:creationId xmlns:p14="http://schemas.microsoft.com/office/powerpoint/2010/main" val="25415331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CAE96E1-FE19-476C-9CF0-3BB4903735D9}" type="slidenum">
              <a:rPr lang="en-GB" altLang="en-US" smtClean="0"/>
              <a:pPr/>
              <a:t>28</a:t>
            </a:fld>
            <a:endParaRPr lang="en-GB" altLang="en-US" dirty="0"/>
          </a:p>
        </p:txBody>
      </p:sp>
      <p:pic>
        <p:nvPicPr>
          <p:cNvPr id="6" name="Picture Placeholder 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3516" b="13516"/>
          <a:stretch>
            <a:fillRect/>
          </a:stretch>
        </p:blipFill>
        <p:spPr/>
      </p:pic>
      <p:sp>
        <p:nvSpPr>
          <p:cNvPr id="3" name="TextBox 2"/>
          <p:cNvSpPr txBox="1"/>
          <p:nvPr/>
        </p:nvSpPr>
        <p:spPr>
          <a:xfrm>
            <a:off x="2699792" y="6237312"/>
            <a:ext cx="4608512" cy="461665"/>
          </a:xfrm>
          <a:prstGeom prst="rect">
            <a:avLst/>
          </a:prstGeom>
          <a:noFill/>
        </p:spPr>
        <p:txBody>
          <a:bodyPr wrap="square" rtlCol="0">
            <a:spAutoFit/>
          </a:bodyPr>
          <a:lstStyle/>
          <a:p>
            <a:r>
              <a:rPr lang="en-GB" b="1" dirty="0" smtClean="0">
                <a:solidFill>
                  <a:schemeClr val="bg1"/>
                </a:solidFill>
                <a:effectLst>
                  <a:outerShdw blurRad="38100" dist="38100" dir="2700000" algn="tl">
                    <a:srgbClr val="000000">
                      <a:alpha val="43137"/>
                    </a:srgbClr>
                  </a:outerShdw>
                </a:effectLst>
                <a:latin typeface="+mn-lt"/>
              </a:rPr>
              <a:t>Thanks – any final questions?</a:t>
            </a:r>
          </a:p>
        </p:txBody>
      </p:sp>
    </p:spTree>
    <p:extLst>
      <p:ext uri="{BB962C8B-B14F-4D97-AF65-F5344CB8AC3E}">
        <p14:creationId xmlns:p14="http://schemas.microsoft.com/office/powerpoint/2010/main" val="184097625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g.dailymail.co.uk/i/pix/2007/12_03/HouseCommonsPA_468x2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952" y="1418058"/>
            <a:ext cx="7107109" cy="42217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68264" y="2073992"/>
            <a:ext cx="966020" cy="369332"/>
          </a:xfrm>
          <a:prstGeom prst="rect">
            <a:avLst/>
          </a:prstGeom>
          <a:noFill/>
        </p:spPr>
        <p:txBody>
          <a:bodyPr wrap="square" rtlCol="0">
            <a:spAutoFit/>
          </a:bodyPr>
          <a:lstStyle/>
          <a:p>
            <a:r>
              <a:rPr lang="en-GB" sz="1800" dirty="0">
                <a:hlinkClick r:id="rId3"/>
              </a:rPr>
              <a:t>PMQs</a:t>
            </a:r>
            <a:endParaRPr lang="en-GB" sz="1800" dirty="0"/>
          </a:p>
        </p:txBody>
      </p:sp>
    </p:spTree>
    <p:extLst>
      <p:ext uri="{BB962C8B-B14F-4D97-AF65-F5344CB8AC3E}">
        <p14:creationId xmlns:p14="http://schemas.microsoft.com/office/powerpoint/2010/main" val="23470669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608" y="240217"/>
            <a:ext cx="8280000" cy="828000"/>
          </a:xfrm>
        </p:spPr>
        <p:txBody>
          <a:bodyPr/>
          <a:lstStyle/>
          <a:p>
            <a:r>
              <a:rPr lang="en-GB" dirty="0"/>
              <a:t>Alternatives</a:t>
            </a:r>
          </a:p>
        </p:txBody>
      </p:sp>
      <p:pic>
        <p:nvPicPr>
          <p:cNvPr id="4098" name="Picture 2" descr="https://www.jamiegreene.uk/sites/www.jamiegreene.uk/files/scottish-parliament-22664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1012" y="1109913"/>
            <a:ext cx="3654324" cy="24302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static.independent.co.uk/s3fs-public/thumbnails/image/2015/10/05/15/EuropeanParliam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7577" y="2021305"/>
            <a:ext cx="3987750" cy="263491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upload.wikimedia.org/wikipedia/commons/d/d5/Bonn_Bundestag_Plenarsaal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428" y="2611188"/>
            <a:ext cx="3849660" cy="288724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congressional-maps.com/wp-content/uploads/2016/02/House-of-Representativ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403" y="3140910"/>
            <a:ext cx="4464844" cy="264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4725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Effect transition="in" filter="fade">
                                      <p:cBhvr>
                                        <p:cTn id="14" dur="1000"/>
                                        <p:tgtEl>
                                          <p:spTgt spid="4100"/>
                                        </p:tgtEl>
                                      </p:cBhvr>
                                    </p:animEffect>
                                    <p:anim calcmode="lin" valueType="num">
                                      <p:cBhvr>
                                        <p:cTn id="15" dur="1000" fill="hold"/>
                                        <p:tgtEl>
                                          <p:spTgt spid="4100"/>
                                        </p:tgtEl>
                                        <p:attrNameLst>
                                          <p:attrName>ppt_x</p:attrName>
                                        </p:attrNameLst>
                                      </p:cBhvr>
                                      <p:tavLst>
                                        <p:tav tm="0">
                                          <p:val>
                                            <p:strVal val="#ppt_x"/>
                                          </p:val>
                                        </p:tav>
                                        <p:tav tm="100000">
                                          <p:val>
                                            <p:strVal val="#ppt_x"/>
                                          </p:val>
                                        </p:tav>
                                      </p:tavLst>
                                    </p:anim>
                                    <p:anim calcmode="lin" valueType="num">
                                      <p:cBhvr>
                                        <p:cTn id="1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102"/>
                                        </p:tgtEl>
                                        <p:attrNameLst>
                                          <p:attrName>style.visibility</p:attrName>
                                        </p:attrNameLst>
                                      </p:cBhvr>
                                      <p:to>
                                        <p:strVal val="visible"/>
                                      </p:to>
                                    </p:set>
                                    <p:animEffect transition="in" filter="fade">
                                      <p:cBhvr>
                                        <p:cTn id="21" dur="1000"/>
                                        <p:tgtEl>
                                          <p:spTgt spid="4102"/>
                                        </p:tgtEl>
                                      </p:cBhvr>
                                    </p:animEffect>
                                    <p:anim calcmode="lin" valueType="num">
                                      <p:cBhvr>
                                        <p:cTn id="22" dur="1000" fill="hold"/>
                                        <p:tgtEl>
                                          <p:spTgt spid="4102"/>
                                        </p:tgtEl>
                                        <p:attrNameLst>
                                          <p:attrName>ppt_x</p:attrName>
                                        </p:attrNameLst>
                                      </p:cBhvr>
                                      <p:tavLst>
                                        <p:tav tm="0">
                                          <p:val>
                                            <p:strVal val="#ppt_x"/>
                                          </p:val>
                                        </p:tav>
                                        <p:tav tm="100000">
                                          <p:val>
                                            <p:strVal val="#ppt_x"/>
                                          </p:val>
                                        </p:tav>
                                      </p:tavLst>
                                    </p:anim>
                                    <p:anim calcmode="lin" valueType="num">
                                      <p:cBhvr>
                                        <p:cTn id="23"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104"/>
                                        </p:tgtEl>
                                        <p:attrNameLst>
                                          <p:attrName>style.visibility</p:attrName>
                                        </p:attrNameLst>
                                      </p:cBhvr>
                                      <p:to>
                                        <p:strVal val="visible"/>
                                      </p:to>
                                    </p:set>
                                    <p:animEffect transition="in" filter="fade">
                                      <p:cBhvr>
                                        <p:cTn id="28" dur="1000"/>
                                        <p:tgtEl>
                                          <p:spTgt spid="4104"/>
                                        </p:tgtEl>
                                      </p:cBhvr>
                                    </p:animEffect>
                                    <p:anim calcmode="lin" valueType="num">
                                      <p:cBhvr>
                                        <p:cTn id="29" dur="1000" fill="hold"/>
                                        <p:tgtEl>
                                          <p:spTgt spid="4104"/>
                                        </p:tgtEl>
                                        <p:attrNameLst>
                                          <p:attrName>ppt_x</p:attrName>
                                        </p:attrNameLst>
                                      </p:cBhvr>
                                      <p:tavLst>
                                        <p:tav tm="0">
                                          <p:val>
                                            <p:strVal val="#ppt_x"/>
                                          </p:val>
                                        </p:tav>
                                        <p:tav tm="100000">
                                          <p:val>
                                            <p:strVal val="#ppt_x"/>
                                          </p:val>
                                        </p:tav>
                                      </p:tavLst>
                                    </p:anim>
                                    <p:anim calcmode="lin" valueType="num">
                                      <p:cBhvr>
                                        <p:cTn id="30"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idx="4294967295"/>
          </p:nvPr>
        </p:nvSpPr>
        <p:spPr bwMode="auto">
          <a:xfrm>
            <a:off x="395288" y="0"/>
            <a:ext cx="8229600" cy="1143000"/>
          </a:xfrm>
        </p:spPr>
        <p:txBody>
          <a:bodyPr wrap="square" lIns="91440" tIns="45720" rIns="91440" bIns="45720" numCol="1" anchorCtr="0" compatLnSpc="1">
            <a:prstTxWarp prst="textNoShape">
              <a:avLst/>
            </a:prstTxWarp>
          </a:bodyPr>
          <a:lstStyle/>
          <a:p>
            <a:pPr>
              <a:defRPr/>
            </a:pPr>
            <a:r>
              <a:rPr lang="en-GB" sz="3200" dirty="0" smtClean="0">
                <a:effectLst/>
                <a:latin typeface="Verdana" pitchFamily="34" charset="0"/>
              </a:rPr>
              <a:t>The 3 parts of </a:t>
            </a:r>
            <a:r>
              <a:rPr lang="en-GB" sz="3200" dirty="0">
                <a:effectLst/>
                <a:latin typeface="Verdana" pitchFamily="34" charset="0"/>
              </a:rPr>
              <a:t>P</a:t>
            </a:r>
            <a:r>
              <a:rPr lang="en-GB" sz="3200" dirty="0" smtClean="0">
                <a:effectLst/>
                <a:latin typeface="Verdana" pitchFamily="34" charset="0"/>
              </a:rPr>
              <a:t>arliament</a:t>
            </a:r>
          </a:p>
        </p:txBody>
      </p:sp>
      <p:sp>
        <p:nvSpPr>
          <p:cNvPr id="17411" name="Rectangle 3"/>
          <p:cNvSpPr>
            <a:spLocks noGrp="1"/>
          </p:cNvSpPr>
          <p:nvPr>
            <p:ph type="body" idx="4294967295"/>
          </p:nvPr>
        </p:nvSpPr>
        <p:spPr>
          <a:xfrm>
            <a:off x="5004048" y="1197597"/>
            <a:ext cx="4043115" cy="1241425"/>
          </a:xfrm>
        </p:spPr>
        <p:txBody>
          <a:bodyPr/>
          <a:lstStyle/>
          <a:p>
            <a:pPr>
              <a:buFont typeface="Wingdings 3" panose="05040102010807070707" pitchFamily="18" charset="2"/>
              <a:buNone/>
            </a:pPr>
            <a:r>
              <a:rPr lang="en-GB" altLang="en-US" sz="2400" dirty="0" smtClean="0">
                <a:latin typeface="Verdana" panose="020B0604030504040204" pitchFamily="34" charset="0"/>
              </a:rPr>
              <a:t>House of Commons</a:t>
            </a:r>
          </a:p>
        </p:txBody>
      </p:sp>
      <p:pic>
        <p:nvPicPr>
          <p:cNvPr id="17412" name="Picture 4" descr="house-of-commons54656787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682" y="1197597"/>
            <a:ext cx="4081997" cy="2448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lord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682" y="4033684"/>
            <a:ext cx="4106827" cy="2448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6"/>
          <p:cNvSpPr txBox="1">
            <a:spLocks noChangeArrowheads="1"/>
          </p:cNvSpPr>
          <p:nvPr/>
        </p:nvSpPr>
        <p:spPr bwMode="auto">
          <a:xfrm>
            <a:off x="4615355" y="6093296"/>
            <a:ext cx="49323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spcBef>
                <a:spcPct val="0"/>
              </a:spcBef>
              <a:buClrTx/>
              <a:buSzTx/>
              <a:buFontTx/>
              <a:buNone/>
            </a:pPr>
            <a:r>
              <a:rPr lang="en-GB" altLang="en-US" dirty="0" smtClean="0">
                <a:solidFill>
                  <a:prstClr val="black"/>
                </a:solidFill>
                <a:latin typeface="Verdana" panose="020B0604030504040204" pitchFamily="34" charset="0"/>
                <a:cs typeface="+mn-cs"/>
              </a:rPr>
              <a:t>House of Lords</a:t>
            </a:r>
          </a:p>
        </p:txBody>
      </p:sp>
      <p:pic>
        <p:nvPicPr>
          <p:cNvPr id="17415" name="Picture 7" descr="li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9563" y="2304480"/>
            <a:ext cx="2087884" cy="278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8"/>
          <p:cNvSpPr txBox="1">
            <a:spLocks noChangeArrowheads="1"/>
          </p:cNvSpPr>
          <p:nvPr/>
        </p:nvSpPr>
        <p:spPr bwMode="auto">
          <a:xfrm>
            <a:off x="4788024" y="3630029"/>
            <a:ext cx="214709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spcBef>
                <a:spcPct val="50000"/>
              </a:spcBef>
              <a:buClrTx/>
              <a:buSzTx/>
              <a:buFontTx/>
              <a:buNone/>
            </a:pPr>
            <a:r>
              <a:rPr lang="en-GB" altLang="en-US" dirty="0" smtClean="0">
                <a:solidFill>
                  <a:prstClr val="black"/>
                </a:solidFill>
                <a:latin typeface="Verdana" panose="020B0604030504040204" pitchFamily="34" charset="0"/>
                <a:cs typeface="+mn-cs"/>
              </a:rPr>
              <a:t>The</a:t>
            </a:r>
            <a:r>
              <a:rPr lang="en-GB" altLang="en-US" dirty="0" smtClean="0">
                <a:solidFill>
                  <a:prstClr val="white"/>
                </a:solidFill>
                <a:latin typeface="Verdana" panose="020B0604030504040204" pitchFamily="34" charset="0"/>
                <a:cs typeface="+mn-cs"/>
              </a:rPr>
              <a:t> </a:t>
            </a:r>
            <a:r>
              <a:rPr lang="en-GB" altLang="en-US" dirty="0" smtClean="0">
                <a:solidFill>
                  <a:prstClr val="black"/>
                </a:solidFill>
                <a:latin typeface="Verdana" panose="020B0604030504040204" pitchFamily="34" charset="0"/>
                <a:cs typeface="+mn-cs"/>
              </a:rPr>
              <a:t>Monarch</a:t>
            </a:r>
          </a:p>
        </p:txBody>
      </p:sp>
    </p:spTree>
    <p:extLst>
      <p:ext uri="{BB962C8B-B14F-4D97-AF65-F5344CB8AC3E}">
        <p14:creationId xmlns:p14="http://schemas.microsoft.com/office/powerpoint/2010/main" val="296737552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577056" y="-11999"/>
            <a:ext cx="8229600" cy="1143000"/>
          </a:xfrm>
        </p:spPr>
        <p:txBody>
          <a:bodyPr/>
          <a:lstStyle/>
          <a:p>
            <a:r>
              <a:rPr lang="en-GB" sz="3600" dirty="0" smtClean="0">
                <a:effectLst/>
                <a:latin typeface="Verdana" pitchFamily="34" charset="0"/>
              </a:rPr>
              <a:t>House of Commons</a:t>
            </a:r>
          </a:p>
        </p:txBody>
      </p:sp>
      <p:pic>
        <p:nvPicPr>
          <p:cNvPr id="12292" name="Picture 27" descr="http://farm4.static.flickr.com/3099/2701153820_0f29d46bf4_b.jpg"/>
          <p:cNvPicPr>
            <a:picLocks noChangeAspect="1" noChangeArrowheads="1"/>
          </p:cNvPicPr>
          <p:nvPr/>
        </p:nvPicPr>
        <p:blipFill>
          <a:blip r:embed="rId3" cstate="print"/>
          <a:srcRect/>
          <a:stretch>
            <a:fillRect/>
          </a:stretch>
        </p:blipFill>
        <p:spPr bwMode="auto">
          <a:xfrm>
            <a:off x="1403648" y="1685939"/>
            <a:ext cx="6140450" cy="4079861"/>
          </a:xfrm>
          <a:prstGeom prst="rect">
            <a:avLst/>
          </a:prstGeom>
          <a:noFill/>
          <a:ln w="9525">
            <a:noFill/>
            <a:miter lim="800000"/>
            <a:headEnd/>
            <a:tailEnd/>
          </a:ln>
        </p:spPr>
      </p:pic>
      <p:sp>
        <p:nvSpPr>
          <p:cNvPr id="6" name="Text Box 5"/>
          <p:cNvSpPr>
            <a:spLocks noGrp="1" noChangeArrowheads="1"/>
          </p:cNvSpPr>
          <p:nvPr>
            <p:ph type="body" idx="1"/>
          </p:nvPr>
        </p:nvSpPr>
        <p:spPr>
          <a:xfrm>
            <a:off x="2704604" y="1005097"/>
            <a:ext cx="3538537" cy="837904"/>
          </a:xfrm>
          <a:noFill/>
        </p:spPr>
        <p:txBody>
          <a:bodyPr>
            <a:spAutoFit/>
          </a:bodyPr>
          <a:lstStyle/>
          <a:p>
            <a:pPr>
              <a:spcBef>
                <a:spcPct val="50000"/>
              </a:spcBef>
              <a:buFont typeface="Wingdings 3" pitchFamily="18" charset="2"/>
              <a:buNone/>
            </a:pPr>
            <a:r>
              <a:rPr lang="en-GB" sz="1800" b="1" dirty="0" smtClean="0">
                <a:latin typeface="Verdana" panose="020B0604030504040204" pitchFamily="34" charset="0"/>
                <a:ea typeface="Verdana" panose="020B0604030504040204" pitchFamily="34" charset="0"/>
                <a:cs typeface="Verdana" panose="020B0604030504040204" pitchFamily="34" charset="0"/>
              </a:rPr>
              <a:t>The Speaker and deputies</a:t>
            </a:r>
          </a:p>
          <a:p>
            <a:pPr>
              <a:spcBef>
                <a:spcPct val="50000"/>
              </a:spcBef>
              <a:buFont typeface="Wingdings 3" pitchFamily="18" charset="2"/>
              <a:buNone/>
            </a:pPr>
            <a:endParaRPr lang="en-GB" sz="1800" b="1" dirty="0" smtClean="0">
              <a:latin typeface="Verdana" panose="020B0604030504040204" pitchFamily="34" charset="0"/>
              <a:ea typeface="Verdana" panose="020B0604030504040204" pitchFamily="34" charset="0"/>
              <a:cs typeface="Verdana" panose="020B0604030504040204" pitchFamily="34" charset="0"/>
            </a:endParaRPr>
          </a:p>
        </p:txBody>
      </p:sp>
      <p:sp>
        <p:nvSpPr>
          <p:cNvPr id="12294" name="TextBox 6"/>
          <p:cNvSpPr txBox="1">
            <a:spLocks noChangeArrowheads="1"/>
          </p:cNvSpPr>
          <p:nvPr/>
        </p:nvSpPr>
        <p:spPr bwMode="auto">
          <a:xfrm>
            <a:off x="-36512" y="2491581"/>
            <a:ext cx="1512887" cy="1508105"/>
          </a:xfrm>
          <a:prstGeom prst="rect">
            <a:avLst/>
          </a:prstGeom>
          <a:noFill/>
          <a:ln w="9525">
            <a:noFill/>
            <a:miter lim="800000"/>
            <a:headEnd/>
            <a:tailEnd/>
          </a:ln>
        </p:spPr>
        <p:txBody>
          <a:bodyPr>
            <a:spAutoFit/>
          </a:bodyPr>
          <a:lstStyle/>
          <a:p>
            <a:r>
              <a:rPr lang="en-GB" sz="1800" b="1" dirty="0">
                <a:latin typeface="Verdana" panose="020B0604030504040204" pitchFamily="34" charset="0"/>
                <a:ea typeface="Verdana" panose="020B0604030504040204" pitchFamily="34" charset="0"/>
                <a:cs typeface="Verdana" panose="020B0604030504040204" pitchFamily="34" charset="0"/>
              </a:rPr>
              <a:t>Governing</a:t>
            </a:r>
            <a:r>
              <a:rPr lang="en-GB" b="1" dirty="0">
                <a:latin typeface="Verdana" panose="020B0604030504040204" pitchFamily="34" charset="0"/>
                <a:ea typeface="Verdana" panose="020B0604030504040204" pitchFamily="34" charset="0"/>
                <a:cs typeface="Verdana" panose="020B0604030504040204" pitchFamily="34" charset="0"/>
              </a:rPr>
              <a:t> </a:t>
            </a:r>
            <a:r>
              <a:rPr lang="en-GB" sz="2000" b="1" dirty="0" smtClean="0">
                <a:latin typeface="Verdana" panose="020B0604030504040204" pitchFamily="34" charset="0"/>
                <a:ea typeface="Verdana" panose="020B0604030504040204" pitchFamily="34" charset="0"/>
                <a:cs typeface="Verdana" panose="020B0604030504040204" pitchFamily="34" charset="0"/>
              </a:rPr>
              <a:t>Party</a:t>
            </a:r>
            <a:endParaRPr lang="en-GB" sz="2000" b="1" dirty="0">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12295" name="TextBox 8"/>
          <p:cNvSpPr txBox="1">
            <a:spLocks noChangeArrowheads="1"/>
          </p:cNvSpPr>
          <p:nvPr/>
        </p:nvSpPr>
        <p:spPr bwMode="auto">
          <a:xfrm>
            <a:off x="69981" y="4324350"/>
            <a:ext cx="1223963" cy="646331"/>
          </a:xfrm>
          <a:prstGeom prst="rect">
            <a:avLst/>
          </a:prstGeom>
          <a:noFill/>
          <a:ln w="9525">
            <a:noFill/>
            <a:miter lim="800000"/>
            <a:headEnd/>
            <a:tailEnd/>
          </a:ln>
        </p:spPr>
        <p:txBody>
          <a:bodyPr>
            <a:spAutoFit/>
          </a:bodyPr>
          <a:lstStyle/>
          <a:p>
            <a:r>
              <a:rPr lang="en-GB" b="1" dirty="0" smtClean="0">
                <a:latin typeface="Verdana" panose="020B0604030504040204" pitchFamily="34" charset="0"/>
                <a:ea typeface="Verdana" panose="020B0604030504040204" pitchFamily="34" charset="0"/>
                <a:cs typeface="Verdana" panose="020B0604030504040204" pitchFamily="34" charset="0"/>
              </a:rPr>
              <a:t>330 </a:t>
            </a:r>
            <a:r>
              <a:rPr lang="en-GB" b="1" dirty="0">
                <a:latin typeface="Verdana" panose="020B0604030504040204" pitchFamily="34" charset="0"/>
                <a:ea typeface="Verdana" panose="020B0604030504040204" pitchFamily="34" charset="0"/>
                <a:cs typeface="Verdana" panose="020B0604030504040204" pitchFamily="34" charset="0"/>
              </a:rPr>
              <a:t>MPs</a:t>
            </a:r>
          </a:p>
        </p:txBody>
      </p:sp>
      <p:pic>
        <p:nvPicPr>
          <p:cNvPr id="11" name="Picture 19" descr="cons"/>
          <p:cNvPicPr>
            <a:picLocks noChangeAspect="1" noChangeArrowheads="1"/>
          </p:cNvPicPr>
          <p:nvPr/>
        </p:nvPicPr>
        <p:blipFill>
          <a:blip r:embed="rId4" cstate="print"/>
          <a:srcRect/>
          <a:stretch>
            <a:fillRect/>
          </a:stretch>
        </p:blipFill>
        <p:spPr bwMode="auto">
          <a:xfrm>
            <a:off x="109823" y="3284538"/>
            <a:ext cx="1154113" cy="814387"/>
          </a:xfrm>
          <a:prstGeom prst="rect">
            <a:avLst/>
          </a:prstGeom>
          <a:noFill/>
          <a:ln w="9525">
            <a:noFill/>
            <a:miter lim="800000"/>
            <a:headEnd/>
            <a:tailEnd/>
          </a:ln>
        </p:spPr>
      </p:pic>
      <p:sp>
        <p:nvSpPr>
          <p:cNvPr id="13" name="Text Box 9"/>
          <p:cNvSpPr txBox="1">
            <a:spLocks noChangeArrowheads="1"/>
          </p:cNvSpPr>
          <p:nvPr/>
        </p:nvSpPr>
        <p:spPr bwMode="auto">
          <a:xfrm>
            <a:off x="6920256" y="6361923"/>
            <a:ext cx="1345846" cy="475435"/>
          </a:xfrm>
          <a:prstGeom prst="rect">
            <a:avLst/>
          </a:prstGeom>
          <a:noFill/>
          <a:ln w="9525">
            <a:noFill/>
            <a:miter lim="800000"/>
            <a:headEnd/>
            <a:tailEnd/>
          </a:ln>
          <a:effectLst/>
        </p:spPr>
        <p:txBody>
          <a:bodyPr>
            <a:spAutoFit/>
          </a:bodyPr>
          <a:lstStyle/>
          <a:p>
            <a:pPr algn="ctr">
              <a:spcBef>
                <a:spcPct val="50000"/>
              </a:spcBef>
              <a:defRPr/>
            </a:pPr>
            <a:endParaRPr lang="en-GB" sz="2200" dirty="0">
              <a:solidFill>
                <a:srgbClr val="FF9900"/>
              </a:solidFill>
              <a:effectLst>
                <a:outerShdw blurRad="38100" dist="38100" dir="2700000" algn="tl">
                  <a:srgbClr val="C0C0C0"/>
                </a:outerShdw>
              </a:effectLst>
            </a:endParaRPr>
          </a:p>
        </p:txBody>
      </p:sp>
      <p:cxnSp>
        <p:nvCxnSpPr>
          <p:cNvPr id="16" name="Straight Arrow Connector 15"/>
          <p:cNvCxnSpPr>
            <a:cxnSpLocks noChangeShapeType="1"/>
          </p:cNvCxnSpPr>
          <p:nvPr/>
        </p:nvCxnSpPr>
        <p:spPr bwMode="auto">
          <a:xfrm>
            <a:off x="1116013" y="3141663"/>
            <a:ext cx="2808287" cy="358775"/>
          </a:xfrm>
          <a:prstGeom prst="straightConnector1">
            <a:avLst/>
          </a:prstGeom>
          <a:noFill/>
          <a:ln w="53975" algn="ctr">
            <a:solidFill>
              <a:srgbClr val="009FB5"/>
            </a:solidFill>
            <a:round/>
            <a:headEnd/>
            <a:tailEnd type="arrow" w="med" len="med"/>
          </a:ln>
        </p:spPr>
      </p:cxnSp>
      <p:cxnSp>
        <p:nvCxnSpPr>
          <p:cNvPr id="17" name="Straight Arrow Connector 16"/>
          <p:cNvCxnSpPr>
            <a:cxnSpLocks noChangeShapeType="1"/>
          </p:cNvCxnSpPr>
          <p:nvPr/>
        </p:nvCxnSpPr>
        <p:spPr bwMode="auto">
          <a:xfrm>
            <a:off x="1154113" y="3141663"/>
            <a:ext cx="2160588" cy="1295400"/>
          </a:xfrm>
          <a:prstGeom prst="straightConnector1">
            <a:avLst/>
          </a:prstGeom>
          <a:noFill/>
          <a:ln w="53975" algn="ctr">
            <a:solidFill>
              <a:srgbClr val="009FB5"/>
            </a:solidFill>
            <a:round/>
            <a:headEnd/>
            <a:tailEnd type="arrow" w="med" len="med"/>
          </a:ln>
        </p:spPr>
      </p:cxnSp>
      <p:cxnSp>
        <p:nvCxnSpPr>
          <p:cNvPr id="22" name="Straight Arrow Connector 21"/>
          <p:cNvCxnSpPr>
            <a:cxnSpLocks noChangeShapeType="1"/>
          </p:cNvCxnSpPr>
          <p:nvPr/>
        </p:nvCxnSpPr>
        <p:spPr bwMode="auto">
          <a:xfrm>
            <a:off x="4572000" y="1412776"/>
            <a:ext cx="31750" cy="1465362"/>
          </a:xfrm>
          <a:prstGeom prst="straightConnector1">
            <a:avLst/>
          </a:prstGeom>
          <a:noFill/>
          <a:ln w="53975" algn="ctr">
            <a:solidFill>
              <a:srgbClr val="009FB5"/>
            </a:solidFill>
            <a:round/>
            <a:headEnd/>
            <a:tailEnd type="arrow" w="med" len="med"/>
          </a:ln>
        </p:spPr>
      </p:cxnSp>
      <p:sp>
        <p:nvSpPr>
          <p:cNvPr id="12302" name="TextBox 23"/>
          <p:cNvSpPr txBox="1">
            <a:spLocks noChangeArrowheads="1"/>
          </p:cNvSpPr>
          <p:nvPr/>
        </p:nvSpPr>
        <p:spPr bwMode="auto">
          <a:xfrm>
            <a:off x="7544098" y="836712"/>
            <a:ext cx="1550193" cy="923330"/>
          </a:xfrm>
          <a:prstGeom prst="rect">
            <a:avLst/>
          </a:prstGeom>
          <a:noFill/>
          <a:ln w="9525">
            <a:noFill/>
            <a:miter lim="800000"/>
            <a:headEnd/>
            <a:tailEnd/>
          </a:ln>
        </p:spPr>
        <p:txBody>
          <a:bodyPr wrap="square">
            <a:spAutoFit/>
          </a:bodyPr>
          <a:lstStyle/>
          <a:p>
            <a:r>
              <a:rPr lang="en-GB" sz="1800" b="1" dirty="0">
                <a:latin typeface="Verdana" panose="020B0604030504040204" pitchFamily="34" charset="0"/>
                <a:ea typeface="Verdana" panose="020B0604030504040204" pitchFamily="34" charset="0"/>
                <a:cs typeface="Verdana" panose="020B0604030504040204" pitchFamily="34" charset="0"/>
              </a:rPr>
              <a:t>The official opposition</a:t>
            </a:r>
          </a:p>
        </p:txBody>
      </p:sp>
      <p:pic>
        <p:nvPicPr>
          <p:cNvPr id="25" name="Picture 18" descr="labour"/>
          <p:cNvPicPr>
            <a:picLocks noChangeAspect="1" noChangeArrowheads="1"/>
          </p:cNvPicPr>
          <p:nvPr/>
        </p:nvPicPr>
        <p:blipFill>
          <a:blip r:embed="rId5" cstate="print"/>
          <a:srcRect/>
          <a:stretch>
            <a:fillRect/>
          </a:stretch>
        </p:blipFill>
        <p:spPr bwMode="auto">
          <a:xfrm>
            <a:off x="7786688" y="1844824"/>
            <a:ext cx="790575" cy="758825"/>
          </a:xfrm>
          <a:prstGeom prst="rect">
            <a:avLst/>
          </a:prstGeom>
          <a:noFill/>
          <a:ln w="9525">
            <a:noFill/>
            <a:miter lim="800000"/>
            <a:headEnd/>
            <a:tailEnd/>
          </a:ln>
        </p:spPr>
      </p:pic>
      <p:sp>
        <p:nvSpPr>
          <p:cNvPr id="12304" name="TextBox 25"/>
          <p:cNvSpPr txBox="1">
            <a:spLocks noChangeArrowheads="1"/>
          </p:cNvSpPr>
          <p:nvPr/>
        </p:nvSpPr>
        <p:spPr bwMode="auto">
          <a:xfrm>
            <a:off x="7667625" y="2708920"/>
            <a:ext cx="1225550" cy="646331"/>
          </a:xfrm>
          <a:prstGeom prst="rect">
            <a:avLst/>
          </a:prstGeom>
          <a:noFill/>
          <a:ln w="9525">
            <a:noFill/>
            <a:miter lim="800000"/>
            <a:headEnd/>
            <a:tailEnd/>
          </a:ln>
        </p:spPr>
        <p:txBody>
          <a:bodyPr>
            <a:spAutoFit/>
          </a:bodyPr>
          <a:lstStyle/>
          <a:p>
            <a:r>
              <a:rPr lang="en-GB" b="1" dirty="0" smtClean="0">
                <a:latin typeface="Verdana" panose="020B0604030504040204" pitchFamily="34" charset="0"/>
                <a:ea typeface="Verdana" panose="020B0604030504040204" pitchFamily="34" charset="0"/>
                <a:cs typeface="Verdana" panose="020B0604030504040204" pitchFamily="34" charset="0"/>
              </a:rPr>
              <a:t>232 </a:t>
            </a:r>
            <a:r>
              <a:rPr lang="en-GB" b="1" dirty="0">
                <a:latin typeface="Verdana" panose="020B0604030504040204" pitchFamily="34" charset="0"/>
                <a:ea typeface="Verdana" panose="020B0604030504040204" pitchFamily="34" charset="0"/>
                <a:cs typeface="Verdana" panose="020B0604030504040204" pitchFamily="34" charset="0"/>
              </a:rPr>
              <a:t>MPs</a:t>
            </a:r>
          </a:p>
        </p:txBody>
      </p:sp>
      <p:sp>
        <p:nvSpPr>
          <p:cNvPr id="27" name="Text Box 10"/>
          <p:cNvSpPr txBox="1">
            <a:spLocks noChangeArrowheads="1"/>
          </p:cNvSpPr>
          <p:nvPr/>
        </p:nvSpPr>
        <p:spPr bwMode="auto">
          <a:xfrm>
            <a:off x="6661056" y="5806985"/>
            <a:ext cx="2533094" cy="892552"/>
          </a:xfrm>
          <a:prstGeom prst="rect">
            <a:avLst/>
          </a:prstGeom>
          <a:noFill/>
          <a:ln w="9525">
            <a:noFill/>
            <a:miter lim="800000"/>
            <a:headEnd/>
            <a:tailEnd/>
          </a:ln>
        </p:spPr>
        <p:txBody>
          <a:bodyPr wrap="square">
            <a:spAutoFit/>
          </a:bodyPr>
          <a:lstStyle/>
          <a:p>
            <a:pPr algn="ctr">
              <a:spcBef>
                <a:spcPct val="50000"/>
              </a:spcBef>
            </a:pPr>
            <a:r>
              <a:rPr lang="en-GB" sz="1400" b="1" dirty="0">
                <a:latin typeface="Verdana" panose="020B0604030504040204" pitchFamily="34" charset="0"/>
                <a:ea typeface="Verdana" panose="020B0604030504040204" pitchFamily="34" charset="0"/>
                <a:cs typeface="Verdana" panose="020B0604030504040204" pitchFamily="34" charset="0"/>
              </a:rPr>
              <a:t>Other Parties </a:t>
            </a:r>
            <a:r>
              <a:rPr lang="en-GB" sz="1400" b="1" dirty="0" smtClean="0">
                <a:latin typeface="Verdana" panose="020B0604030504040204" pitchFamily="34" charset="0"/>
                <a:ea typeface="Verdana" panose="020B0604030504040204" pitchFamily="34" charset="0"/>
                <a:cs typeface="Verdana" panose="020B0604030504040204" pitchFamily="34" charset="0"/>
              </a:rPr>
              <a:t>and  </a:t>
            </a:r>
            <a:r>
              <a:rPr lang="en-GB" sz="1400" b="1" dirty="0">
                <a:latin typeface="Verdana" panose="020B0604030504040204" pitchFamily="34" charset="0"/>
                <a:ea typeface="Verdana" panose="020B0604030504040204" pitchFamily="34" charset="0"/>
                <a:cs typeface="Verdana" panose="020B0604030504040204" pitchFamily="34" charset="0"/>
              </a:rPr>
              <a:t>Independents</a:t>
            </a:r>
          </a:p>
          <a:p>
            <a:pPr algn="ctr">
              <a:spcBef>
                <a:spcPct val="50000"/>
              </a:spcBef>
            </a:pPr>
            <a:r>
              <a:rPr lang="en-GB" sz="1600" b="1" dirty="0" smtClean="0">
                <a:latin typeface="Verdana" panose="020B0604030504040204" pitchFamily="34" charset="0"/>
                <a:ea typeface="Verdana" panose="020B0604030504040204" pitchFamily="34" charset="0"/>
                <a:cs typeface="Verdana" panose="020B0604030504040204" pitchFamily="34" charset="0"/>
              </a:rPr>
              <a:t>33 </a:t>
            </a:r>
            <a:r>
              <a:rPr lang="en-GB" sz="1600" b="1" dirty="0">
                <a:latin typeface="Verdana" panose="020B0604030504040204" pitchFamily="34" charset="0"/>
                <a:ea typeface="Verdana" panose="020B0604030504040204" pitchFamily="34" charset="0"/>
                <a:cs typeface="Verdana" panose="020B0604030504040204" pitchFamily="34" charset="0"/>
              </a:rPr>
              <a:t>MPs</a:t>
            </a:r>
          </a:p>
        </p:txBody>
      </p:sp>
      <p:cxnSp>
        <p:nvCxnSpPr>
          <p:cNvPr id="28" name="Straight Arrow Connector 38"/>
          <p:cNvCxnSpPr>
            <a:cxnSpLocks noChangeShapeType="1"/>
            <a:stCxn id="27" idx="0"/>
          </p:cNvCxnSpPr>
          <p:nvPr/>
        </p:nvCxnSpPr>
        <p:spPr bwMode="auto">
          <a:xfrm flipH="1" flipV="1">
            <a:off x="6875465" y="4581527"/>
            <a:ext cx="1052138" cy="1225458"/>
          </a:xfrm>
          <a:prstGeom prst="straightConnector1">
            <a:avLst/>
          </a:prstGeom>
          <a:noFill/>
          <a:ln w="53975" algn="ctr">
            <a:solidFill>
              <a:srgbClr val="009FB5"/>
            </a:solidFill>
            <a:round/>
            <a:headEnd/>
            <a:tailEnd type="arrow" w="med" len="med"/>
          </a:ln>
        </p:spPr>
      </p:cxnSp>
      <p:cxnSp>
        <p:nvCxnSpPr>
          <p:cNvPr id="31" name="Straight Arrow Connector 34"/>
          <p:cNvCxnSpPr>
            <a:cxnSpLocks noChangeShapeType="1"/>
          </p:cNvCxnSpPr>
          <p:nvPr/>
        </p:nvCxnSpPr>
        <p:spPr bwMode="auto">
          <a:xfrm flipH="1">
            <a:off x="5508625" y="2608263"/>
            <a:ext cx="2160588" cy="749300"/>
          </a:xfrm>
          <a:prstGeom prst="straightConnector1">
            <a:avLst/>
          </a:prstGeom>
          <a:noFill/>
          <a:ln w="53975" algn="ctr">
            <a:solidFill>
              <a:srgbClr val="009FB5"/>
            </a:solidFill>
            <a:round/>
            <a:headEnd/>
            <a:tailEnd type="arrow" w="med" len="med"/>
          </a:ln>
        </p:spPr>
      </p:cxnSp>
      <p:pic>
        <p:nvPicPr>
          <p:cNvPr id="3" name="Picture 2"/>
          <p:cNvPicPr>
            <a:picLocks noChangeAspect="1"/>
          </p:cNvPicPr>
          <p:nvPr/>
        </p:nvPicPr>
        <p:blipFill>
          <a:blip r:embed="rId6" cstate="print"/>
          <a:stretch>
            <a:fillRect/>
          </a:stretch>
        </p:blipFill>
        <p:spPr>
          <a:xfrm>
            <a:off x="7668982" y="4168259"/>
            <a:ext cx="1117514" cy="378441"/>
          </a:xfrm>
          <a:prstGeom prst="rect">
            <a:avLst/>
          </a:prstGeom>
        </p:spPr>
      </p:pic>
      <p:sp>
        <p:nvSpPr>
          <p:cNvPr id="23" name="TextBox 25"/>
          <p:cNvSpPr txBox="1">
            <a:spLocks noChangeArrowheads="1"/>
          </p:cNvSpPr>
          <p:nvPr/>
        </p:nvSpPr>
        <p:spPr bwMode="auto">
          <a:xfrm>
            <a:off x="7667625" y="4593031"/>
            <a:ext cx="1225550" cy="369887"/>
          </a:xfrm>
          <a:prstGeom prst="rect">
            <a:avLst/>
          </a:prstGeom>
          <a:noFill/>
          <a:ln w="9525">
            <a:noFill/>
            <a:miter lim="800000"/>
            <a:headEnd/>
            <a:tailEnd/>
          </a:ln>
        </p:spPr>
        <p:txBody>
          <a:bodyPr>
            <a:spAutoFit/>
          </a:bodyPr>
          <a:lstStyle/>
          <a:p>
            <a:r>
              <a:rPr lang="en-GB" b="1" dirty="0" smtClean="0">
                <a:latin typeface="Verdana" panose="020B0604030504040204" pitchFamily="34" charset="0"/>
                <a:ea typeface="Verdana" panose="020B0604030504040204" pitchFamily="34" charset="0"/>
                <a:cs typeface="Verdana" panose="020B0604030504040204" pitchFamily="34" charset="0"/>
              </a:rPr>
              <a:t>56 </a:t>
            </a:r>
            <a:r>
              <a:rPr lang="en-GB" b="1" dirty="0">
                <a:latin typeface="Verdana" panose="020B0604030504040204" pitchFamily="34" charset="0"/>
                <a:ea typeface="Verdana" panose="020B0604030504040204" pitchFamily="34" charset="0"/>
                <a:cs typeface="Verdana" panose="020B0604030504040204" pitchFamily="34" charset="0"/>
              </a:rPr>
              <a:t>MPs</a:t>
            </a:r>
          </a:p>
        </p:txBody>
      </p:sp>
      <p:cxnSp>
        <p:nvCxnSpPr>
          <p:cNvPr id="26" name="Straight Arrow Connector 25"/>
          <p:cNvCxnSpPr>
            <a:cxnSpLocks noChangeShapeType="1"/>
          </p:cNvCxnSpPr>
          <p:nvPr/>
        </p:nvCxnSpPr>
        <p:spPr bwMode="auto">
          <a:xfrm flipH="1">
            <a:off x="6184988" y="4357479"/>
            <a:ext cx="1408191" cy="37309"/>
          </a:xfrm>
          <a:prstGeom prst="straightConnector1">
            <a:avLst/>
          </a:prstGeom>
          <a:noFill/>
          <a:ln w="53975" algn="ctr">
            <a:solidFill>
              <a:srgbClr val="009FB5"/>
            </a:solidFill>
            <a:round/>
            <a:headEnd/>
            <a:tailEnd type="arrow" w="med" len="med"/>
          </a:ln>
        </p:spPr>
      </p:cxnSp>
    </p:spTree>
    <p:extLst>
      <p:ext uri="{BB962C8B-B14F-4D97-AF65-F5344CB8AC3E}">
        <p14:creationId xmlns:p14="http://schemas.microsoft.com/office/powerpoint/2010/main" val="381451681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utreach (new).tif"/>
          <p:cNvPicPr>
            <a:picLocks noChangeAspect="1"/>
          </p:cNvPicPr>
          <p:nvPr/>
        </p:nvPicPr>
        <p:blipFill>
          <a:blip r:embed="rId3" cstate="print">
            <a:clrChange>
              <a:clrFrom>
                <a:srgbClr val="FDFDFD"/>
              </a:clrFrom>
              <a:clrTo>
                <a:srgbClr val="FDFDFD">
                  <a:alpha val="0"/>
                </a:srgbClr>
              </a:clrTo>
            </a:clrChange>
            <a:lum bright="100000" contrast="-100000"/>
          </a:blip>
          <a:srcRect/>
          <a:stretch>
            <a:fillRect/>
          </a:stretch>
        </p:blipFill>
        <p:spPr bwMode="auto">
          <a:xfrm>
            <a:off x="49950" y="6464498"/>
            <a:ext cx="2073778" cy="321493"/>
          </a:xfrm>
          <a:prstGeom prst="rect">
            <a:avLst/>
          </a:prstGeom>
          <a:noFill/>
          <a:ln w="9525">
            <a:noFill/>
            <a:miter lim="800000"/>
            <a:headEnd/>
            <a:tailEnd/>
          </a:ln>
        </p:spPr>
      </p:pic>
      <p:sp>
        <p:nvSpPr>
          <p:cNvPr id="18" name="TextBox 17"/>
          <p:cNvSpPr txBox="1"/>
          <p:nvPr/>
        </p:nvSpPr>
        <p:spPr>
          <a:xfrm>
            <a:off x="5556820" y="6007100"/>
            <a:ext cx="3768928" cy="307777"/>
          </a:xfrm>
          <a:prstGeom prst="rect">
            <a:avLst/>
          </a:prstGeom>
          <a:noFill/>
        </p:spPr>
        <p:txBody>
          <a:bodyPr wrap="square" rtlCol="0">
            <a:spAutoFit/>
          </a:bodyPr>
          <a:lstStyle/>
          <a:p>
            <a:pPr algn="ctr" eaLnBrk="0" hangingPunct="0"/>
            <a:r>
              <a:rPr lang="en-GB" sz="1400" i="1" dirty="0" smtClean="0">
                <a:solidFill>
                  <a:prstClr val="black"/>
                </a:solidFill>
                <a:latin typeface="Lucida Sans Unicode"/>
                <a:cs typeface="Arial" panose="020B0604020202020204" pitchFamily="34" charset="0"/>
              </a:rPr>
              <a:t>Figures accurate as of July 2014</a:t>
            </a:r>
            <a:endParaRPr lang="en-GB" sz="1400" i="1" dirty="0">
              <a:solidFill>
                <a:prstClr val="black"/>
              </a:solidFill>
              <a:latin typeface="Lucida Sans Unicode"/>
              <a:cs typeface="Arial" panose="020B0604020202020204" pitchFamily="34" charset="0"/>
            </a:endParaRPr>
          </a:p>
        </p:txBody>
      </p:sp>
      <p:graphicFrame>
        <p:nvGraphicFramePr>
          <p:cNvPr id="12" name="Chart 11"/>
          <p:cNvGraphicFramePr>
            <a:graphicFrameLocks/>
          </p:cNvGraphicFramePr>
          <p:nvPr>
            <p:extLst/>
          </p:nvPr>
        </p:nvGraphicFramePr>
        <p:xfrm>
          <a:off x="0" y="0"/>
          <a:ext cx="9180512" cy="685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a:graphicFrameLocks/>
          </p:cNvGraphicFramePr>
          <p:nvPr>
            <p:extLst/>
          </p:nvPr>
        </p:nvGraphicFramePr>
        <p:xfrm>
          <a:off x="323528" y="260647"/>
          <a:ext cx="8712968" cy="652534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112188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0" y="1072"/>
          <a:ext cx="9575032"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1297651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a:xfrm>
            <a:off x="4452940" y="1052736"/>
            <a:ext cx="4511548" cy="5040313"/>
          </a:xfrm>
        </p:spPr>
        <p:txBody>
          <a:bodyPr>
            <a:normAutofit fontScale="92500" lnSpcReduction="20000"/>
          </a:bodyPr>
          <a:lstStyle/>
          <a:p>
            <a:pPr algn="ctr" eaLnBrk="1" hangingPunct="1">
              <a:buFont typeface="Arial" pitchFamily="34" charset="0"/>
              <a:buChar char="•"/>
              <a:defRPr/>
            </a:pPr>
            <a:endParaRPr lang="en-GB" sz="2400" u="sng" dirty="0" smtClean="0">
              <a:latin typeface="Verdana" pitchFamily="34" charset="0"/>
            </a:endParaRPr>
          </a:p>
          <a:p>
            <a:pPr eaLnBrk="1" hangingPunct="1">
              <a:buFont typeface="Arial" pitchFamily="34" charset="0"/>
              <a:buChar char="•"/>
              <a:defRPr/>
            </a:pPr>
            <a:endParaRPr lang="en-GB" sz="2400" dirty="0" smtClean="0">
              <a:latin typeface="Verdana" pitchFamily="34" charset="0"/>
            </a:endParaRPr>
          </a:p>
          <a:p>
            <a:pPr eaLnBrk="1" hangingPunct="1">
              <a:buFont typeface="Arial" pitchFamily="34" charset="0"/>
              <a:buChar char="•"/>
              <a:defRPr/>
            </a:pPr>
            <a:endParaRPr lang="en-GB" sz="2400" dirty="0" smtClean="0">
              <a:latin typeface="Verdana" pitchFamily="34" charset="0"/>
            </a:endParaRPr>
          </a:p>
          <a:p>
            <a:pPr eaLnBrk="1" hangingPunct="1">
              <a:buFont typeface="Arial" pitchFamily="34" charset="0"/>
              <a:buChar char="•"/>
              <a:defRPr/>
            </a:pPr>
            <a:endParaRPr lang="en-GB" sz="2400" dirty="0" smtClean="0">
              <a:latin typeface="Verdana" pitchFamily="34" charset="0"/>
            </a:endParaRPr>
          </a:p>
          <a:p>
            <a:pPr eaLnBrk="1" hangingPunct="1">
              <a:buFont typeface="Arial" pitchFamily="34" charset="0"/>
              <a:buChar char="•"/>
              <a:defRPr/>
            </a:pPr>
            <a:endParaRPr lang="en-GB" sz="2400" dirty="0" smtClean="0">
              <a:latin typeface="Verdana" pitchFamily="34" charset="0"/>
            </a:endParaRPr>
          </a:p>
          <a:p>
            <a:pPr eaLnBrk="1" hangingPunct="1">
              <a:buFont typeface="Arial" pitchFamily="34" charset="0"/>
              <a:buChar char="•"/>
              <a:defRPr/>
            </a:pPr>
            <a:endParaRPr lang="en-GB" sz="2400" dirty="0" smtClean="0">
              <a:latin typeface="Verdana" pitchFamily="34" charset="0"/>
            </a:endParaRPr>
          </a:p>
          <a:p>
            <a:pPr eaLnBrk="1" hangingPunct="1">
              <a:buFont typeface="Arial" pitchFamily="34" charset="0"/>
              <a:buChar char="•"/>
              <a:defRPr/>
            </a:pPr>
            <a:r>
              <a:rPr lang="en-GB" sz="2400" dirty="0" smtClean="0">
                <a:latin typeface="Verdana" pitchFamily="34" charset="0"/>
              </a:rPr>
              <a:t>Raises issues in Chamber and Committee</a:t>
            </a:r>
          </a:p>
          <a:p>
            <a:pPr eaLnBrk="1" hangingPunct="1">
              <a:buFont typeface="Arial" pitchFamily="34" charset="0"/>
              <a:buChar char="•"/>
              <a:defRPr/>
            </a:pPr>
            <a:r>
              <a:rPr lang="en-GB" sz="2400" dirty="0" smtClean="0">
                <a:latin typeface="Verdana" pitchFamily="34" charset="0"/>
              </a:rPr>
              <a:t>Passes new laws</a:t>
            </a:r>
          </a:p>
          <a:p>
            <a:pPr eaLnBrk="1" hangingPunct="1">
              <a:buFont typeface="Arial" pitchFamily="34" charset="0"/>
              <a:buChar char="•"/>
              <a:defRPr/>
            </a:pPr>
            <a:r>
              <a:rPr lang="en-GB" sz="2400" dirty="0" smtClean="0">
                <a:latin typeface="Verdana" pitchFamily="34" charset="0"/>
              </a:rPr>
              <a:t>Scrutinises the work of Government</a:t>
            </a:r>
          </a:p>
          <a:p>
            <a:pPr eaLnBrk="1" hangingPunct="1">
              <a:buFont typeface="Arial" pitchFamily="34" charset="0"/>
              <a:buChar char="•"/>
              <a:defRPr/>
            </a:pPr>
            <a:r>
              <a:rPr lang="en-GB" sz="2400" dirty="0">
                <a:latin typeface="Verdana" pitchFamily="34" charset="0"/>
              </a:rPr>
              <a:t>Meets with Ministers, campaigners, public bodies, media</a:t>
            </a:r>
          </a:p>
          <a:p>
            <a:pPr eaLnBrk="1" hangingPunct="1">
              <a:buFont typeface="Arial" pitchFamily="34" charset="0"/>
              <a:buChar char="•"/>
              <a:defRPr/>
            </a:pPr>
            <a:r>
              <a:rPr lang="en-GB" sz="2400" dirty="0" smtClean="0">
                <a:latin typeface="Verdana" pitchFamily="34" charset="0"/>
              </a:rPr>
              <a:t>Attends party meetings/ business</a:t>
            </a:r>
          </a:p>
          <a:p>
            <a:pPr marL="365760" indent="-256032" algn="ctr" eaLnBrk="1" fontAlgn="auto" hangingPunct="1">
              <a:lnSpc>
                <a:spcPct val="90000"/>
              </a:lnSpc>
              <a:spcAft>
                <a:spcPts val="0"/>
              </a:spcAft>
              <a:buFont typeface="Arial" pitchFamily="34" charset="0"/>
              <a:buChar char="•"/>
              <a:defRPr/>
            </a:pPr>
            <a:endParaRPr lang="en-US" dirty="0" smtClean="0"/>
          </a:p>
        </p:txBody>
      </p:sp>
      <p:sp>
        <p:nvSpPr>
          <p:cNvPr id="46082" name="Rectangle 2"/>
          <p:cNvSpPr>
            <a:spLocks noGrp="1" noChangeArrowheads="1"/>
          </p:cNvSpPr>
          <p:nvPr>
            <p:ph type="title"/>
          </p:nvPr>
        </p:nvSpPr>
        <p:spPr>
          <a:xfrm>
            <a:off x="468313" y="-171400"/>
            <a:ext cx="8229600" cy="1143000"/>
          </a:xfrm>
        </p:spPr>
        <p:txBody>
          <a:bodyPr>
            <a:normAutofit/>
          </a:bodyPr>
          <a:lstStyle/>
          <a:p>
            <a:pPr eaLnBrk="1" fontAlgn="auto" hangingPunct="1">
              <a:spcAft>
                <a:spcPts val="0"/>
              </a:spcAft>
              <a:defRPr/>
            </a:pPr>
            <a:r>
              <a:rPr lang="en-US" sz="3600" dirty="0" smtClean="0">
                <a:effectLst/>
                <a:latin typeface="Verdana" panose="020B0604030504040204" pitchFamily="34" charset="0"/>
                <a:ea typeface="Verdana" panose="020B0604030504040204" pitchFamily="34" charset="0"/>
                <a:cs typeface="Verdana" panose="020B0604030504040204" pitchFamily="34" charset="0"/>
              </a:rPr>
              <a:t>The Work of an MP</a:t>
            </a:r>
            <a:endParaRPr lang="en-US" sz="36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6" name="Rectangle 3"/>
          <p:cNvSpPr txBox="1">
            <a:spLocks noChangeArrowheads="1"/>
          </p:cNvSpPr>
          <p:nvPr/>
        </p:nvSpPr>
        <p:spPr bwMode="auto">
          <a:xfrm>
            <a:off x="179513" y="764704"/>
            <a:ext cx="4225798" cy="5040312"/>
          </a:xfrm>
          <a:prstGeom prst="rect">
            <a:avLst/>
          </a:prstGeom>
          <a:noFill/>
          <a:ln w="9525">
            <a:noFill/>
            <a:miter lim="800000"/>
            <a:headEnd/>
            <a:tailEnd/>
          </a:ln>
        </p:spPr>
        <p:txBody>
          <a:bodyPr>
            <a:normAutofit fontScale="92500" lnSpcReduction="20000"/>
          </a:bodyPr>
          <a:lstStyle/>
          <a:p>
            <a:pPr marL="365125" indent="-255588">
              <a:spcBef>
                <a:spcPts val="400"/>
              </a:spcBef>
              <a:buClr>
                <a:srgbClr val="72008C"/>
              </a:buClr>
              <a:buSzPct val="68000"/>
              <a:buFont typeface="Arial" pitchFamily="34" charset="0"/>
              <a:buChar char="•"/>
              <a:defRPr/>
            </a:pPr>
            <a:endParaRPr lang="en-GB" sz="2400" dirty="0">
              <a:solidFill>
                <a:prstClr val="black"/>
              </a:solidFill>
              <a:latin typeface="Verdana" pitchFamily="34" charset="0"/>
              <a:cs typeface="Arial" panose="020B0604020202020204" pitchFamily="34" charset="0"/>
            </a:endParaRPr>
          </a:p>
          <a:p>
            <a:pPr marL="365125" indent="-255588">
              <a:spcBef>
                <a:spcPts val="400"/>
              </a:spcBef>
              <a:buClr>
                <a:srgbClr val="72008C"/>
              </a:buClr>
              <a:buSzPct val="68000"/>
              <a:buFont typeface="Arial" pitchFamily="34" charset="0"/>
              <a:buChar char="•"/>
              <a:defRPr/>
            </a:pPr>
            <a:endParaRPr lang="en-GB" sz="2400" dirty="0">
              <a:solidFill>
                <a:prstClr val="black"/>
              </a:solidFill>
              <a:latin typeface="Verdana" pitchFamily="34" charset="0"/>
              <a:cs typeface="Arial" panose="020B0604020202020204" pitchFamily="34" charset="0"/>
            </a:endParaRPr>
          </a:p>
          <a:p>
            <a:pPr marL="365125" indent="-255588">
              <a:spcBef>
                <a:spcPts val="400"/>
              </a:spcBef>
              <a:buClr>
                <a:srgbClr val="72008C"/>
              </a:buClr>
              <a:buSzPct val="68000"/>
              <a:buFont typeface="Arial" pitchFamily="34" charset="0"/>
              <a:buChar char="•"/>
              <a:defRPr/>
            </a:pPr>
            <a:endParaRPr lang="en-GB" sz="2400" dirty="0">
              <a:solidFill>
                <a:prstClr val="black"/>
              </a:solidFill>
              <a:latin typeface="Verdana" pitchFamily="34" charset="0"/>
              <a:cs typeface="Arial" panose="020B0604020202020204" pitchFamily="34" charset="0"/>
            </a:endParaRPr>
          </a:p>
          <a:p>
            <a:pPr marL="365125" indent="-255588">
              <a:spcBef>
                <a:spcPts val="400"/>
              </a:spcBef>
              <a:buClr>
                <a:srgbClr val="72008C"/>
              </a:buClr>
              <a:buSzPct val="68000"/>
              <a:buFont typeface="Arial" pitchFamily="34" charset="0"/>
              <a:buChar char="•"/>
              <a:defRPr/>
            </a:pPr>
            <a:endParaRPr lang="en-GB" sz="2400" dirty="0">
              <a:solidFill>
                <a:prstClr val="black"/>
              </a:solidFill>
              <a:latin typeface="Verdana" pitchFamily="34" charset="0"/>
              <a:cs typeface="Arial" panose="020B0604020202020204" pitchFamily="34" charset="0"/>
            </a:endParaRPr>
          </a:p>
          <a:p>
            <a:pPr marL="365125" indent="-255588">
              <a:spcBef>
                <a:spcPts val="400"/>
              </a:spcBef>
              <a:buClr>
                <a:srgbClr val="72008C"/>
              </a:buClr>
              <a:buSzPct val="68000"/>
              <a:buFont typeface="Arial" pitchFamily="34" charset="0"/>
              <a:buChar char="•"/>
              <a:defRPr/>
            </a:pPr>
            <a:endParaRPr lang="en-GB" sz="2400" dirty="0">
              <a:solidFill>
                <a:prstClr val="black"/>
              </a:solidFill>
              <a:latin typeface="Verdana" pitchFamily="34" charset="0"/>
              <a:cs typeface="Arial" panose="020B0604020202020204" pitchFamily="34" charset="0"/>
            </a:endParaRPr>
          </a:p>
          <a:p>
            <a:pPr marL="365125" indent="-255588">
              <a:spcBef>
                <a:spcPts val="400"/>
              </a:spcBef>
              <a:buClr>
                <a:srgbClr val="72008C"/>
              </a:buClr>
              <a:buSzPct val="68000"/>
              <a:buFont typeface="Arial" pitchFamily="34" charset="0"/>
              <a:buChar char="•"/>
              <a:defRPr/>
            </a:pPr>
            <a:endParaRPr lang="en-GB" sz="2400" dirty="0">
              <a:solidFill>
                <a:prstClr val="black"/>
              </a:solidFill>
              <a:latin typeface="Verdana" pitchFamily="34" charset="0"/>
              <a:cs typeface="Arial" panose="020B0604020202020204" pitchFamily="34" charset="0"/>
            </a:endParaRPr>
          </a:p>
          <a:p>
            <a:pPr marL="365125" indent="-255588">
              <a:spcBef>
                <a:spcPts val="400"/>
              </a:spcBef>
              <a:buClr>
                <a:srgbClr val="72008C"/>
              </a:buClr>
              <a:buSzPct val="68000"/>
              <a:buFont typeface="Arial" pitchFamily="34" charset="0"/>
              <a:buChar char="•"/>
              <a:defRPr/>
            </a:pPr>
            <a:endParaRPr lang="en-GB" sz="2400" dirty="0">
              <a:solidFill>
                <a:prstClr val="black"/>
              </a:solidFill>
              <a:latin typeface="Verdana" pitchFamily="34" charset="0"/>
              <a:cs typeface="Arial" panose="020B0604020202020204" pitchFamily="34" charset="0"/>
            </a:endParaRPr>
          </a:p>
          <a:p>
            <a:pPr marL="365125" indent="-255588">
              <a:spcBef>
                <a:spcPts val="400"/>
              </a:spcBef>
              <a:buClr>
                <a:srgbClr val="72008C"/>
              </a:buClr>
              <a:buSzPct val="68000"/>
              <a:buFont typeface="Arial" pitchFamily="34" charset="0"/>
              <a:buChar char="•"/>
              <a:defRPr/>
            </a:pPr>
            <a:r>
              <a:rPr lang="en-GB" sz="2400" dirty="0" smtClean="0">
                <a:solidFill>
                  <a:prstClr val="black"/>
                </a:solidFill>
                <a:latin typeface="Verdana" pitchFamily="34" charset="0"/>
                <a:cs typeface="Arial" panose="020B0604020202020204" pitchFamily="34" charset="0"/>
              </a:rPr>
              <a:t>Holds advice surgeries</a:t>
            </a:r>
          </a:p>
          <a:p>
            <a:pPr marL="365125" indent="-255588">
              <a:spcBef>
                <a:spcPts val="400"/>
              </a:spcBef>
              <a:buClr>
                <a:srgbClr val="72008C"/>
              </a:buClr>
              <a:buSzPct val="68000"/>
              <a:buFont typeface="Arial" pitchFamily="34" charset="0"/>
              <a:buChar char="•"/>
              <a:defRPr/>
            </a:pPr>
            <a:r>
              <a:rPr lang="en-GB" sz="2400" dirty="0" smtClean="0">
                <a:solidFill>
                  <a:prstClr val="black"/>
                </a:solidFill>
                <a:latin typeface="Verdana" pitchFamily="34" charset="0"/>
                <a:cs typeface="Arial" panose="020B0604020202020204" pitchFamily="34" charset="0"/>
              </a:rPr>
              <a:t>Helps </a:t>
            </a:r>
            <a:r>
              <a:rPr lang="en-GB" sz="2400" dirty="0">
                <a:solidFill>
                  <a:prstClr val="black"/>
                </a:solidFill>
                <a:latin typeface="Verdana" pitchFamily="34" charset="0"/>
                <a:cs typeface="Arial" panose="020B0604020202020204" pitchFamily="34" charset="0"/>
              </a:rPr>
              <a:t>constituents with problems</a:t>
            </a:r>
          </a:p>
          <a:p>
            <a:pPr marL="365125" indent="-255588">
              <a:spcBef>
                <a:spcPts val="400"/>
              </a:spcBef>
              <a:buClr>
                <a:srgbClr val="72008C"/>
              </a:buClr>
              <a:buSzPct val="68000"/>
              <a:buFont typeface="Arial" pitchFamily="34" charset="0"/>
              <a:buChar char="•"/>
              <a:defRPr/>
            </a:pPr>
            <a:r>
              <a:rPr lang="en-GB" sz="2400" dirty="0">
                <a:solidFill>
                  <a:prstClr val="black"/>
                </a:solidFill>
                <a:latin typeface="Verdana" pitchFamily="34" charset="0"/>
                <a:cs typeface="Arial" panose="020B0604020202020204" pitchFamily="34" charset="0"/>
              </a:rPr>
              <a:t>Visits groups and individuals to hear issues/ concerns</a:t>
            </a:r>
          </a:p>
          <a:p>
            <a:pPr marL="365125" indent="-255588">
              <a:spcBef>
                <a:spcPts val="400"/>
              </a:spcBef>
              <a:buClr>
                <a:srgbClr val="72008C"/>
              </a:buClr>
              <a:buSzPct val="68000"/>
              <a:buFont typeface="Arial" pitchFamily="34" charset="0"/>
              <a:buChar char="•"/>
              <a:defRPr/>
            </a:pPr>
            <a:r>
              <a:rPr lang="en-GB" sz="2400" dirty="0">
                <a:solidFill>
                  <a:prstClr val="black"/>
                </a:solidFill>
                <a:latin typeface="Verdana" pitchFamily="34" charset="0"/>
                <a:cs typeface="Arial" panose="020B0604020202020204" pitchFamily="34" charset="0"/>
              </a:rPr>
              <a:t>Represents constituents to various bodies</a:t>
            </a:r>
          </a:p>
          <a:p>
            <a:pPr marL="365125" indent="-255588">
              <a:spcBef>
                <a:spcPts val="400"/>
              </a:spcBef>
              <a:buClr>
                <a:srgbClr val="72008C"/>
              </a:buClr>
              <a:buSzPct val="68000"/>
              <a:buFont typeface="Arial" pitchFamily="34" charset="0"/>
              <a:buChar char="•"/>
              <a:defRPr/>
            </a:pPr>
            <a:r>
              <a:rPr lang="en-GB" sz="2400" dirty="0">
                <a:solidFill>
                  <a:prstClr val="black"/>
                </a:solidFill>
                <a:latin typeface="Verdana" pitchFamily="34" charset="0"/>
                <a:cs typeface="Arial" panose="020B0604020202020204" pitchFamily="34" charset="0"/>
              </a:rPr>
              <a:t>Campaigns</a:t>
            </a:r>
          </a:p>
          <a:p>
            <a:pPr marL="365760" indent="-256032" algn="ctr" fontAlgn="auto">
              <a:lnSpc>
                <a:spcPct val="90000"/>
              </a:lnSpc>
              <a:spcBef>
                <a:spcPts val="400"/>
              </a:spcBef>
              <a:spcAft>
                <a:spcPts val="0"/>
              </a:spcAft>
              <a:buClr>
                <a:srgbClr val="72008C"/>
              </a:buClr>
              <a:buSzPct val="68000"/>
              <a:buFont typeface="Arial" pitchFamily="34" charset="0"/>
              <a:buChar char="•"/>
              <a:defRPr/>
            </a:pPr>
            <a:endParaRPr lang="en-US" sz="2700" dirty="0">
              <a:solidFill>
                <a:prstClr val="black"/>
              </a:solidFill>
              <a:latin typeface="Lucida Sans Unicode"/>
              <a:cs typeface="Arial" panose="020B0604020202020204" pitchFamily="34" charset="0"/>
            </a:endParaRPr>
          </a:p>
        </p:txBody>
      </p:sp>
      <p:cxnSp>
        <p:nvCxnSpPr>
          <p:cNvPr id="8" name="Straight Connector 7"/>
          <p:cNvCxnSpPr/>
          <p:nvPr/>
        </p:nvCxnSpPr>
        <p:spPr>
          <a:xfrm rot="5400000">
            <a:off x="2286000" y="3643313"/>
            <a:ext cx="42862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607" name="TextBox 8"/>
          <p:cNvSpPr txBox="1">
            <a:spLocks noChangeArrowheads="1"/>
          </p:cNvSpPr>
          <p:nvPr/>
        </p:nvSpPr>
        <p:spPr bwMode="auto">
          <a:xfrm>
            <a:off x="571500" y="836712"/>
            <a:ext cx="31432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200" u="sng" dirty="0" smtClean="0">
                <a:solidFill>
                  <a:prstClr val="black"/>
                </a:solidFill>
                <a:latin typeface="Verdana" panose="020B0604030504040204" pitchFamily="34" charset="0"/>
              </a:rPr>
              <a:t>In constituency</a:t>
            </a:r>
          </a:p>
        </p:txBody>
      </p:sp>
      <p:sp>
        <p:nvSpPr>
          <p:cNvPr id="25608" name="TextBox 9"/>
          <p:cNvSpPr txBox="1">
            <a:spLocks noChangeArrowheads="1"/>
          </p:cNvSpPr>
          <p:nvPr/>
        </p:nvSpPr>
        <p:spPr bwMode="auto">
          <a:xfrm>
            <a:off x="5357813" y="836712"/>
            <a:ext cx="31432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200" u="sng" dirty="0" smtClean="0">
                <a:solidFill>
                  <a:prstClr val="black"/>
                </a:solidFill>
                <a:latin typeface="Verdana" panose="020B0604030504040204" pitchFamily="34" charset="0"/>
              </a:rPr>
              <a:t>In Westminster</a:t>
            </a:r>
          </a:p>
        </p:txBody>
      </p:sp>
      <p:pic>
        <p:nvPicPr>
          <p:cNvPr id="25609" name="Picture 11" descr="map of south england map"/>
          <p:cNvPicPr>
            <a:picLocks noChangeAspect="1" noChangeArrowheads="1"/>
          </p:cNvPicPr>
          <p:nvPr/>
        </p:nvPicPr>
        <p:blipFill>
          <a:blip r:embed="rId3" cstate="print">
            <a:extLst>
              <a:ext uri="{28A0092B-C50C-407E-A947-70E740481C1C}">
                <a14:useLocalDpi xmlns:a14="http://schemas.microsoft.com/office/drawing/2010/main" val="0"/>
              </a:ext>
            </a:extLst>
          </a:blip>
          <a:srcRect l="1260" t="1822" r="1721" b="3452"/>
          <a:stretch>
            <a:fillRect/>
          </a:stretch>
        </p:blipFill>
        <p:spPr bwMode="auto">
          <a:xfrm>
            <a:off x="1043112" y="1340768"/>
            <a:ext cx="2160736" cy="145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5745" y="1340768"/>
            <a:ext cx="1967386" cy="1475539"/>
          </a:xfrm>
          <a:prstGeom prst="rect">
            <a:avLst/>
          </a:prstGeom>
        </p:spPr>
      </p:pic>
    </p:spTree>
    <p:extLst>
      <p:ext uri="{BB962C8B-B14F-4D97-AF65-F5344CB8AC3E}">
        <p14:creationId xmlns:p14="http://schemas.microsoft.com/office/powerpoint/2010/main" val="100722803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6083"/>
                                        </p:tgtEl>
                                        <p:attrNameLst>
                                          <p:attrName>style.visibility</p:attrName>
                                        </p:attrNameLst>
                                      </p:cBhvr>
                                      <p:to>
                                        <p:strVal val="visible"/>
                                      </p:to>
                                    </p:set>
                                    <p:animEffect transition="in" filter="wipe(up)">
                                      <p:cBhvr>
                                        <p:cTn id="12" dur="5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utoUpdateAnimBg="0"/>
      <p:bldP spid="6"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ANSWER" val="None"/>
  <p:tag name="POINTS" val="0"/>
  <p:tag name="TIME" val="15"/>
  <p:tag name="QUESTION" val="1"/>
</p:tagLst>
</file>

<file path=ppt/theme/theme1.xml><?xml version="1.0" encoding="utf-8"?>
<a:theme xmlns:a="http://schemas.openxmlformats.org/drawingml/2006/main" name="B10062 PP Templates JL v 13">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Heavy"/>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38100">
          <a:solidFill>
            <a:schemeClr val="accent1"/>
          </a:solidFill>
        </a:ln>
        <a:effectLs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dirty="0" err="1" smtClean="0">
            <a:ln>
              <a:noFill/>
            </a:ln>
            <a:solidFill>
              <a:schemeClr val="bg1"/>
            </a:solidFill>
            <a:effectLst/>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err="1"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B10062 PP Templates JL v 13</Template>
  <TotalTime>7440</TotalTime>
  <Words>3409</Words>
  <Application>Microsoft Office PowerPoint</Application>
  <PresentationFormat>On-screen Show (4:3)</PresentationFormat>
  <Paragraphs>432</Paragraphs>
  <Slides>28</Slides>
  <Notes>24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40" baseType="lpstr">
      <vt:lpstr>Effra Heavy</vt:lpstr>
      <vt:lpstr>Effra Light</vt:lpstr>
      <vt:lpstr>Arial</vt:lpstr>
      <vt:lpstr>Effra</vt:lpstr>
      <vt:lpstr>Lucida Sans Unicode</vt:lpstr>
      <vt:lpstr>Adobe Arabic</vt:lpstr>
      <vt:lpstr>Verdana</vt:lpstr>
      <vt:lpstr>Calibri</vt:lpstr>
      <vt:lpstr>Rdg Vesta</vt:lpstr>
      <vt:lpstr>Wingdings 3</vt:lpstr>
      <vt:lpstr>B10062 PP Templates JL v 13</vt:lpstr>
      <vt:lpstr>Chart</vt:lpstr>
      <vt:lpstr>Exploring Parliament – with a detour on europe</vt:lpstr>
      <vt:lpstr>Who’s who?</vt:lpstr>
      <vt:lpstr>PowerPoint Presentation</vt:lpstr>
      <vt:lpstr>Alternatives</vt:lpstr>
      <vt:lpstr>The 3 parts of Parliament</vt:lpstr>
      <vt:lpstr>House of Commons</vt:lpstr>
      <vt:lpstr>PowerPoint Presentation</vt:lpstr>
      <vt:lpstr>PowerPoint Presentation</vt:lpstr>
      <vt:lpstr>The Work of an MP</vt:lpstr>
      <vt:lpstr>House of Lords</vt:lpstr>
      <vt:lpstr>PowerPoint Presentation</vt:lpstr>
      <vt:lpstr>Main working differences  between Commons and Lords </vt:lpstr>
      <vt:lpstr>What does Parliament do?</vt:lpstr>
      <vt:lpstr>Who is the Government?</vt:lpstr>
      <vt:lpstr>Parliament (Westminster)</vt:lpstr>
      <vt:lpstr>Parliamentary Mechanisms</vt:lpstr>
      <vt:lpstr>Some outputs -  House of Commons 2010-2015</vt:lpstr>
      <vt:lpstr>How is business chosen and  controlled?</vt:lpstr>
      <vt:lpstr>Voting and the role  of the whips</vt:lpstr>
      <vt:lpstr>Parliament’s administration</vt:lpstr>
      <vt:lpstr>Some numbers to crunch</vt:lpstr>
      <vt:lpstr>Influences on MPs</vt:lpstr>
      <vt:lpstr>Contemporary issues</vt:lpstr>
      <vt:lpstr>PowerPoint Presentation</vt:lpstr>
      <vt:lpstr>What should Parliament's  role be in relation to Brexit?</vt:lpstr>
      <vt:lpstr>Exiting the EU</vt:lpstr>
      <vt:lpstr>Restoration or abandonment?</vt:lpstr>
      <vt:lpstr>PowerPoint Presentation</vt:lpstr>
    </vt:vector>
  </TitlesOfParts>
  <Company>University of Reading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Jane Blair</dc:creator>
  <cp:lastModifiedBy>Mark Shanahan</cp:lastModifiedBy>
  <cp:revision>25</cp:revision>
  <cp:lastPrinted>2016-11-15T12:13:49Z</cp:lastPrinted>
  <dcterms:created xsi:type="dcterms:W3CDTF">2014-05-27T11:59:16Z</dcterms:created>
  <dcterms:modified xsi:type="dcterms:W3CDTF">2016-11-17T17:57:09Z</dcterms:modified>
</cp:coreProperties>
</file>