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62" r:id="rId4"/>
    <p:sldId id="265" r:id="rId5"/>
    <p:sldId id="276" r:id="rId6"/>
    <p:sldId id="297" r:id="rId7"/>
    <p:sldId id="274" r:id="rId8"/>
    <p:sldId id="319" r:id="rId9"/>
    <p:sldId id="320" r:id="rId10"/>
    <p:sldId id="321" r:id="rId11"/>
    <p:sldId id="316" r:id="rId12"/>
    <p:sldId id="275" r:id="rId13"/>
    <p:sldId id="305" r:id="rId14"/>
    <p:sldId id="322" r:id="rId15"/>
    <p:sldId id="323" r:id="rId16"/>
    <p:sldId id="298" r:id="rId17"/>
    <p:sldId id="333" r:id="rId18"/>
    <p:sldId id="280" r:id="rId19"/>
    <p:sldId id="332" r:id="rId20"/>
    <p:sldId id="281" r:id="rId21"/>
    <p:sldId id="304" r:id="rId22"/>
    <p:sldId id="307" r:id="rId23"/>
    <p:sldId id="313" r:id="rId24"/>
    <p:sldId id="283" r:id="rId25"/>
    <p:sldId id="285" r:id="rId26"/>
    <p:sldId id="331" r:id="rId27"/>
    <p:sldId id="288" r:id="rId28"/>
    <p:sldId id="289" r:id="rId29"/>
    <p:sldId id="328" r:id="rId30"/>
    <p:sldId id="329" r:id="rId31"/>
    <p:sldId id="330" r:id="rId32"/>
    <p:sldId id="292" r:id="rId33"/>
    <p:sldId id="296" r:id="rId34"/>
    <p:sldId id="31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598" autoAdjust="0"/>
  </p:normalViewPr>
  <p:slideViewPr>
    <p:cSldViewPr>
      <p:cViewPr varScale="1">
        <p:scale>
          <a:sx n="87" d="100"/>
          <a:sy n="87" d="100"/>
        </p:scale>
        <p:origin x="-15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97A66-647C-40C2-BDEF-223C4883F523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659CC-3655-4911-AA7F-7F33812BBA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7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13911-A396-4725-BB25-4D0FFFEB58CE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33C47-F78C-4EE0-B27E-644DBFA0CE2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9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D357F-8013-400B-A32B-83DB58C658D1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3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Thought I’d start with a few reminders of Mr Ramsden’s message on Monday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4BC5-3A45-408D-8F18-AA608DF84E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4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Clear</a:t>
            </a:r>
            <a:r>
              <a:rPr lang="en-GB" baseline="0" dirty="0" smtClean="0"/>
              <a:t> message from this image that ability plays a part, but it is the effort you make that is the over-riding factor.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4BC5-3A45-408D-8F18-AA608DF84E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6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AC7A6-5456-4450-8C29-8EA1D0CBE6FB}" type="slidenum">
              <a:rPr lang="en-GB"/>
              <a:pPr/>
              <a:t>26</a:t>
            </a:fld>
            <a:endParaRPr lang="en-GB" dirty="0"/>
          </a:p>
        </p:txBody>
      </p:sp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70FDEF-EA92-4602-93CF-867C90094B7C}" type="datetimeFigureOut">
              <a:rPr lang="en-US" smtClean="0"/>
              <a:pPr/>
              <a:t>9/30/2016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82976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Year 12 Induction Evening for students and parents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29</a:t>
            </a:r>
            <a:r>
              <a:rPr lang="en-GB" baseline="30000" dirty="0" smtClean="0">
                <a:latin typeface="Calibri" panose="020F0502020204030204" pitchFamily="34" charset="0"/>
              </a:rPr>
              <a:t>th</a:t>
            </a:r>
            <a:r>
              <a:rPr lang="en-GB" dirty="0" smtClean="0">
                <a:latin typeface="Calibri" panose="020F0502020204030204" pitchFamily="34" charset="0"/>
              </a:rPr>
              <a:t> September 2016</a:t>
            </a:r>
            <a:endParaRPr lang="en-GB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96230" cy="6048672"/>
          </a:xfrm>
        </p:spPr>
      </p:pic>
    </p:spTree>
    <p:extLst>
      <p:ext uri="{BB962C8B-B14F-4D97-AF65-F5344CB8AC3E}">
        <p14:creationId xmlns:p14="http://schemas.microsoft.com/office/powerpoint/2010/main" val="33125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81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Work ethic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Effort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Body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Energy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Being on time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Passion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Being coachable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Doing </a:t>
            </a:r>
            <a:r>
              <a:rPr lang="en-GB" dirty="0" smtClean="0">
                <a:latin typeface="Calibri" panose="020F0502020204030204" pitchFamily="34" charset="0"/>
              </a:rPr>
              <a:t>extra – going the extra mile; above &amp; beyond</a:t>
            </a:r>
            <a:endParaRPr lang="en-GB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Being </a:t>
            </a:r>
            <a:r>
              <a:rPr lang="en-GB" dirty="0" smtClean="0">
                <a:latin typeface="Calibri" panose="020F0502020204030204" pitchFamily="34" charset="0"/>
              </a:rPr>
              <a:t>prepared for lessons in terms of equipment and background reading</a:t>
            </a:r>
            <a:endParaRPr lang="en-GB" dirty="0">
              <a:latin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 things that require zero talent: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alibri" panose="020F0502020204030204" pitchFamily="34" charset="0"/>
              </a:rPr>
              <a:t>Communication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7638"/>
            <a:ext cx="8229600" cy="432048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Key to success at KS5</a:t>
            </a:r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Talk to us – </a:t>
            </a:r>
            <a:r>
              <a:rPr lang="en-GB" sz="3200" dirty="0" smtClean="0">
                <a:latin typeface="Calibri" panose="020F0502020204030204" pitchFamily="34" charset="0"/>
              </a:rPr>
              <a:t> Sixth Form team, mentors and subject teachers</a:t>
            </a:r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 smtClean="0">
                <a:latin typeface="Calibri" panose="020F0502020204030204" pitchFamily="34" charset="0"/>
              </a:rPr>
              <a:t>AS &amp; A </a:t>
            </a:r>
            <a:r>
              <a:rPr lang="en-GB" sz="3200" dirty="0">
                <a:latin typeface="Calibri" panose="020F0502020204030204" pitchFamily="34" charset="0"/>
              </a:rPr>
              <a:t>Levels </a:t>
            </a:r>
            <a:r>
              <a:rPr lang="en-GB" sz="3200" dirty="0" smtClean="0">
                <a:latin typeface="Calibri" panose="020F0502020204030204" pitchFamily="34" charset="0"/>
              </a:rPr>
              <a:t>are </a:t>
            </a:r>
            <a:r>
              <a:rPr lang="en-GB" sz="3200" dirty="0">
                <a:latin typeface="Calibri" panose="020F0502020204030204" pitchFamily="34" charset="0"/>
              </a:rPr>
              <a:t>challenging! </a:t>
            </a:r>
            <a:r>
              <a:rPr lang="en-GB" sz="3200" dirty="0" smtClean="0">
                <a:latin typeface="Calibri" panose="020F0502020204030204" pitchFamily="34" charset="0"/>
              </a:rPr>
              <a:t>If </a:t>
            </a:r>
            <a:r>
              <a:rPr lang="en-GB" sz="3200" dirty="0">
                <a:latin typeface="Calibri" panose="020F0502020204030204" pitchFamily="34" charset="0"/>
              </a:rPr>
              <a:t>you can do it easily, you’re not </a:t>
            </a:r>
            <a:r>
              <a:rPr lang="en-GB" sz="3200" dirty="0" smtClean="0">
                <a:latin typeface="Calibri" panose="020F0502020204030204" pitchFamily="34" charset="0"/>
              </a:rPr>
              <a:t>learning to the best of your ability!</a:t>
            </a:r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Don’t let small issues </a:t>
            </a:r>
            <a:r>
              <a:rPr lang="en-GB" sz="3200" dirty="0" smtClean="0">
                <a:latin typeface="Calibri" panose="020F0502020204030204" pitchFamily="34" charset="0"/>
              </a:rPr>
              <a:t>grow into bigger issues</a:t>
            </a:r>
            <a:endParaRPr lang="en-GB" sz="3200" dirty="0">
              <a:latin typeface="Calibri" panose="020F0502020204030204" pitchFamily="34" charset="0"/>
            </a:endParaRPr>
          </a:p>
          <a:p>
            <a:r>
              <a:rPr lang="en-GB" sz="3200" dirty="0" smtClean="0">
                <a:latin typeface="Calibri" panose="020F0502020204030204" pitchFamily="34" charset="0"/>
              </a:rPr>
              <a:t>Persevere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735" y="1359561"/>
            <a:ext cx="8229600" cy="4525963"/>
          </a:xfrm>
        </p:spPr>
        <p:txBody>
          <a:bodyPr>
            <a:normAutofit/>
          </a:bodyPr>
          <a:lstStyle/>
          <a:p>
            <a:r>
              <a:rPr lang="en-GB" sz="3400" dirty="0" smtClean="0">
                <a:latin typeface="Calibri" panose="020F0502020204030204" pitchFamily="34" charset="0"/>
              </a:rPr>
              <a:t>Subject based activities aimed at deepening student’s knowledge and interest in subject.</a:t>
            </a:r>
          </a:p>
          <a:p>
            <a:r>
              <a:rPr lang="en-GB" sz="3400" dirty="0" smtClean="0">
                <a:latin typeface="Calibri" panose="020F0502020204030204" pitchFamily="34" charset="0"/>
              </a:rPr>
              <a:t>Competitions, extra reading, attending lectures at local universities, study days</a:t>
            </a:r>
          </a:p>
          <a:p>
            <a:r>
              <a:rPr lang="en-GB" sz="3400" dirty="0" smtClean="0">
                <a:latin typeface="Calibri" panose="020F0502020204030204" pitchFamily="34" charset="0"/>
              </a:rPr>
              <a:t>Seek advice from mentors and subject teachers</a:t>
            </a:r>
          </a:p>
          <a:p>
            <a:r>
              <a:rPr lang="en-GB" sz="3400" dirty="0" smtClean="0">
                <a:latin typeface="Calibri" panose="020F0502020204030204" pitchFamily="34" charset="0"/>
              </a:rPr>
              <a:t>Work experience </a:t>
            </a:r>
            <a:endParaRPr lang="en-GB" sz="34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Enrichment Activities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7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6" b="4277"/>
          <a:stretch/>
        </p:blipFill>
        <p:spPr bwMode="auto">
          <a:xfrm>
            <a:off x="0" y="548679"/>
            <a:ext cx="9129927" cy="459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solidFill>
                  <a:srgbClr val="0F0983"/>
                </a:solidFill>
              </a:rPr>
              <a:t>http://heathensixthform.co.uk/</a:t>
            </a:r>
            <a:endParaRPr lang="en-GB" u="sng" dirty="0">
              <a:solidFill>
                <a:srgbClr val="0F098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17746" r="37336" b="30898"/>
          <a:stretch/>
        </p:blipFill>
        <p:spPr bwMode="auto">
          <a:xfrm>
            <a:off x="107504" y="3395208"/>
            <a:ext cx="5112568" cy="341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t="18616" r="37740" b="38139"/>
          <a:stretch/>
        </p:blipFill>
        <p:spPr bwMode="auto">
          <a:xfrm>
            <a:off x="4283968" y="1196752"/>
            <a:ext cx="4608512" cy="26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Developed by departments in all subjects at AS and A Level.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Student friendly checklist of knowledge and skills they will need to succeed in their subjects.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Students should be checking their progress against these regularly.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Available on </a:t>
            </a:r>
            <a:r>
              <a:rPr lang="en-GB" sz="28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heathensixthform</a:t>
            </a:r>
            <a:r>
              <a:rPr lang="en-GB" sz="2800" dirty="0" smtClean="0">
                <a:latin typeface="Calibri" panose="020F0502020204030204" pitchFamily="34" charset="0"/>
              </a:rPr>
              <a:t> website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Independent learning – using Study Journals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Personal Learning Checklists (PLCs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0238"/>
            <a:ext cx="8568952" cy="5475105"/>
          </a:xfrm>
        </p:spPr>
        <p:txBody>
          <a:bodyPr>
            <a:normAutofit/>
          </a:bodyPr>
          <a:lstStyle/>
          <a:p>
            <a:r>
              <a:rPr lang="en-GB" sz="2200" dirty="0" smtClean="0"/>
              <a:t>Each subject has 8 teacher led periods + 2 Supervised Study periods, over the fortnight.</a:t>
            </a:r>
          </a:p>
          <a:p>
            <a:r>
              <a:rPr lang="en-GB" sz="2200" dirty="0" smtClean="0"/>
              <a:t>This means there are 10 periods per subject, equating to 40 periods of lessons (</a:t>
            </a:r>
            <a:r>
              <a:rPr lang="en-GB" sz="2200" dirty="0"/>
              <a:t>out of 50</a:t>
            </a:r>
            <a:r>
              <a:rPr lang="en-GB" sz="2200" dirty="0" smtClean="0"/>
              <a:t>) for someone studying 4 AS subjects, over the 2-weeks.</a:t>
            </a:r>
          </a:p>
          <a:p>
            <a:r>
              <a:rPr lang="en-GB" sz="2200" dirty="0" smtClean="0"/>
              <a:t>The 2 periods of Supervised Study </a:t>
            </a:r>
            <a:r>
              <a:rPr lang="en-GB" sz="2200" dirty="0"/>
              <a:t>are part of the 10 lesson </a:t>
            </a:r>
            <a:r>
              <a:rPr lang="en-GB" sz="2200" dirty="0" smtClean="0"/>
              <a:t>package, and are compulsory.</a:t>
            </a:r>
          </a:p>
          <a:p>
            <a:r>
              <a:rPr lang="en-GB" sz="2200" dirty="0" smtClean="0"/>
              <a:t>Study Journals have information and advice about additional &amp; independent work to be completed in these sessions. Subject teachers may also set specific tasks to be completed in these study sessions.</a:t>
            </a:r>
          </a:p>
          <a:p>
            <a:r>
              <a:rPr lang="en-GB" sz="2200" dirty="0" smtClean="0"/>
              <a:t>Students need to record the work completed in each Study Period in their Study Journal – this will be checked &amp; monitored by Mentors and subject teachers.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91064" cy="796950"/>
          </a:xfrm>
        </p:spPr>
        <p:txBody>
          <a:bodyPr/>
          <a:lstStyle/>
          <a:p>
            <a:r>
              <a:rPr lang="en-GB" dirty="0" smtClean="0"/>
              <a:t>Lessons &amp; Study Periods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878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GB" sz="2800" dirty="0" smtClean="0">
                <a:latin typeface="Calibri" panose="020F0502020204030204" pitchFamily="34" charset="0"/>
              </a:rPr>
              <a:t>A broad </a:t>
            </a:r>
            <a:r>
              <a:rPr lang="en-GB" sz="2800" dirty="0">
                <a:latin typeface="Calibri" panose="020F0502020204030204" pitchFamily="34" charset="0"/>
              </a:rPr>
              <a:t>curriculum on </a:t>
            </a:r>
            <a:r>
              <a:rPr lang="en-GB" sz="2800" dirty="0" smtClean="0">
                <a:latin typeface="Calibri" panose="020F0502020204030204" pitchFamily="34" charset="0"/>
              </a:rPr>
              <a:t>offer:</a:t>
            </a:r>
          </a:p>
          <a:p>
            <a:pPr>
              <a:buFont typeface="Monotype Sorts" pitchFamily="2" charset="2"/>
              <a:buChar char=" "/>
            </a:pPr>
            <a:endParaRPr lang="en-GB" sz="800" dirty="0" smtClean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Mostly new linear AS/A Levels with some modular courses (just 9). </a:t>
            </a:r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4 AS </a:t>
            </a:r>
            <a:r>
              <a:rPr lang="en-GB" sz="2800" dirty="0" smtClean="0">
                <a:latin typeface="Calibri" panose="020F0502020204030204" pitchFamily="34" charset="0"/>
              </a:rPr>
              <a:t>Levels in </a:t>
            </a:r>
            <a:r>
              <a:rPr lang="en-GB" sz="2800" dirty="0">
                <a:latin typeface="Calibri" panose="020F0502020204030204" pitchFamily="34" charset="0"/>
              </a:rPr>
              <a:t>Year 12</a:t>
            </a:r>
          </a:p>
          <a:p>
            <a:r>
              <a:rPr lang="en-GB" sz="2800" dirty="0">
                <a:latin typeface="Calibri" panose="020F0502020204030204" pitchFamily="34" charset="0"/>
              </a:rPr>
              <a:t>3 or 4 A </a:t>
            </a:r>
            <a:r>
              <a:rPr lang="en-GB" sz="2800" dirty="0" smtClean="0">
                <a:latin typeface="Calibri" panose="020F0502020204030204" pitchFamily="34" charset="0"/>
              </a:rPr>
              <a:t>Levels </a:t>
            </a:r>
            <a:r>
              <a:rPr lang="en-GB" sz="2800" dirty="0">
                <a:latin typeface="Calibri" panose="020F0502020204030204" pitchFamily="34" charset="0"/>
              </a:rPr>
              <a:t>in </a:t>
            </a:r>
            <a:r>
              <a:rPr lang="en-GB" sz="2800" dirty="0" smtClean="0">
                <a:latin typeface="Calibri" panose="020F0502020204030204" pitchFamily="34" charset="0"/>
              </a:rPr>
              <a:t>Year 13 + EPQ</a:t>
            </a:r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Opportunity to study a wide variety of courses.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Opportunities </a:t>
            </a:r>
            <a:r>
              <a:rPr lang="en-GB" sz="2800" dirty="0">
                <a:latin typeface="Calibri" panose="020F0502020204030204" pitchFamily="34" charset="0"/>
              </a:rPr>
              <a:t>to re-sit GCSE Mathematics and </a:t>
            </a:r>
            <a:r>
              <a:rPr lang="en-GB" sz="2800" dirty="0" smtClean="0">
                <a:latin typeface="Calibri" panose="020F0502020204030204" pitchFamily="34" charset="0"/>
              </a:rPr>
              <a:t>English</a:t>
            </a:r>
            <a:endParaRPr lang="en-GB" sz="28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Char char="¬"/>
            </a:pPr>
            <a:endParaRPr lang="en-GB" sz="28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Char char="¬"/>
            </a:pPr>
            <a:endParaRPr lang="en-GB" sz="28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The Curriculum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 </a:t>
            </a:r>
            <a:r>
              <a:rPr lang="en-GB" sz="4400" dirty="0">
                <a:latin typeface="Calibri" panose="020F0502020204030204" pitchFamily="34" charset="0"/>
              </a:rPr>
              <a:t>Assessment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196752"/>
            <a:ext cx="7795146" cy="4819674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Students are taking either </a:t>
            </a:r>
            <a:r>
              <a:rPr lang="en-GB" sz="3000" b="1" u="sng" dirty="0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Modular</a:t>
            </a:r>
            <a:r>
              <a:rPr lang="en-GB" sz="3000" dirty="0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 or </a:t>
            </a:r>
            <a:r>
              <a:rPr lang="en-GB" sz="3000" b="1" u="sng" dirty="0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Linear</a:t>
            </a:r>
            <a:r>
              <a:rPr lang="en-GB" sz="3000" dirty="0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 AS/A Levels </a:t>
            </a:r>
          </a:p>
          <a:p>
            <a:r>
              <a:rPr lang="en-GB" sz="3000" dirty="0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A mix &amp; match set up this year, with two systems running</a:t>
            </a:r>
          </a:p>
          <a:p>
            <a:endParaRPr lang="en-GB" sz="2800" dirty="0">
              <a:ln>
                <a:solidFill>
                  <a:schemeClr val="tx1"/>
                </a:solidFill>
              </a:ln>
              <a:latin typeface="Calibri Light" panose="020F0302020204030204" pitchFamily="34" charset="0"/>
            </a:endParaRPr>
          </a:p>
          <a:p>
            <a:endParaRPr lang="en-GB" sz="2800" dirty="0" smtClean="0">
              <a:ln>
                <a:solidFill>
                  <a:schemeClr val="tx1"/>
                </a:solidFill>
              </a:ln>
            </a:endParaRPr>
          </a:p>
          <a:p>
            <a:endParaRPr lang="en-GB" sz="2800" dirty="0">
              <a:ln>
                <a:solidFill>
                  <a:schemeClr val="tx1"/>
                </a:solidFill>
              </a:ln>
            </a:endParaRPr>
          </a:p>
          <a:p>
            <a:endParaRPr lang="en-GB" sz="2800" dirty="0" smtClean="0">
              <a:ln>
                <a:solidFill>
                  <a:schemeClr val="tx1"/>
                </a:solidFill>
              </a:ln>
            </a:endParaRPr>
          </a:p>
          <a:p>
            <a:endParaRPr lang="en-GB" sz="2800" dirty="0" smtClean="0">
              <a:ln>
                <a:solidFill>
                  <a:schemeClr val="tx1"/>
                </a:solidFill>
              </a:ln>
            </a:endParaRPr>
          </a:p>
          <a:p>
            <a:endParaRPr lang="en-GB" sz="2800" dirty="0" smtClean="0">
              <a:ln>
                <a:solidFill>
                  <a:schemeClr val="tx1"/>
                </a:solidFill>
              </a:ln>
            </a:endParaRPr>
          </a:p>
          <a:p>
            <a:endParaRPr lang="en-GB" sz="1300" dirty="0" smtClean="0">
              <a:ln>
                <a:solidFill>
                  <a:schemeClr val="tx1"/>
                </a:solidFill>
              </a:ln>
            </a:endParaRPr>
          </a:p>
          <a:p>
            <a:endParaRPr lang="en-GB" sz="2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9 subjects still Modular </a:t>
            </a:r>
            <a:r>
              <a:rPr lang="en-GB" sz="2200" dirty="0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[</a:t>
            </a:r>
            <a:r>
              <a:rPr lang="en-GB" sz="2200" dirty="0" err="1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Md</a:t>
            </a:r>
            <a:r>
              <a:rPr lang="en-GB" sz="2200" dirty="0" smtClean="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</a:rPr>
              <a:t>/Fi/Pl/Mt/HE/Tx/RE/Ma/FMa]</a:t>
            </a:r>
            <a:endParaRPr lang="en-GB" sz="2200" dirty="0">
              <a:ln>
                <a:solidFill>
                  <a:schemeClr val="tx1"/>
                </a:solidFill>
              </a:ln>
              <a:latin typeface="Calibri Light" panose="020F0302020204030204" pitchFamily="34" charset="0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716463" y="458152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Garamond" pitchFamily="18" charset="0"/>
              </a:rPr>
              <a:t>.</a:t>
            </a:r>
            <a:endParaRPr lang="en-GB" sz="2400" b="1" dirty="0">
              <a:latin typeface="Garamond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24392"/>
              </p:ext>
            </p:extLst>
          </p:nvPr>
        </p:nvGraphicFramePr>
        <p:xfrm>
          <a:off x="1475656" y="2852936"/>
          <a:ext cx="6004731" cy="2443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944216"/>
                <a:gridCol w="2188307"/>
              </a:tblGrid>
              <a:tr h="3220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ubjects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Linear from Sept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Philosophy and Ethics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English Language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1222">
                <a:tc>
                  <a:txBody>
                    <a:bodyPr/>
                    <a:lstStyle/>
                    <a:p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Cambridge</a:t>
                      </a:r>
                      <a:r>
                        <a:rPr lang="en-GB" sz="1400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Techs in Business and ICT</a:t>
                      </a:r>
                      <a:endParaRPr lang="en-GB" sz="14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Literature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Education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French</a:t>
                      </a:r>
                      <a:endParaRPr lang="en-GB" sz="1400" b="1" dirty="0"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9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Computing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874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488" y="332656"/>
            <a:ext cx="7181850" cy="973138"/>
          </a:xfrm>
        </p:spPr>
        <p:txBody>
          <a:bodyPr/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Welcome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707" y="1556792"/>
            <a:ext cx="7745413" cy="455295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2800" b="1" u="sng" dirty="0">
                <a:latin typeface="Calibri" panose="020F0502020204030204" pitchFamily="34" charset="0"/>
              </a:rPr>
              <a:t>The Sixth Form team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800" u="sng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b="1" dirty="0" smtClean="0">
                <a:latin typeface="Calibri" panose="020F0502020204030204" pitchFamily="34" charset="0"/>
              </a:rPr>
              <a:t>Head of Year 12	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smtClean="0">
                <a:latin typeface="Calibri" panose="020F0502020204030204" pitchFamily="34" charset="0"/>
              </a:rPr>
              <a:t>                    Toby </a:t>
            </a:r>
            <a:r>
              <a:rPr lang="en-GB" sz="2800" b="1" dirty="0">
                <a:latin typeface="Calibri" panose="020F0502020204030204" pitchFamily="34" charset="0"/>
              </a:rPr>
              <a:t>J</a:t>
            </a:r>
            <a:r>
              <a:rPr lang="en-GB" sz="2800" b="1" dirty="0" smtClean="0">
                <a:latin typeface="Calibri" panose="020F0502020204030204" pitchFamily="34" charset="0"/>
              </a:rPr>
              <a:t>essop			</a:t>
            </a:r>
          </a:p>
          <a:p>
            <a:pPr>
              <a:lnSpc>
                <a:spcPct val="80000"/>
              </a:lnSpc>
            </a:pPr>
            <a:r>
              <a:rPr lang="en-GB" sz="2800" b="1" dirty="0" smtClean="0">
                <a:latin typeface="Calibri" panose="020F0502020204030204" pitchFamily="34" charset="0"/>
              </a:rPr>
              <a:t>Key Stage 5 Leaders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smtClean="0">
                <a:latin typeface="Calibri" panose="020F0502020204030204" pitchFamily="34" charset="0"/>
              </a:rPr>
              <a:t>              </a:t>
            </a:r>
            <a:r>
              <a:rPr lang="en-GB" sz="2800" b="1" dirty="0" err="1" smtClean="0">
                <a:latin typeface="Calibri" panose="020F0502020204030204" pitchFamily="34" charset="0"/>
              </a:rPr>
              <a:t>Gisella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</a:rPr>
              <a:t>Vignali</a:t>
            </a:r>
            <a:r>
              <a:rPr lang="en-GB" sz="2800" b="1" dirty="0" smtClean="0">
                <a:latin typeface="Calibri" panose="020F0502020204030204" pitchFamily="34" charset="0"/>
              </a:rPr>
              <a:t>	</a:t>
            </a:r>
          </a:p>
          <a:p>
            <a:pPr marL="109728" indent="0">
              <a:lnSpc>
                <a:spcPct val="80000"/>
              </a:lnSpc>
              <a:buNone/>
            </a:pPr>
            <a:r>
              <a:rPr lang="en-GB" sz="2800" b="1" dirty="0">
                <a:latin typeface="Calibri" panose="020F0502020204030204" pitchFamily="34" charset="0"/>
              </a:rPr>
              <a:t>	</a:t>
            </a:r>
            <a:r>
              <a:rPr lang="en-GB" sz="2800" b="1" dirty="0" smtClean="0">
                <a:latin typeface="Calibri" panose="020F0502020204030204" pitchFamily="34" charset="0"/>
              </a:rPr>
              <a:t>		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smtClean="0">
                <a:latin typeface="Calibri" panose="020F0502020204030204" pitchFamily="34" charset="0"/>
              </a:rPr>
              <a:t>                     Steve Rayner     </a:t>
            </a:r>
            <a:r>
              <a:rPr lang="en-GB" sz="2800" b="1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GB" sz="2800" b="1" dirty="0">
                <a:latin typeface="Calibri" panose="020F0502020204030204" pitchFamily="34" charset="0"/>
              </a:rPr>
              <a:t>Sixth Form Manager	</a:t>
            </a:r>
            <a:r>
              <a:rPr lang="en-GB" sz="2800" b="1" dirty="0" smtClean="0">
                <a:latin typeface="Calibri" panose="020F0502020204030204" pitchFamily="34" charset="0"/>
              </a:rPr>
              <a:t>          Chris Bullion</a:t>
            </a:r>
            <a:endParaRPr lang="en-GB" sz="2800" b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b="1" dirty="0">
                <a:latin typeface="Calibri" panose="020F0502020204030204" pitchFamily="34" charset="0"/>
              </a:rPr>
              <a:t>Sixth Form Administrator     </a:t>
            </a:r>
            <a:r>
              <a:rPr lang="en-GB" sz="2800" b="1" dirty="0" smtClean="0">
                <a:latin typeface="Calibri" panose="020F0502020204030204" pitchFamily="34" charset="0"/>
              </a:rPr>
              <a:t>Sharon </a:t>
            </a:r>
            <a:r>
              <a:rPr lang="en-GB" sz="2800" b="1" dirty="0">
                <a:latin typeface="Calibri" panose="020F0502020204030204" pitchFamily="34" charset="0"/>
              </a:rPr>
              <a:t>Bell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b="1" dirty="0">
                <a:latin typeface="Calibri" panose="020F0502020204030204" pitchFamily="34" charset="0"/>
              </a:rPr>
              <a:t>Head of Year 13		</a:t>
            </a:r>
            <a:r>
              <a:rPr lang="en-GB" sz="2800" b="1" dirty="0" smtClean="0">
                <a:latin typeface="Calibri" panose="020F0502020204030204" pitchFamily="34" charset="0"/>
              </a:rPr>
              <a:t>         Richard Hand</a:t>
            </a:r>
            <a:endParaRPr lang="en-GB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 </a:t>
            </a:r>
            <a:r>
              <a:rPr lang="en-GB" sz="4400" dirty="0">
                <a:latin typeface="Calibri" panose="020F0502020204030204" pitchFamily="34" charset="0"/>
              </a:rPr>
              <a:t>Assessment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7638"/>
            <a:ext cx="8229600" cy="481967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800" b="1" u="sng" dirty="0" smtClean="0">
                <a:latin typeface="Calibri" panose="020F0502020204030204" pitchFamily="34" charset="0"/>
              </a:rPr>
              <a:t>Modular AS/A Levels 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Students </a:t>
            </a:r>
            <a:r>
              <a:rPr lang="en-GB" sz="2800" dirty="0">
                <a:latin typeface="Calibri" panose="020F0502020204030204" pitchFamily="34" charset="0"/>
              </a:rPr>
              <a:t>study </a:t>
            </a:r>
            <a:r>
              <a:rPr lang="en-GB" sz="2800" b="1" dirty="0">
                <a:latin typeface="Calibri" panose="020F0502020204030204" pitchFamily="34" charset="0"/>
              </a:rPr>
              <a:t>2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(or </a:t>
            </a:r>
            <a:r>
              <a:rPr lang="en-GB" sz="2800" b="1" dirty="0" smtClean="0">
                <a:latin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</a:rPr>
              <a:t>) </a:t>
            </a:r>
            <a:r>
              <a:rPr lang="en-GB" sz="2800" dirty="0">
                <a:latin typeface="Calibri" panose="020F0502020204030204" pitchFamily="34" charset="0"/>
              </a:rPr>
              <a:t>units in each of their AS subjects</a:t>
            </a:r>
            <a:r>
              <a:rPr lang="en-GB" sz="2800" dirty="0" smtClean="0">
                <a:latin typeface="Calibri" panose="020F0502020204030204" pitchFamily="34" charset="0"/>
              </a:rPr>
              <a:t>. Most </a:t>
            </a:r>
            <a:r>
              <a:rPr lang="en-GB" sz="2800" dirty="0">
                <a:latin typeface="Calibri" panose="020F0502020204030204" pitchFamily="34" charset="0"/>
              </a:rPr>
              <a:t>A </a:t>
            </a:r>
            <a:r>
              <a:rPr lang="en-GB" sz="2800" dirty="0" smtClean="0">
                <a:latin typeface="Calibri" panose="020F0502020204030204" pitchFamily="34" charset="0"/>
              </a:rPr>
              <a:t>Levels </a:t>
            </a:r>
            <a:r>
              <a:rPr lang="en-GB" sz="2800" dirty="0">
                <a:latin typeface="Calibri" panose="020F0502020204030204" pitchFamily="34" charset="0"/>
              </a:rPr>
              <a:t>are made up of </a:t>
            </a:r>
            <a:r>
              <a:rPr lang="en-GB" sz="2800" dirty="0" smtClean="0">
                <a:latin typeface="Calibri" panose="020F0502020204030204" pitchFamily="34" charset="0"/>
              </a:rPr>
              <a:t>4 (or 6) units.</a:t>
            </a:r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The marks achieved in these </a:t>
            </a:r>
            <a:r>
              <a:rPr lang="en-GB" sz="2800" dirty="0" smtClean="0">
                <a:latin typeface="Calibri" panose="020F0502020204030204" pitchFamily="34" charset="0"/>
              </a:rPr>
              <a:t>AS units </a:t>
            </a:r>
            <a:r>
              <a:rPr lang="en-GB" sz="2800" dirty="0">
                <a:latin typeface="Calibri" panose="020F0502020204030204" pitchFamily="34" charset="0"/>
              </a:rPr>
              <a:t>contribute to </a:t>
            </a:r>
            <a:r>
              <a:rPr lang="en-GB" sz="2800" b="1" dirty="0">
                <a:latin typeface="Calibri" panose="020F0502020204030204" pitchFamily="34" charset="0"/>
              </a:rPr>
              <a:t>half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of the </a:t>
            </a:r>
            <a:r>
              <a:rPr lang="en-GB" sz="2800" dirty="0">
                <a:latin typeface="Calibri" panose="020F0502020204030204" pitchFamily="34" charset="0"/>
              </a:rPr>
              <a:t>final A Level grade.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An AS is a separate </a:t>
            </a:r>
            <a:r>
              <a:rPr lang="en-GB" sz="2800" dirty="0" smtClean="0">
                <a:latin typeface="Calibri" panose="020F0502020204030204" pitchFamily="34" charset="0"/>
              </a:rPr>
              <a:t>qualification, </a:t>
            </a:r>
            <a:r>
              <a:rPr lang="en-GB" sz="2800" dirty="0">
                <a:latin typeface="Calibri" panose="020F0502020204030204" pitchFamily="34" charset="0"/>
              </a:rPr>
              <a:t>but it’s also half of </a:t>
            </a:r>
            <a:r>
              <a:rPr lang="en-GB" sz="2800" dirty="0" smtClean="0">
                <a:latin typeface="Calibri" panose="020F0502020204030204" pitchFamily="34" charset="0"/>
              </a:rPr>
              <a:t>the A </a:t>
            </a:r>
            <a:r>
              <a:rPr lang="en-GB" sz="2800" dirty="0">
                <a:latin typeface="Calibri" panose="020F0502020204030204" pitchFamily="34" charset="0"/>
              </a:rPr>
              <a:t>L</a:t>
            </a:r>
            <a:r>
              <a:rPr lang="en-GB" sz="2800" dirty="0" smtClean="0">
                <a:latin typeface="Calibri" panose="020F0502020204030204" pitchFamily="34" charset="0"/>
              </a:rPr>
              <a:t>evel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BTEC assessment 6 units – mostly coursework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716463" y="458152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Garamond" pitchFamily="18" charset="0"/>
              </a:rPr>
              <a:t>.</a:t>
            </a:r>
            <a:endParaRPr lang="en-GB" sz="2400" b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GB" sz="2800" b="1" u="sng" dirty="0" smtClean="0">
                <a:latin typeface="Calibri" panose="020F0502020204030204" pitchFamily="34" charset="0"/>
              </a:rPr>
              <a:t>Linear AS/A Levels</a:t>
            </a:r>
          </a:p>
          <a:p>
            <a:r>
              <a:rPr lang="en-GB" sz="2800" dirty="0">
                <a:latin typeface="Calibri" panose="020F0502020204030204" pitchFamily="34" charset="0"/>
              </a:rPr>
              <a:t>Students study </a:t>
            </a:r>
            <a:r>
              <a:rPr lang="en-GB" sz="2800" b="1" dirty="0">
                <a:latin typeface="Calibri" panose="020F0502020204030204" pitchFamily="34" charset="0"/>
              </a:rPr>
              <a:t>2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(or </a:t>
            </a:r>
            <a:r>
              <a:rPr lang="en-GB" sz="2800" b="1" dirty="0" smtClean="0">
                <a:latin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</a:rPr>
              <a:t>) </a:t>
            </a:r>
            <a:r>
              <a:rPr lang="en-GB" sz="2800" dirty="0">
                <a:latin typeface="Calibri" panose="020F0502020204030204" pitchFamily="34" charset="0"/>
              </a:rPr>
              <a:t>units in each of their AS subjects</a:t>
            </a:r>
            <a:r>
              <a:rPr lang="en-GB" sz="2800" dirty="0" smtClean="0">
                <a:latin typeface="Calibri" panose="020F0502020204030204" pitchFamily="34" charset="0"/>
              </a:rPr>
              <a:t>. </a:t>
            </a:r>
            <a:r>
              <a:rPr lang="en-GB" sz="2800" dirty="0">
                <a:latin typeface="Calibri" panose="020F0502020204030204" pitchFamily="34" charset="0"/>
              </a:rPr>
              <a:t>Most A levels are made up of </a:t>
            </a:r>
            <a:r>
              <a:rPr lang="en-GB" sz="2800" dirty="0" smtClean="0">
                <a:latin typeface="Calibri" panose="020F0502020204030204" pitchFamily="34" charset="0"/>
              </a:rPr>
              <a:t>4 (or 6) units.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Students will sit AS external examinations in most subjects in May/June. The exceptions are </a:t>
            </a:r>
            <a:r>
              <a:rPr lang="en-GB" sz="2800" b="1" i="1" dirty="0">
                <a:latin typeface="Calibri" panose="020F0502020204030204" pitchFamily="34" charset="0"/>
              </a:rPr>
              <a:t>Drama, Spanish and PE </a:t>
            </a:r>
            <a:r>
              <a:rPr lang="en-GB" sz="2800" dirty="0">
                <a:latin typeface="Calibri" panose="020F0502020204030204" pitchFamily="34" charset="0"/>
              </a:rPr>
              <a:t>who will sit internal assessments. </a:t>
            </a:r>
            <a:endParaRPr lang="en-GB" sz="2800" dirty="0" smtClean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However, these marks do not contribute to the final grade, as this is based on all marks achieved in the final examinations at the end of Year 13.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2222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00600"/>
          </a:xfrm>
        </p:spPr>
        <p:txBody>
          <a:bodyPr>
            <a:normAutofit fontScale="47500" lnSpcReduction="20000"/>
          </a:bodyPr>
          <a:lstStyle/>
          <a:p>
            <a:endParaRPr lang="en-GB" sz="28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en-US" sz="5100" b="1" u="sng" dirty="0">
                <a:latin typeface="Calibri" panose="020F0502020204030204" pitchFamily="34" charset="0"/>
              </a:rPr>
              <a:t>MODULAR or LINEAR</a:t>
            </a:r>
            <a:r>
              <a:rPr lang="en-US" altLang="en-US" sz="5100" b="1" dirty="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5100" dirty="0">
                <a:latin typeface="Calibri" panose="020F0502020204030204" pitchFamily="34" charset="0"/>
              </a:rPr>
              <a:t>Doing very well at AS </a:t>
            </a:r>
            <a:r>
              <a:rPr lang="en-US" altLang="en-US" sz="5100" dirty="0" smtClean="0">
                <a:latin typeface="Calibri" panose="020F0502020204030204" pitchFamily="34" charset="0"/>
              </a:rPr>
              <a:t>Level</a:t>
            </a:r>
            <a:r>
              <a:rPr lang="en-US" altLang="en-US" sz="5100" dirty="0">
                <a:latin typeface="Calibri" panose="020F0502020204030204" pitchFamily="34" charset="0"/>
              </a:rPr>
              <a:t>, regardless of whether you are taking Linear or Modular courses, is very important.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5100" dirty="0">
                <a:latin typeface="Calibri" panose="020F0502020204030204" pitchFamily="34" charset="0"/>
              </a:rPr>
              <a:t>AS results/end of year assessments will be a very good indicator of the progress students are making towards a great set of A Level grades. Typically, students will need to achieve at least a Grade D (preferably C+) to move onto the second year of the A Level course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5100" dirty="0" smtClean="0">
                <a:latin typeface="Calibri" panose="020F0502020204030204" pitchFamily="34" charset="0"/>
              </a:rPr>
              <a:t>They </a:t>
            </a:r>
            <a:r>
              <a:rPr lang="en-US" altLang="en-US" sz="5100" dirty="0">
                <a:latin typeface="Calibri" panose="020F0502020204030204" pitchFamily="34" charset="0"/>
              </a:rPr>
              <a:t>are the ‘gateway to success’ in </a:t>
            </a:r>
            <a:r>
              <a:rPr lang="en-US" altLang="en-US" sz="5100" dirty="0" smtClean="0">
                <a:latin typeface="Calibri" panose="020F0502020204030204" pitchFamily="34" charset="0"/>
              </a:rPr>
              <a:t>Year 13.</a:t>
            </a:r>
            <a:endParaRPr lang="en-US" altLang="en-US" sz="51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5100" dirty="0">
                <a:latin typeface="Calibri" panose="020F0502020204030204" pitchFamily="34" charset="0"/>
              </a:rPr>
              <a:t>Make the most of every opportunity offered by subjects and teachers this year and use </a:t>
            </a:r>
            <a:r>
              <a:rPr lang="en-US" altLang="en-US" sz="5100" dirty="0" smtClean="0">
                <a:latin typeface="Calibri" panose="020F0502020204030204" pitchFamily="34" charset="0"/>
              </a:rPr>
              <a:t>time </a:t>
            </a:r>
            <a:r>
              <a:rPr lang="en-US" altLang="en-US" sz="5100" dirty="0">
                <a:latin typeface="Calibri" panose="020F0502020204030204" pitchFamily="34" charset="0"/>
              </a:rPr>
              <a:t>in school </a:t>
            </a:r>
            <a:r>
              <a:rPr lang="en-US" altLang="en-US" sz="5100" u="sng" dirty="0">
                <a:latin typeface="Calibri" panose="020F0502020204030204" pitchFamily="34" charset="0"/>
              </a:rPr>
              <a:t>and</a:t>
            </a:r>
            <a:r>
              <a:rPr lang="en-US" altLang="en-US" sz="5100" dirty="0">
                <a:latin typeface="Calibri" panose="020F0502020204030204" pitchFamily="34" charset="0"/>
              </a:rPr>
              <a:t> at home wisely – especially </a:t>
            </a:r>
            <a:r>
              <a:rPr lang="en-US" altLang="en-US" sz="5100" dirty="0" smtClean="0">
                <a:latin typeface="Calibri" panose="020F0502020204030204" pitchFamily="34" charset="0"/>
              </a:rPr>
              <a:t>study </a:t>
            </a:r>
            <a:r>
              <a:rPr lang="en-US" altLang="en-US" sz="5100" dirty="0">
                <a:latin typeface="Calibri" panose="020F0502020204030204" pitchFamily="34" charset="0"/>
              </a:rPr>
              <a:t>lessons</a:t>
            </a:r>
            <a:r>
              <a:rPr lang="en-US" altLang="en-US" sz="5100" dirty="0" smtClean="0">
                <a:latin typeface="Calibri" panose="020F0502020204030204" pitchFamily="34" charset="0"/>
              </a:rPr>
              <a:t>! [Study Journals to be completed]</a:t>
            </a:r>
            <a:endParaRPr lang="en-US" altLang="en-US" sz="5100" dirty="0">
              <a:latin typeface="Calibri" panose="020F0502020204030204" pitchFamily="34" charset="0"/>
            </a:endParaRPr>
          </a:p>
          <a:p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012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>
            <a:normAutofit/>
          </a:bodyPr>
          <a:lstStyle/>
          <a:p>
            <a:pPr marL="366713" indent="-276225">
              <a:lnSpc>
                <a:spcPct val="120000"/>
              </a:lnSpc>
              <a:spcAft>
                <a:spcPts val="600"/>
              </a:spcAft>
              <a:defRPr/>
            </a:pPr>
            <a:r>
              <a:rPr lang="en-GB" altLang="en-US" sz="2800" dirty="0" smtClean="0">
                <a:latin typeface="Calibri" panose="020F0502020204030204" pitchFamily="34" charset="0"/>
              </a:rPr>
              <a:t>Year 12 Introductory Report  -  sent home at the end of October/start of November, followed by Y12 Mentor Evening – 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Thursday </a:t>
            </a:r>
            <a:r>
              <a:rPr lang="en-GB" altLang="en-US" sz="2800" b="1" smtClean="0">
                <a:latin typeface="Calibri" panose="020F0502020204030204" pitchFamily="34" charset="0"/>
              </a:rPr>
              <a:t>1</a:t>
            </a:r>
            <a:r>
              <a:rPr lang="en-GB" altLang="en-US" sz="2800" b="1" baseline="30000" smtClean="0">
                <a:latin typeface="Calibri" panose="020F0502020204030204" pitchFamily="34" charset="0"/>
              </a:rPr>
              <a:t>st</a:t>
            </a:r>
            <a:r>
              <a:rPr lang="en-GB" altLang="en-US" sz="2800" b="1" smtClean="0">
                <a:latin typeface="Calibri" panose="020F0502020204030204" pitchFamily="34" charset="0"/>
              </a:rPr>
              <a:t> December 2016</a:t>
            </a:r>
            <a:endParaRPr lang="en-GB" altLang="en-US" sz="2800" b="1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The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PPEs</a:t>
            </a:r>
            <a:r>
              <a:rPr lang="en-US" altLang="en-US" sz="2800" dirty="0" smtClean="0">
                <a:latin typeface="Calibri" panose="020F0502020204030204" pitchFamily="34" charset="0"/>
              </a:rPr>
              <a:t> (Pre-Public Exams/Mock) will be held in January – in lesson times.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Year 12 Interim/Mock Report sent home around February half term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Year 12 Parents’ Evening </a:t>
            </a:r>
            <a:r>
              <a:rPr lang="en-US" altLang="en-US" dirty="0" smtClean="0">
                <a:latin typeface="Calibri" panose="020F0502020204030204" pitchFamily="34" charset="0"/>
              </a:rPr>
              <a:t>– </a:t>
            </a:r>
            <a:r>
              <a:rPr lang="en-US" altLang="en-US" b="1" dirty="0" smtClean="0">
                <a:latin typeface="Calibri" panose="020F0502020204030204" pitchFamily="34" charset="0"/>
              </a:rPr>
              <a:t>Thursday 23</a:t>
            </a:r>
            <a:r>
              <a:rPr lang="en-US" altLang="en-US" b="1" baseline="30000" dirty="0" smtClean="0">
                <a:latin typeface="Calibri" panose="020F0502020204030204" pitchFamily="34" charset="0"/>
              </a:rPr>
              <a:t>rd</a:t>
            </a:r>
            <a:r>
              <a:rPr lang="en-US" altLang="en-US" b="1" dirty="0" smtClean="0">
                <a:latin typeface="Calibri" panose="020F0502020204030204" pitchFamily="34" charset="0"/>
              </a:rPr>
              <a:t> February 2017</a:t>
            </a:r>
            <a:endParaRPr lang="en-US" altLang="en-US" sz="5100" b="1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en-US" altLang="en-US" sz="51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26976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Key Dates &amp; Assessment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102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8253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</a:rPr>
              <a:t>Getting coursework right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666523"/>
          </a:xfrm>
        </p:spPr>
        <p:txBody>
          <a:bodyPr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</a:rPr>
              <a:t>Assessment objective of some KS5 subjects but crucial to success in Applied A </a:t>
            </a:r>
            <a:r>
              <a:rPr lang="en-US" sz="2600" dirty="0" smtClean="0">
                <a:latin typeface="Calibri" panose="020F0502020204030204" pitchFamily="34" charset="0"/>
              </a:rPr>
              <a:t>Levels (Cambridge Technicals &amp; BTECs)</a:t>
            </a:r>
            <a:endParaRPr lang="en-US" sz="2600" dirty="0">
              <a:latin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</a:rPr>
              <a:t>New system for handing in assignments</a:t>
            </a:r>
          </a:p>
          <a:p>
            <a:r>
              <a:rPr lang="en-US" sz="2600" dirty="0">
                <a:latin typeface="Calibri" panose="020F0502020204030204" pitchFamily="34" charset="0"/>
              </a:rPr>
              <a:t>Essential to break up tasks (chunk) and plan time effectively so that deadlines are met and the final product is the </a:t>
            </a:r>
            <a:r>
              <a:rPr lang="en-US" sz="2600" u="sng" dirty="0">
                <a:latin typeface="Calibri" panose="020F0502020204030204" pitchFamily="34" charset="0"/>
              </a:rPr>
              <a:t>best piece of work</a:t>
            </a:r>
            <a:r>
              <a:rPr lang="en-US" sz="2600" dirty="0">
                <a:latin typeface="Calibri" panose="020F0502020204030204" pitchFamily="34" charset="0"/>
              </a:rPr>
              <a:t> a student can produce.</a:t>
            </a:r>
          </a:p>
          <a:p>
            <a:r>
              <a:rPr lang="en-US" sz="2600" dirty="0">
                <a:latin typeface="Calibri" panose="020F0502020204030204" pitchFamily="34" charset="0"/>
              </a:rPr>
              <a:t>Where possible, get feedback from staff and improve the coursework – </a:t>
            </a:r>
            <a:r>
              <a:rPr lang="en-US" sz="2600" b="1" dirty="0">
                <a:latin typeface="Calibri" panose="020F0502020204030204" pitchFamily="34" charset="0"/>
              </a:rPr>
              <a:t>UPGRADE</a:t>
            </a:r>
            <a:r>
              <a:rPr lang="en-US" sz="2600" dirty="0">
                <a:latin typeface="Calibri" panose="020F0502020204030204" pitchFamily="34" charset="0"/>
              </a:rPr>
              <a:t> the coursework</a:t>
            </a:r>
          </a:p>
          <a:p>
            <a:r>
              <a:rPr lang="en-US" sz="2600" dirty="0" smtClean="0">
                <a:latin typeface="Calibri" panose="020F0502020204030204" pitchFamily="34" charset="0"/>
              </a:rPr>
              <a:t>Deadlines are online – </a:t>
            </a:r>
            <a:r>
              <a:rPr lang="en-US" sz="2600" dirty="0">
                <a:latin typeface="Calibri" panose="020F0502020204030204" pitchFamily="34" charset="0"/>
              </a:rPr>
              <a:t>look out for pinch points. 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05078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Target Setting - Aiming high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29600" cy="4306483"/>
          </a:xfrm>
        </p:spPr>
        <p:txBody>
          <a:bodyPr>
            <a:noAutofit/>
          </a:bodyPr>
          <a:lstStyle/>
          <a:p>
            <a:r>
              <a:rPr lang="en-GB" sz="2600" dirty="0">
                <a:latin typeface="Calibri" panose="020F0502020204030204" pitchFamily="34" charset="0"/>
              </a:rPr>
              <a:t>Year 12 students have all been </a:t>
            </a:r>
            <a:r>
              <a:rPr lang="en-GB" sz="2600" dirty="0" smtClean="0">
                <a:latin typeface="Calibri" panose="020F0502020204030204" pitchFamily="34" charset="0"/>
              </a:rPr>
              <a:t>given a </a:t>
            </a:r>
            <a:r>
              <a:rPr lang="en-GB" sz="2600" u="sng" dirty="0">
                <a:latin typeface="Calibri" panose="020F0502020204030204" pitchFamily="34" charset="0"/>
              </a:rPr>
              <a:t>Minimum Target </a:t>
            </a:r>
            <a:r>
              <a:rPr lang="en-GB" sz="2600" u="sng" dirty="0" smtClean="0">
                <a:latin typeface="Calibri" panose="020F0502020204030204" pitchFamily="34" charset="0"/>
              </a:rPr>
              <a:t>Grade</a:t>
            </a:r>
            <a:r>
              <a:rPr lang="en-GB" sz="2600" dirty="0" smtClean="0">
                <a:latin typeface="Calibri" panose="020F0502020204030204" pitchFamily="34" charset="0"/>
              </a:rPr>
              <a:t> </a:t>
            </a:r>
            <a:r>
              <a:rPr lang="en-GB" sz="2600" dirty="0">
                <a:latin typeface="Calibri" panose="020F0502020204030204" pitchFamily="34" charset="0"/>
              </a:rPr>
              <a:t>[</a:t>
            </a:r>
            <a:r>
              <a:rPr lang="en-GB" sz="2600" b="1" dirty="0" smtClean="0">
                <a:latin typeface="Calibri" panose="020F0502020204030204" pitchFamily="34" charset="0"/>
              </a:rPr>
              <a:t>MTG</a:t>
            </a:r>
            <a:r>
              <a:rPr lang="en-GB" sz="2600" dirty="0" smtClean="0">
                <a:latin typeface="Calibri" panose="020F0502020204030204" pitchFamily="34" charset="0"/>
              </a:rPr>
              <a:t>] </a:t>
            </a:r>
            <a:r>
              <a:rPr lang="en-GB" sz="2600" dirty="0">
                <a:latin typeface="Calibri" panose="020F0502020204030204" pitchFamily="34" charset="0"/>
              </a:rPr>
              <a:t>based on how well they did at GCSE.</a:t>
            </a:r>
          </a:p>
          <a:p>
            <a:r>
              <a:rPr lang="en-GB" sz="2600" dirty="0">
                <a:latin typeface="Calibri" panose="020F0502020204030204" pitchFamily="34" charset="0"/>
              </a:rPr>
              <a:t>We ask students to think beyond these and set themselves </a:t>
            </a:r>
            <a:r>
              <a:rPr lang="en-GB" sz="2600" b="1" dirty="0">
                <a:latin typeface="Calibri" panose="020F0502020204030204" pitchFamily="34" charset="0"/>
              </a:rPr>
              <a:t>personalised target grades </a:t>
            </a:r>
            <a:r>
              <a:rPr lang="en-GB" sz="2600" dirty="0">
                <a:latin typeface="Calibri" panose="020F0502020204030204" pitchFamily="34" charset="0"/>
              </a:rPr>
              <a:t>which include some challenge and to be aspirational, for each individual subject. This is happening this week and next week in lessons.</a:t>
            </a:r>
          </a:p>
          <a:p>
            <a:r>
              <a:rPr lang="en-GB" sz="2600" dirty="0">
                <a:latin typeface="Calibri" panose="020F0502020204030204" pitchFamily="34" charset="0"/>
              </a:rPr>
              <a:t>Planning </a:t>
            </a:r>
            <a:r>
              <a:rPr lang="en-GB" sz="2600" dirty="0" smtClean="0">
                <a:latin typeface="Calibri" panose="020F0502020204030204" pitchFamily="34" charset="0"/>
              </a:rPr>
              <a:t>and </a:t>
            </a:r>
            <a:r>
              <a:rPr lang="en-GB" sz="2600" dirty="0">
                <a:latin typeface="Calibri" panose="020F0502020204030204" pitchFamily="34" charset="0"/>
              </a:rPr>
              <a:t>researching future career paths is integral to this </a:t>
            </a:r>
            <a:r>
              <a:rPr lang="en-GB" sz="2600" dirty="0" smtClean="0">
                <a:latin typeface="Calibri" panose="020F0502020204030204" pitchFamily="34" charset="0"/>
              </a:rPr>
              <a:t>process – what grades are required?  </a:t>
            </a:r>
            <a:endParaRPr lang="en-GB" sz="2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8" name="Group 2"/>
          <p:cNvGraphicFramePr>
            <a:graphicFrameLocks noGrp="1"/>
          </p:cNvGraphicFramePr>
          <p:nvPr>
            <p:extLst/>
          </p:nvPr>
        </p:nvGraphicFramePr>
        <p:xfrm>
          <a:off x="683568" y="2722563"/>
          <a:ext cx="7245995" cy="2468880"/>
        </p:xfrm>
        <a:graphic>
          <a:graphicData uri="http://schemas.openxmlformats.org/drawingml/2006/table">
            <a:tbl>
              <a:tblPr/>
              <a:tblGrid>
                <a:gridCol w="3024336"/>
                <a:gridCol w="1332409"/>
                <a:gridCol w="1406525"/>
                <a:gridCol w="1482725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Number of AS subjects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taken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Number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1391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3346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Average grade per 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CCD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CCCC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2600" name="TextBox 4"/>
          <p:cNvSpPr txBox="1">
            <a:spLocks noChangeArrowheads="1"/>
          </p:cNvSpPr>
          <p:nvPr/>
        </p:nvSpPr>
        <p:spPr bwMode="auto">
          <a:xfrm>
            <a:off x="2332036" y="522473"/>
            <a:ext cx="4556125" cy="1292662"/>
          </a:xfrm>
          <a:prstGeom prst="rect">
            <a:avLst/>
          </a:prstGeom>
          <a:solidFill>
            <a:srgbClr val="EAF18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600" b="1" dirty="0" smtClean="0">
                <a:latin typeface="Calibri" panose="020F0502020204030204" pitchFamily="34" charset="0"/>
              </a:rPr>
              <a:t>Staying with 4 AS subjects and why </a:t>
            </a:r>
            <a:r>
              <a:rPr lang="en-GB" sz="2600" b="1" dirty="0">
                <a:latin typeface="Calibri" panose="020F0502020204030204" pitchFamily="34" charset="0"/>
              </a:rPr>
              <a:t>we discourage students dropping </a:t>
            </a:r>
            <a:r>
              <a:rPr lang="en-GB" sz="2600" b="1" dirty="0" smtClean="0">
                <a:latin typeface="Calibri" panose="020F0502020204030204" pitchFamily="34" charset="0"/>
              </a:rPr>
              <a:t>a subject in year 12</a:t>
            </a:r>
            <a:endParaRPr lang="en-GB" sz="2600" b="1" dirty="0">
              <a:latin typeface="Calibri" panose="020F0502020204030204" pitchFamily="34" charset="0"/>
            </a:endParaRPr>
          </a:p>
        </p:txBody>
      </p:sp>
      <p:sp>
        <p:nvSpPr>
          <p:cNvPr id="152601" name="TextBox 5"/>
          <p:cNvSpPr txBox="1">
            <a:spLocks noChangeArrowheads="1"/>
          </p:cNvSpPr>
          <p:nvPr/>
        </p:nvSpPr>
        <p:spPr bwMode="auto">
          <a:xfrm>
            <a:off x="2074067" y="1810523"/>
            <a:ext cx="5072062" cy="769441"/>
          </a:xfrm>
          <a:prstGeom prst="rect">
            <a:avLst/>
          </a:prstGeom>
          <a:solidFill>
            <a:srgbClr val="EAF18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i="1" dirty="0" smtClean="0">
                <a:latin typeface="Calibri" panose="020F0502020204030204" pitchFamily="34" charset="0"/>
              </a:rPr>
              <a:t>[students </a:t>
            </a:r>
            <a:r>
              <a:rPr lang="en-GB" sz="2200" i="1" dirty="0">
                <a:latin typeface="Calibri" panose="020F0502020204030204" pitchFamily="34" charset="0"/>
              </a:rPr>
              <a:t>with an average GCSE performance of </a:t>
            </a:r>
            <a:r>
              <a:rPr lang="en-GB" sz="2200" i="1" dirty="0" smtClean="0">
                <a:latin typeface="Calibri" panose="020F0502020204030204" pitchFamily="34" charset="0"/>
              </a:rPr>
              <a:t>grade C nationally]</a:t>
            </a:r>
            <a:endParaRPr lang="en-GB" sz="22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28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Opportunities to discuss settling in and progress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Y12 Introductory </a:t>
            </a:r>
            <a:r>
              <a:rPr lang="en-GB" sz="2800" dirty="0">
                <a:latin typeface="Calibri" panose="020F0502020204030204" pitchFamily="34" charset="0"/>
              </a:rPr>
              <a:t>M</a:t>
            </a:r>
            <a:r>
              <a:rPr lang="en-GB" sz="2800" dirty="0" smtClean="0">
                <a:latin typeface="Calibri" panose="020F0502020204030204" pitchFamily="34" charset="0"/>
              </a:rPr>
              <a:t>entor Meeting/KS5 team surgery</a:t>
            </a:r>
          </a:p>
          <a:p>
            <a:pPr marL="109728" indent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   - </a:t>
            </a:r>
            <a:r>
              <a:rPr lang="en-GB" altLang="en-US" sz="2800" b="1" dirty="0">
                <a:latin typeface="Calibri" panose="020F0502020204030204" pitchFamily="34" charset="0"/>
              </a:rPr>
              <a:t>Thursday 1</a:t>
            </a:r>
            <a:r>
              <a:rPr lang="en-GB" altLang="en-US" sz="2800" b="1" baseline="30000" dirty="0">
                <a:latin typeface="Calibri" panose="020F0502020204030204" pitchFamily="34" charset="0"/>
              </a:rPr>
              <a:t>st</a:t>
            </a:r>
            <a:r>
              <a:rPr lang="en-GB" altLang="en-US" sz="2800" b="1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December 2016</a:t>
            </a:r>
            <a:endParaRPr lang="en-GB" altLang="en-US" sz="2800" b="1" dirty="0">
              <a:latin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Parents’ evening with subject teachers  	        - - </a:t>
            </a:r>
          </a:p>
          <a:p>
            <a:pPr marL="109728" indent="0">
              <a:buNone/>
            </a:pP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smtClean="0">
                <a:latin typeface="Calibri" panose="020F0502020204030204" pitchFamily="34" charset="0"/>
              </a:rPr>
              <a:t>  - Thursday  23</a:t>
            </a:r>
            <a:r>
              <a:rPr lang="en-GB" sz="2800" b="1" baseline="30000" dirty="0" smtClean="0">
                <a:latin typeface="Calibri" panose="020F0502020204030204" pitchFamily="34" charset="0"/>
              </a:rPr>
              <a:t>rd</a:t>
            </a:r>
            <a:r>
              <a:rPr lang="en-GB" sz="2800" b="1" dirty="0" smtClean="0">
                <a:latin typeface="Calibri" panose="020F0502020204030204" pitchFamily="34" charset="0"/>
              </a:rPr>
              <a:t>  February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765"/>
            <a:ext cx="8229600" cy="855563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Developing the whole student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Increasingly crucial to success in application for the next step in education/training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Wide range on offer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House captains/Vice captains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Voluntary service in the community – school and beyond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Sixth Form Committee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Sixth Form Student Voice – School  Council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Competitions</a:t>
            </a:r>
          </a:p>
          <a:p>
            <a:pPr>
              <a:buFont typeface="Monotype Sorts" pitchFamily="2" charset="2"/>
              <a:buChar char=" "/>
            </a:pPr>
            <a:endParaRPr lang="en-GB" sz="2800" dirty="0" smtClean="0">
              <a:latin typeface="Calibri" panose="020F0502020204030204" pitchFamily="34" charset="0"/>
            </a:endParaRPr>
          </a:p>
          <a:p>
            <a:pPr>
              <a:buFont typeface="Monotype Sorts" pitchFamily="2" charset="2"/>
              <a:buChar char=" "/>
            </a:pPr>
            <a:endParaRPr lang="en-GB" sz="2800" dirty="0" smtClean="0"/>
          </a:p>
          <a:p>
            <a:pPr>
              <a:buFont typeface="Monotype Sorts" pitchFamily="2" charset="2"/>
              <a:buChar char=" "/>
            </a:pP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28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7 Reasons Volunteering Can Lead to a Job?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0315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Acquire new skills.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Engaged in the local community and the world of work.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You improve your social media profile.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You make new contacts.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You get a feel for today’s work environment.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You gain in-depth knowledge about a specific cause.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</a:rPr>
              <a:t>Your self confidence will grow.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6299435"/>
            <a:ext cx="268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 = </a:t>
            </a:r>
            <a:r>
              <a:rPr lang="en-GB" dirty="0" smtClean="0">
                <a:hlinkClick r:id="rId2"/>
              </a:rPr>
              <a:t>www.forbes.com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Aims of the Sixth Form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To work with students and parents to ensure that our young people achieve, not only  academically, but also develop the skills and attributes which are essential to success in later life.</a:t>
            </a:r>
          </a:p>
          <a:p>
            <a:pPr algn="ctr">
              <a:buFontTx/>
              <a:buNone/>
            </a:pPr>
            <a:r>
              <a:rPr lang="en-GB" sz="3600" dirty="0">
                <a:latin typeface="Calibri" panose="020F0502020204030204" pitchFamily="34" charset="0"/>
              </a:rPr>
              <a:t> </a:t>
            </a:r>
          </a:p>
          <a:p>
            <a:pPr algn="ctr">
              <a:buFontTx/>
              <a:buNone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21" y="441176"/>
            <a:ext cx="8229600" cy="755576"/>
          </a:xfrm>
        </p:spPr>
        <p:txBody>
          <a:bodyPr/>
          <a:lstStyle/>
          <a:p>
            <a:pPr algn="ctr"/>
            <a:r>
              <a:rPr lang="en-GB" dirty="0" err="1" smtClean="0">
                <a:latin typeface="Calibri" panose="020F0502020204030204" pitchFamily="34" charset="0"/>
              </a:rPr>
              <a:t>Pixl</a:t>
            </a:r>
            <a:r>
              <a:rPr lang="en-GB" dirty="0" smtClean="0">
                <a:latin typeface="Calibri" panose="020F0502020204030204" pitchFamily="34" charset="0"/>
              </a:rPr>
              <a:t> Edge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496944" cy="504056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Qualification based programme that can be completed over next two years.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Assessed by N.C.F.E (</a:t>
            </a:r>
            <a:r>
              <a:rPr lang="en-GB" dirty="0">
                <a:latin typeface="Calibri" panose="020F0502020204030204" pitchFamily="34" charset="0"/>
              </a:rPr>
              <a:t>Northern Advisory Council for Further </a:t>
            </a:r>
            <a:r>
              <a:rPr lang="en-GB" dirty="0" smtClean="0">
                <a:latin typeface="Calibri" panose="020F0502020204030204" pitchFamily="34" charset="0"/>
              </a:rPr>
              <a:t>Education)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Develops key skills that employers and universities look for.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LORIC</a:t>
            </a:r>
            <a:r>
              <a:rPr lang="en-GB" dirty="0" smtClean="0">
                <a:latin typeface="Calibri" panose="020F0502020204030204" pitchFamily="34" charset="0"/>
              </a:rPr>
              <a:t> – Leadership, Communication, Resilience, Organisation, Initiative.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Two Levels – Graduate and Masters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834"/>
          <a:stretch/>
        </p:blipFill>
        <p:spPr>
          <a:xfrm>
            <a:off x="6732240" y="4409728"/>
            <a:ext cx="218113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89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506" y="42441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V-inspired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17656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Certificates for 10 hours, 30 hours, 50 hours and 100 hours.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Get recognised for your volunteering work.</a:t>
            </a:r>
          </a:p>
          <a:p>
            <a:r>
              <a:rPr lang="en-GB" dirty="0">
                <a:latin typeface="Calibri" panose="020F0502020204030204" pitchFamily="34" charset="0"/>
              </a:rPr>
              <a:t>Get a volunteering CV and impress colleges, universities and potential employers with your </a:t>
            </a:r>
            <a:r>
              <a:rPr lang="en-GB" dirty="0" smtClean="0">
                <a:latin typeface="Calibri" panose="020F0502020204030204" pitchFamily="34" charset="0"/>
              </a:rPr>
              <a:t>achievements.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3" b="37010"/>
          <a:stretch/>
        </p:blipFill>
        <p:spPr bwMode="auto">
          <a:xfrm>
            <a:off x="3635896" y="116632"/>
            <a:ext cx="5287210" cy="17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50000" r="18749" b="28131"/>
          <a:stretch/>
        </p:blipFill>
        <p:spPr bwMode="auto">
          <a:xfrm>
            <a:off x="585528" y="4653136"/>
            <a:ext cx="81656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12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Information enclosed in letter  - also available on website.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Guaranteed Bursary - £1200 per year.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Discretionary Bursary – Deadline for applications  - 15th October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Payment dependent on full attendance</a:t>
            </a:r>
          </a:p>
          <a:p>
            <a:endParaRPr lang="en-GB" sz="32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GB" sz="3200" dirty="0" smtClean="0"/>
          </a:p>
          <a:p>
            <a:pPr>
              <a:buNone/>
            </a:pP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Discretionary Bursary Fund</a:t>
            </a:r>
            <a:endParaRPr lang="en-GB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n-GB" sz="4800" dirty="0"/>
              <a:t> </a:t>
            </a:r>
            <a:r>
              <a:rPr lang="en-GB" sz="4800" dirty="0">
                <a:latin typeface="Calibri" panose="020F0502020204030204" pitchFamily="34" charset="0"/>
              </a:rPr>
              <a:t>The Way Forward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39944" cy="4525963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Importance </a:t>
            </a:r>
            <a:r>
              <a:rPr lang="en-GB" sz="3200" dirty="0">
                <a:latin typeface="Calibri" panose="020F0502020204030204" pitchFamily="34" charset="0"/>
              </a:rPr>
              <a:t>of working together</a:t>
            </a:r>
          </a:p>
          <a:p>
            <a:endParaRPr lang="en-GB" sz="18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Subject specific information </a:t>
            </a:r>
            <a:r>
              <a:rPr lang="en-GB" sz="3200" dirty="0" smtClean="0">
                <a:latin typeface="Calibri" panose="020F0502020204030204" pitchFamily="34" charset="0"/>
              </a:rPr>
              <a:t>available and Sixth Form Handbook on website</a:t>
            </a:r>
            <a:endParaRPr lang="en-GB" sz="32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Results Day </a:t>
            </a:r>
            <a:endParaRPr lang="en-GB" sz="32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GB" sz="3200" dirty="0">
                <a:latin typeface="Calibri" panose="020F0502020204030204" pitchFamily="34" charset="0"/>
              </a:rPr>
              <a:t>	</a:t>
            </a:r>
            <a:r>
              <a:rPr lang="en-GB" sz="3200" dirty="0" smtClean="0">
                <a:latin typeface="Calibri" panose="020F0502020204030204" pitchFamily="34" charset="0"/>
              </a:rPr>
              <a:t>	- </a:t>
            </a:r>
            <a:r>
              <a:rPr lang="en-GB" sz="3200" b="1" dirty="0" smtClean="0">
                <a:latin typeface="Calibri" panose="020F0502020204030204" pitchFamily="34" charset="0"/>
              </a:rPr>
              <a:t>Thursday 17</a:t>
            </a:r>
            <a:r>
              <a:rPr lang="en-GB" sz="3200" b="1" baseline="30000" dirty="0" smtClean="0">
                <a:latin typeface="Calibri" panose="020F0502020204030204" pitchFamily="34" charset="0"/>
              </a:rPr>
              <a:t>th</a:t>
            </a:r>
            <a:r>
              <a:rPr lang="en-GB" sz="3200" b="1" dirty="0" smtClean="0">
                <a:latin typeface="Calibri" panose="020F0502020204030204" pitchFamily="34" charset="0"/>
              </a:rPr>
              <a:t> August 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pPr algn="ctr"/>
            <a:r>
              <a:rPr lang="en-GB" sz="4800" dirty="0"/>
              <a:t> </a:t>
            </a:r>
            <a:r>
              <a:rPr lang="en-GB" sz="4800" dirty="0" smtClean="0">
                <a:latin typeface="Calibri" panose="020F0502020204030204" pitchFamily="34" charset="0"/>
              </a:rPr>
              <a:t>Thank You</a:t>
            </a:r>
            <a:endParaRPr lang="en-GB" sz="4800" dirty="0">
              <a:latin typeface="Calibri" panose="020F0502020204030204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239944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200" dirty="0" smtClean="0">
                <a:latin typeface="Calibri" panose="020F0502020204030204" pitchFamily="34" charset="0"/>
              </a:rPr>
              <a:t>We are all really looking forward to working with these young adults over the coming two years</a:t>
            </a:r>
          </a:p>
          <a:p>
            <a:pPr marL="109728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</a:rPr>
              <a:t>AS/A Levels are challenging, but they are hugely rewarding and </a:t>
            </a:r>
            <a:r>
              <a:rPr lang="en-GB" sz="3200" dirty="0" smtClean="0">
                <a:latin typeface="Calibri" panose="020F0502020204030204" pitchFamily="34" charset="0"/>
              </a:rPr>
              <a:t>open </a:t>
            </a:r>
            <a:r>
              <a:rPr lang="en-GB" sz="3200" dirty="0">
                <a:latin typeface="Calibri" panose="020F0502020204030204" pitchFamily="34" charset="0"/>
              </a:rPr>
              <a:t>so many doors for young people</a:t>
            </a:r>
          </a:p>
          <a:p>
            <a:endParaRPr lang="en-GB" sz="3200" dirty="0" smtClean="0">
              <a:latin typeface="Calibri" panose="020F0502020204030204" pitchFamily="34" charset="0"/>
            </a:endParaRP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9266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641"/>
            <a:ext cx="8229600" cy="1292688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Easing the transition to </a:t>
            </a:r>
            <a:r>
              <a:rPr lang="en-GB" sz="4400" dirty="0" smtClean="0">
                <a:latin typeface="Calibri" panose="020F0502020204030204" pitchFamily="34" charset="0"/>
              </a:rPr>
              <a:t>KS5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</a:rPr>
              <a:t>Our expectations of </a:t>
            </a:r>
            <a:r>
              <a:rPr lang="en-GB" sz="3600" dirty="0" smtClean="0">
                <a:latin typeface="Calibri" panose="020F0502020204030204" pitchFamily="34" charset="0"/>
              </a:rPr>
              <a:t>students</a:t>
            </a:r>
          </a:p>
          <a:p>
            <a:r>
              <a:rPr lang="en-GB" sz="3600" dirty="0" smtClean="0">
                <a:latin typeface="Calibri" panose="020F0502020204030204" pitchFamily="34" charset="0"/>
              </a:rPr>
              <a:t>Growth </a:t>
            </a:r>
            <a:r>
              <a:rPr lang="en-GB" sz="3600" dirty="0" err="1" smtClean="0">
                <a:latin typeface="Calibri" panose="020F0502020204030204" pitchFamily="34" charset="0"/>
              </a:rPr>
              <a:t>mindset</a:t>
            </a:r>
            <a:r>
              <a:rPr lang="en-GB" sz="3600" dirty="0" smtClean="0">
                <a:latin typeface="Calibri" panose="020F0502020204030204" pitchFamily="34" charset="0"/>
              </a:rPr>
              <a:t> – perseverance &amp; resilience</a:t>
            </a:r>
            <a:endParaRPr lang="en-GB" sz="3600" dirty="0">
              <a:latin typeface="Calibri" panose="020F0502020204030204" pitchFamily="34" charset="0"/>
            </a:endParaRPr>
          </a:p>
          <a:p>
            <a:r>
              <a:rPr lang="en-GB" sz="3600" dirty="0" smtClean="0">
                <a:latin typeface="Calibri" panose="020F0502020204030204" pitchFamily="34" charset="0"/>
              </a:rPr>
              <a:t>Agreement</a:t>
            </a:r>
            <a:endParaRPr lang="en-GB" sz="3600" dirty="0">
              <a:latin typeface="Calibri" panose="020F0502020204030204" pitchFamily="34" charset="0"/>
            </a:endParaRPr>
          </a:p>
          <a:p>
            <a:r>
              <a:rPr lang="en-GB" sz="3600" dirty="0">
                <a:latin typeface="Calibri" panose="020F0502020204030204" pitchFamily="34" charset="0"/>
              </a:rPr>
              <a:t>Hard work</a:t>
            </a:r>
          </a:p>
          <a:p>
            <a:r>
              <a:rPr lang="en-GB" sz="3600" dirty="0">
                <a:latin typeface="Calibri" panose="020F0502020204030204" pitchFamily="34" charset="0"/>
              </a:rPr>
              <a:t>Study </a:t>
            </a:r>
            <a:r>
              <a:rPr lang="en-GB" sz="3600" dirty="0" smtClean="0">
                <a:latin typeface="Calibri" panose="020F0502020204030204" pitchFamily="34" charset="0"/>
              </a:rPr>
              <a:t>skills/time management</a:t>
            </a:r>
            <a:endParaRPr lang="en-GB" sz="3600" dirty="0">
              <a:latin typeface="Calibri" panose="020F0502020204030204" pitchFamily="34" charset="0"/>
            </a:endParaRPr>
          </a:p>
          <a:p>
            <a:r>
              <a:rPr lang="en-GB" sz="3600" dirty="0">
                <a:latin typeface="Calibri" panose="020F0502020204030204" pitchFamily="34" charset="0"/>
              </a:rPr>
              <a:t>Effective use of </a:t>
            </a:r>
            <a:r>
              <a:rPr lang="en-GB" sz="3600" dirty="0" smtClean="0">
                <a:latin typeface="Calibri" panose="020F0502020204030204" pitchFamily="34" charset="0"/>
              </a:rPr>
              <a:t>supervised study periods</a:t>
            </a:r>
          </a:p>
          <a:p>
            <a:pPr marL="109728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Plan for the future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u="sng" dirty="0">
                <a:latin typeface="Calibri" panose="020F0502020204030204" pitchFamily="34" charset="0"/>
              </a:rPr>
              <a:t>Prioritise commitments 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dirty="0">
                <a:latin typeface="Calibri" panose="020F0502020204030204" pitchFamily="34" charset="0"/>
              </a:rPr>
              <a:t>Social life 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dirty="0">
                <a:latin typeface="Calibri" panose="020F0502020204030204" pitchFamily="34" charset="0"/>
              </a:rPr>
              <a:t>Part time job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b="1" dirty="0">
                <a:latin typeface="Calibri" panose="020F0502020204030204" pitchFamily="34" charset="0"/>
              </a:rPr>
              <a:t>SCHOOL WORK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dirty="0">
                <a:latin typeface="Calibri" panose="020F0502020204030204" pitchFamily="34" charset="0"/>
              </a:rPr>
              <a:t>(16 hours per week outside </a:t>
            </a:r>
            <a:r>
              <a:rPr lang="en-GB" sz="3200" dirty="0" smtClean="0">
                <a:latin typeface="Calibri" panose="020F0502020204030204" pitchFamily="34" charset="0"/>
              </a:rPr>
              <a:t>school</a:t>
            </a:r>
            <a:endParaRPr lang="en-GB" sz="2000" dirty="0">
              <a:latin typeface="Calibri" panose="020F0502020204030204" pitchFamily="34" charset="0"/>
            </a:endParaRPr>
          </a:p>
          <a:p>
            <a:pPr lvl="1">
              <a:buFont typeface="Monotype Sorts" pitchFamily="2" charset="2"/>
              <a:buChar char=" "/>
            </a:pPr>
            <a:r>
              <a:rPr lang="en-GB" sz="3200" b="1" dirty="0">
                <a:latin typeface="Calibri" panose="020F0502020204030204" pitchFamily="34" charset="0"/>
              </a:rPr>
              <a:t>Sixth Form Centre open from </a:t>
            </a:r>
            <a:r>
              <a:rPr lang="en-GB" sz="3200" b="1" dirty="0" smtClean="0">
                <a:latin typeface="Calibri" panose="020F0502020204030204" pitchFamily="34" charset="0"/>
              </a:rPr>
              <a:t>  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b="1" dirty="0" smtClean="0">
                <a:latin typeface="Calibri" panose="020F0502020204030204" pitchFamily="34" charset="0"/>
              </a:rPr>
              <a:t>7.30am </a:t>
            </a:r>
            <a:r>
              <a:rPr lang="en-GB" sz="3200" b="1" dirty="0">
                <a:latin typeface="Calibri" panose="020F0502020204030204" pitchFamily="34" charset="0"/>
              </a:rPr>
              <a:t>to 5.00pm </a:t>
            </a:r>
          </a:p>
          <a:p>
            <a:pPr lvl="1">
              <a:buFont typeface="Monotype Sorts" pitchFamily="2" charset="2"/>
              <a:buChar char=" "/>
            </a:pPr>
            <a:endParaRPr lang="en-GB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9547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There </a:t>
            </a:r>
            <a:r>
              <a:rPr lang="en-GB" sz="2800" dirty="0">
                <a:latin typeface="Calibri" panose="020F0502020204030204" pitchFamily="34" charset="0"/>
              </a:rPr>
              <a:t>is an obvious connection between good attendance and doing well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Attendance at lessons and registration is not optional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There is no “home” study – year 12 students are expected to stay in school all day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Students’ attendance is checked weekly and dealt with by a series of increasingly serious sanctions.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Persistent offenders will find that their future in the Sixth Form will be under review. </a:t>
            </a:r>
          </a:p>
          <a:p>
            <a:pPr marL="109728" indent="0">
              <a:buNone/>
            </a:pP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Attendance</a:t>
            </a:r>
            <a:endParaRPr lang="en-GB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sz="4400" dirty="0" smtClean="0">
                <a:latin typeface="Calibri" panose="020F0502020204030204" pitchFamily="34" charset="0"/>
              </a:rPr>
              <a:t>Mentors and Mentor Meetings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Bridge the gap between KS4 and university/career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Attendance at 8.50am &amp; 2.05pm mentor session is compulsory. There will be some mentor weeks to enable intensive one to one meetings when the usual mentor sessions will be suspended.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Personal development guidance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growth </a:t>
            </a:r>
            <a:r>
              <a:rPr lang="en-GB" dirty="0" err="1" smtClean="0"/>
              <a:t>mindset</a:t>
            </a:r>
            <a:endParaRPr lang="en-GB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227" y="1436420"/>
            <a:ext cx="6315545" cy="47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760640" cy="6049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5373216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/>
              <a:t>YET! </a:t>
            </a:r>
            <a:r>
              <a:rPr lang="en-GB" sz="2200" i="1" dirty="0" smtClean="0"/>
              <a:t>This is the key to moving forward.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20927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1434</TotalTime>
  <Words>1615</Words>
  <Application>Microsoft Office PowerPoint</Application>
  <PresentationFormat>On-screen Show (4:3)</PresentationFormat>
  <Paragraphs>228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Year 12 Induction Evening for students and parents</vt:lpstr>
      <vt:lpstr>Welcome</vt:lpstr>
      <vt:lpstr>Aims of the Sixth Form</vt:lpstr>
      <vt:lpstr>Easing the transition to KS5</vt:lpstr>
      <vt:lpstr>Plan for the future</vt:lpstr>
      <vt:lpstr>Attendance</vt:lpstr>
      <vt:lpstr> Mentors and Mentor Meetings</vt:lpstr>
      <vt:lpstr>A growth mindset</vt:lpstr>
      <vt:lpstr>PowerPoint Presentation</vt:lpstr>
      <vt:lpstr>PowerPoint Presentation</vt:lpstr>
      <vt:lpstr>10 things that require zero talent:</vt:lpstr>
      <vt:lpstr>Communication</vt:lpstr>
      <vt:lpstr>Enrichment Activities</vt:lpstr>
      <vt:lpstr>PowerPoint Presentation</vt:lpstr>
      <vt:lpstr>http://heathensixthform.co.uk/</vt:lpstr>
      <vt:lpstr>Personal Learning Checklists (PLCs)</vt:lpstr>
      <vt:lpstr>Lessons &amp; Study Periods</vt:lpstr>
      <vt:lpstr>The Curriculum</vt:lpstr>
      <vt:lpstr> Assessment</vt:lpstr>
      <vt:lpstr> Assessment</vt:lpstr>
      <vt:lpstr>Assessment</vt:lpstr>
      <vt:lpstr>Assessment</vt:lpstr>
      <vt:lpstr>Key Dates &amp; Assessment</vt:lpstr>
      <vt:lpstr>Getting coursework right</vt:lpstr>
      <vt:lpstr>Target Setting - Aiming high</vt:lpstr>
      <vt:lpstr>PowerPoint Presentation</vt:lpstr>
      <vt:lpstr>Opportunities to discuss settling in and progress</vt:lpstr>
      <vt:lpstr>Developing the whole student</vt:lpstr>
      <vt:lpstr>7 Reasons Volunteering Can Lead to a Job?</vt:lpstr>
      <vt:lpstr>Pixl Edge</vt:lpstr>
      <vt:lpstr>V-inspired</vt:lpstr>
      <vt:lpstr>Discretionary Bursary Fund</vt:lpstr>
      <vt:lpstr> The Way Forward</vt:lpstr>
      <vt:lpstr> Thank You</vt:lpstr>
    </vt:vector>
  </TitlesOfParts>
  <Company>lhs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12 Induction Evening for students and  parents</dc:title>
  <dc:creator>GVignali</dc:creator>
  <cp:lastModifiedBy>Ms C Bullion</cp:lastModifiedBy>
  <cp:revision>139</cp:revision>
  <cp:lastPrinted>2014-09-29T13:01:04Z</cp:lastPrinted>
  <dcterms:created xsi:type="dcterms:W3CDTF">2011-09-19T18:38:12Z</dcterms:created>
  <dcterms:modified xsi:type="dcterms:W3CDTF">2016-09-30T08:41:13Z</dcterms:modified>
</cp:coreProperties>
</file>