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8" r:id="rId3"/>
    <p:sldId id="263" r:id="rId4"/>
    <p:sldId id="262" r:id="rId5"/>
    <p:sldId id="265" r:id="rId6"/>
    <p:sldId id="276" r:id="rId7"/>
    <p:sldId id="299" r:id="rId8"/>
    <p:sldId id="297" r:id="rId9"/>
    <p:sldId id="274" r:id="rId10"/>
    <p:sldId id="275" r:id="rId11"/>
    <p:sldId id="305" r:id="rId12"/>
    <p:sldId id="301" r:id="rId13"/>
    <p:sldId id="302" r:id="rId14"/>
    <p:sldId id="298" r:id="rId15"/>
    <p:sldId id="303" r:id="rId16"/>
    <p:sldId id="280" r:id="rId17"/>
    <p:sldId id="312" r:id="rId18"/>
    <p:sldId id="281" r:id="rId19"/>
    <p:sldId id="304" r:id="rId20"/>
    <p:sldId id="307" r:id="rId21"/>
    <p:sldId id="313" r:id="rId22"/>
    <p:sldId id="283" r:id="rId23"/>
    <p:sldId id="285" r:id="rId24"/>
    <p:sldId id="286" r:id="rId25"/>
    <p:sldId id="288" r:id="rId26"/>
    <p:sldId id="289" r:id="rId27"/>
    <p:sldId id="308" r:id="rId28"/>
    <p:sldId id="309" r:id="rId29"/>
    <p:sldId id="310" r:id="rId30"/>
    <p:sldId id="311" r:id="rId31"/>
    <p:sldId id="292" r:id="rId32"/>
    <p:sldId id="296" r:id="rId33"/>
    <p:sldId id="314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4598" autoAdjust="0"/>
  </p:normalViewPr>
  <p:slideViewPr>
    <p:cSldViewPr>
      <p:cViewPr varScale="1">
        <p:scale>
          <a:sx n="103" d="100"/>
          <a:sy n="103" d="100"/>
        </p:scale>
        <p:origin x="26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4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7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D97A66-647C-40C2-BDEF-223C4883F523}" type="datetimeFigureOut">
              <a:rPr lang="en-GB" smtClean="0"/>
              <a:pPr/>
              <a:t>05/10/2015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659CC-3655-4911-AA7F-7F33812BBAC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35773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13911-A396-4725-BB25-4D0FFFEB58CE}" type="datetimeFigureOut">
              <a:rPr lang="en-US" smtClean="0"/>
              <a:pPr/>
              <a:t>10/5/2015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D33C47-F78C-4EE0-B27E-644DBFA0CE2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1490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3D357F-8013-400B-A32B-83DB58C658D1}" type="slidenum">
              <a:rPr lang="en-GB"/>
              <a:pPr/>
              <a:t>4</a:t>
            </a:fld>
            <a:endParaRPr lang="en-GB" dirty="0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530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EAC7A6-5456-4450-8C29-8EA1D0CBE6FB}" type="slidenum">
              <a:rPr lang="en-GB"/>
              <a:pPr/>
              <a:t>24</a:t>
            </a:fld>
            <a:endParaRPr lang="en-GB" dirty="0"/>
          </a:p>
        </p:txBody>
      </p:sp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 lIns="91432" tIns="45716" rIns="91432" bIns="45716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29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Insert a slide after this which</a:t>
            </a:r>
            <a:r>
              <a:rPr lang="en-GB" baseline="0" dirty="0" smtClean="0"/>
              <a:t> has the animation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F43CE4-3DF9-4E0D-924E-A18E32FB5636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84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dirty="0" smtClean="0"/>
              <a:t>Delete this slide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12D9A5-8E13-40A9-8D23-1A870E8D6A3A}" type="slidenum">
              <a:rPr lang="en-GB" altLang="en-US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GB" alt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892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270FDEF-EA92-4602-93CF-867C90094B7C}" type="datetimeFigureOut">
              <a:rPr lang="en-US" smtClean="0"/>
              <a:pPr/>
              <a:t>10/5/2015</a:t>
            </a:fld>
            <a:endParaRPr lang="en-GB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02A5ED7-797D-4A20-BDB4-7CE290F5241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70FDEF-EA92-4602-93CF-867C90094B7C}" type="datetimeFigureOut">
              <a:rPr lang="en-US" smtClean="0"/>
              <a:pPr/>
              <a:t>10/5/2015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2A5ED7-797D-4A20-BDB4-7CE290F5241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70FDEF-EA92-4602-93CF-867C90094B7C}" type="datetimeFigureOut">
              <a:rPr lang="en-US" smtClean="0"/>
              <a:pPr/>
              <a:t>10/5/2015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2A5ED7-797D-4A20-BDB4-7CE290F5241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70FDEF-EA92-4602-93CF-867C90094B7C}" type="datetimeFigureOut">
              <a:rPr lang="en-US" smtClean="0"/>
              <a:pPr/>
              <a:t>10/5/2015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2A5ED7-797D-4A20-BDB4-7CE290F524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70FDEF-EA92-4602-93CF-867C90094B7C}" type="datetimeFigureOut">
              <a:rPr lang="en-US" smtClean="0"/>
              <a:pPr/>
              <a:t>10/5/2015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2A5ED7-797D-4A20-BDB4-7CE290F524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70FDEF-EA92-4602-93CF-867C90094B7C}" type="datetimeFigureOut">
              <a:rPr lang="en-US" smtClean="0"/>
              <a:pPr/>
              <a:t>10/5/2015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2A5ED7-797D-4A20-BDB4-7CE290F524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70FDEF-EA92-4602-93CF-867C90094B7C}" type="datetimeFigureOut">
              <a:rPr lang="en-US" smtClean="0"/>
              <a:pPr/>
              <a:t>10/5/2015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2A5ED7-797D-4A20-BDB4-7CE290F5241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70FDEF-EA92-4602-93CF-867C90094B7C}" type="datetimeFigureOut">
              <a:rPr lang="en-US" smtClean="0"/>
              <a:pPr/>
              <a:t>10/5/2015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2A5ED7-797D-4A20-BDB4-7CE290F524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70FDEF-EA92-4602-93CF-867C90094B7C}" type="datetimeFigureOut">
              <a:rPr lang="en-US" smtClean="0"/>
              <a:pPr/>
              <a:t>10/5/2015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2A5ED7-797D-4A20-BDB4-7CE290F5241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270FDEF-EA92-4602-93CF-867C90094B7C}" type="datetimeFigureOut">
              <a:rPr lang="en-US" smtClean="0"/>
              <a:pPr/>
              <a:t>10/5/2015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02A5ED7-797D-4A20-BDB4-7CE290F5241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270FDEF-EA92-4602-93CF-867C90094B7C}" type="datetimeFigureOut">
              <a:rPr lang="en-US" smtClean="0"/>
              <a:pPr/>
              <a:t>10/5/2015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02A5ED7-797D-4A20-BDB4-7CE290F524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270FDEF-EA92-4602-93CF-867C90094B7C}" type="datetimeFigureOut">
              <a:rPr lang="en-US" smtClean="0"/>
              <a:pPr/>
              <a:t>10/5/2015</a:t>
            </a:fld>
            <a:endParaRPr lang="en-GB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02A5ED7-797D-4A20-BDB4-7CE290F5241B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628800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Year 12 Induction Evening for students and parents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1</a:t>
            </a:r>
            <a:r>
              <a:rPr lang="en-GB" baseline="30000" dirty="0" smtClean="0"/>
              <a:t>st</a:t>
            </a:r>
            <a:r>
              <a:rPr lang="en-GB" dirty="0" smtClean="0"/>
              <a:t> October 2015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/>
              <a:t>Communication</a:t>
            </a:r>
            <a:endParaRPr lang="en-US" sz="4800" dirty="0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417638"/>
            <a:ext cx="8229600" cy="432048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Key to success at KS5</a:t>
            </a:r>
            <a:endParaRPr lang="en-GB" sz="3200" dirty="0"/>
          </a:p>
          <a:p>
            <a:r>
              <a:rPr lang="en-GB" sz="3200" dirty="0"/>
              <a:t>Talk to us – </a:t>
            </a:r>
            <a:r>
              <a:rPr lang="en-GB" sz="3200" dirty="0" smtClean="0"/>
              <a:t> Sixth Form team, mentors and subject teachers</a:t>
            </a:r>
            <a:endParaRPr lang="en-GB" sz="3200" dirty="0"/>
          </a:p>
          <a:p>
            <a:r>
              <a:rPr lang="en-GB" sz="3200" dirty="0"/>
              <a:t>A Levels and FE are challenging</a:t>
            </a:r>
            <a:r>
              <a:rPr lang="en-GB" sz="3200"/>
              <a:t>! </a:t>
            </a:r>
            <a:r>
              <a:rPr lang="en-GB" sz="3200" smtClean="0"/>
              <a:t>If </a:t>
            </a:r>
            <a:r>
              <a:rPr lang="en-GB" sz="3200" dirty="0"/>
              <a:t>you can do it easily, you’re not learning!</a:t>
            </a:r>
          </a:p>
          <a:p>
            <a:r>
              <a:rPr lang="en-GB" sz="3200" dirty="0"/>
              <a:t>Don’t let small issues </a:t>
            </a:r>
            <a:r>
              <a:rPr lang="en-GB" sz="3200" dirty="0" smtClean="0"/>
              <a:t>grow into bigger issues</a:t>
            </a:r>
            <a:endParaRPr lang="en-GB" sz="3200" dirty="0"/>
          </a:p>
          <a:p>
            <a:r>
              <a:rPr lang="en-GB" sz="3200" dirty="0" smtClean="0"/>
              <a:t>Persevere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Subject based activities aimed at deepening student’s knowledge and interest in subject.</a:t>
            </a:r>
          </a:p>
          <a:p>
            <a:r>
              <a:rPr lang="en-GB" sz="2800" dirty="0" smtClean="0"/>
              <a:t>Competitions, extra reading, attending lectures at local universities, study days</a:t>
            </a:r>
          </a:p>
          <a:p>
            <a:r>
              <a:rPr lang="en-GB" sz="2800" dirty="0" smtClean="0"/>
              <a:t>Seek advice from mentors and subject teachers</a:t>
            </a:r>
          </a:p>
          <a:p>
            <a:r>
              <a:rPr lang="en-GB" sz="2800" dirty="0" smtClean="0"/>
              <a:t>Work experience </a:t>
            </a:r>
            <a:endParaRPr lang="en-GB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Enrichment Activities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4747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4430" t="15914" r="6240"/>
          <a:stretch>
            <a:fillRect/>
          </a:stretch>
        </p:blipFill>
        <p:spPr bwMode="auto">
          <a:xfrm>
            <a:off x="539552" y="404664"/>
            <a:ext cx="8136904" cy="554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338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u="sng" dirty="0" smtClean="0"/>
              <a:t>http://heathensixthform.co.uk/</a:t>
            </a:r>
            <a:endParaRPr lang="en-GB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26729" r="38360" b="33711"/>
          <a:stretch>
            <a:fillRect/>
          </a:stretch>
        </p:blipFill>
        <p:spPr bwMode="auto">
          <a:xfrm>
            <a:off x="2915816" y="1124744"/>
            <a:ext cx="601216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32216" r="31715" b="30086"/>
          <a:stretch>
            <a:fillRect/>
          </a:stretch>
        </p:blipFill>
        <p:spPr bwMode="auto">
          <a:xfrm>
            <a:off x="179512" y="3789040"/>
            <a:ext cx="666023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765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525963"/>
          </a:xfrm>
        </p:spPr>
        <p:txBody>
          <a:bodyPr/>
          <a:lstStyle/>
          <a:p>
            <a:r>
              <a:rPr lang="en-GB" dirty="0" smtClean="0"/>
              <a:t>Developed by departments in all subjects at AS and A Level.</a:t>
            </a:r>
          </a:p>
          <a:p>
            <a:r>
              <a:rPr lang="en-GB" dirty="0" smtClean="0"/>
              <a:t>Student friendly checklist of knowledge and skills they will need to succeed in their subjects.</a:t>
            </a:r>
          </a:p>
          <a:p>
            <a:r>
              <a:rPr lang="en-GB" dirty="0" smtClean="0"/>
              <a:t>Students should be checking their progress against these regularly.</a:t>
            </a:r>
          </a:p>
          <a:p>
            <a:r>
              <a:rPr lang="en-GB" dirty="0" smtClean="0"/>
              <a:t>Available on </a:t>
            </a:r>
            <a:r>
              <a:rPr lang="en-GB" b="1" u="sng" dirty="0" smtClean="0">
                <a:solidFill>
                  <a:srgbClr val="002060"/>
                </a:solidFill>
              </a:rPr>
              <a:t>heathensixthform</a:t>
            </a:r>
            <a:r>
              <a:rPr lang="en-GB" dirty="0" smtClean="0"/>
              <a:t> website</a:t>
            </a:r>
          </a:p>
          <a:p>
            <a:r>
              <a:rPr lang="en-GB" dirty="0" smtClean="0"/>
              <a:t>Independent learning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/>
              <a:t>Personal Learning Checklists (PLCs)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7584" y="1196752"/>
            <a:ext cx="6768752" cy="4968552"/>
          </a:xfrm>
        </p:spPr>
        <p:txBody>
          <a:bodyPr>
            <a:noAutofit/>
          </a:bodyPr>
          <a:lstStyle/>
          <a:p>
            <a:r>
              <a:rPr lang="en-GB" sz="2900" dirty="0" smtClean="0"/>
              <a:t>Open in November</a:t>
            </a:r>
          </a:p>
          <a:p>
            <a:r>
              <a:rPr lang="en-GB" sz="2900" dirty="0" smtClean="0"/>
              <a:t>State of the art facilities</a:t>
            </a:r>
          </a:p>
          <a:p>
            <a:r>
              <a:rPr lang="en-GB" sz="2900" dirty="0" smtClean="0"/>
              <a:t>Sixth Form Library</a:t>
            </a:r>
          </a:p>
          <a:p>
            <a:r>
              <a:rPr lang="en-GB" sz="2900" dirty="0" smtClean="0"/>
              <a:t>Dedicated study areas</a:t>
            </a:r>
          </a:p>
          <a:p>
            <a:r>
              <a:rPr lang="en-GB" sz="2900" dirty="0" smtClean="0"/>
              <a:t>Seminar rooms</a:t>
            </a:r>
          </a:p>
          <a:p>
            <a:r>
              <a:rPr lang="en-GB" sz="2900" dirty="0" smtClean="0"/>
              <a:t>Wi-Fi</a:t>
            </a:r>
          </a:p>
          <a:p>
            <a:r>
              <a:rPr lang="en-GB" sz="2900" dirty="0" smtClean="0"/>
              <a:t>A real hub of learning</a:t>
            </a:r>
          </a:p>
          <a:p>
            <a:r>
              <a:rPr lang="en-GB" sz="2900" dirty="0" smtClean="0"/>
              <a:t>A 21</a:t>
            </a:r>
            <a:r>
              <a:rPr lang="en-GB" sz="2900" baseline="30000" dirty="0" smtClean="0"/>
              <a:t>st</a:t>
            </a:r>
            <a:r>
              <a:rPr lang="en-GB" sz="2900" dirty="0" smtClean="0"/>
              <a:t> Century Sixth Form Centre – about time too!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4400" dirty="0" smtClean="0"/>
              <a:t>New Sixth Form Centre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val="91593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pPr>
              <a:buFont typeface="Monotype Sorts" pitchFamily="2" charset="2"/>
              <a:buChar char=" "/>
            </a:pPr>
            <a:r>
              <a:rPr lang="en-GB" sz="2800" dirty="0" smtClean="0"/>
              <a:t>Broad </a:t>
            </a:r>
            <a:r>
              <a:rPr lang="en-GB" sz="2800" dirty="0"/>
              <a:t>curriculum on </a:t>
            </a:r>
            <a:r>
              <a:rPr lang="en-GB" sz="2800" dirty="0" smtClean="0"/>
              <a:t>offer:</a:t>
            </a:r>
          </a:p>
          <a:p>
            <a:pPr>
              <a:buFont typeface="Monotype Sorts" pitchFamily="2" charset="2"/>
              <a:buChar char=" "/>
            </a:pPr>
            <a:endParaRPr lang="en-GB" sz="1200" dirty="0" smtClean="0"/>
          </a:p>
          <a:p>
            <a:r>
              <a:rPr lang="en-GB" sz="2800" dirty="0" smtClean="0"/>
              <a:t>Mixture of new linear and modular A Levels </a:t>
            </a:r>
            <a:endParaRPr lang="en-GB" sz="2800" dirty="0"/>
          </a:p>
          <a:p>
            <a:r>
              <a:rPr lang="en-GB" sz="2800" dirty="0"/>
              <a:t>4 AS in Year 12</a:t>
            </a:r>
          </a:p>
          <a:p>
            <a:r>
              <a:rPr lang="en-GB" sz="2800" dirty="0"/>
              <a:t>3 or 4 A levels in </a:t>
            </a:r>
            <a:r>
              <a:rPr lang="en-GB" sz="2800" dirty="0" smtClean="0"/>
              <a:t>Year 13 + EPQ</a:t>
            </a:r>
            <a:endParaRPr lang="en-GB" sz="2800" dirty="0"/>
          </a:p>
          <a:p>
            <a:r>
              <a:rPr lang="en-GB" sz="2800" dirty="0"/>
              <a:t>Opportunity to study a wide variety of courses.</a:t>
            </a:r>
          </a:p>
          <a:p>
            <a:r>
              <a:rPr lang="en-GB" sz="2800" dirty="0" smtClean="0"/>
              <a:t>Opportunities </a:t>
            </a:r>
            <a:r>
              <a:rPr lang="en-GB" sz="2800" dirty="0"/>
              <a:t>to re-sit GCSE Mathematics and </a:t>
            </a:r>
            <a:r>
              <a:rPr lang="en-GB" sz="2800" dirty="0" smtClean="0"/>
              <a:t>English</a:t>
            </a:r>
            <a:endParaRPr lang="en-GB" sz="2800" dirty="0"/>
          </a:p>
          <a:p>
            <a:pPr>
              <a:lnSpc>
                <a:spcPct val="80000"/>
              </a:lnSpc>
              <a:buFont typeface="Monotype Sorts" pitchFamily="2" charset="2"/>
              <a:buChar char="¬"/>
            </a:pPr>
            <a:endParaRPr lang="en-GB" sz="2800" dirty="0"/>
          </a:p>
          <a:p>
            <a:pPr>
              <a:lnSpc>
                <a:spcPct val="80000"/>
              </a:lnSpc>
              <a:buFont typeface="Monotype Sorts" pitchFamily="2" charset="2"/>
              <a:buChar char="¬"/>
            </a:pPr>
            <a:endParaRPr lang="en-GB" sz="2800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/>
              <a:t>The Curriculum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 smtClean="0"/>
              <a:t> </a:t>
            </a:r>
            <a:r>
              <a:rPr lang="en-GB" sz="4400" dirty="0"/>
              <a:t>Assessment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4819674"/>
          </a:xfrm>
        </p:spPr>
        <p:txBody>
          <a:bodyPr>
            <a:normAutofit/>
          </a:bodyPr>
          <a:lstStyle/>
          <a:p>
            <a:r>
              <a:rPr lang="en-GB" sz="2800" dirty="0" smtClean="0">
                <a:ln>
                  <a:solidFill>
                    <a:schemeClr val="tx1"/>
                  </a:solidFill>
                </a:ln>
              </a:rPr>
              <a:t>Students are taking either </a:t>
            </a:r>
            <a:r>
              <a:rPr lang="en-GB" sz="2800" b="1" u="sng" dirty="0" smtClean="0">
                <a:ln>
                  <a:solidFill>
                    <a:schemeClr val="tx1"/>
                  </a:solidFill>
                </a:ln>
              </a:rPr>
              <a:t>Modular</a:t>
            </a:r>
            <a:r>
              <a:rPr lang="en-GB" sz="2800" dirty="0" smtClean="0">
                <a:ln>
                  <a:solidFill>
                    <a:schemeClr val="tx1"/>
                  </a:solidFill>
                </a:ln>
              </a:rPr>
              <a:t> or </a:t>
            </a:r>
            <a:r>
              <a:rPr lang="en-GB" sz="2800" b="1" u="sng" dirty="0" smtClean="0">
                <a:ln>
                  <a:solidFill>
                    <a:schemeClr val="tx1"/>
                  </a:solidFill>
                </a:ln>
              </a:rPr>
              <a:t>Linear</a:t>
            </a:r>
            <a:r>
              <a:rPr lang="en-GB" sz="2800" dirty="0" smtClean="0">
                <a:ln>
                  <a:solidFill>
                    <a:schemeClr val="tx1"/>
                  </a:solidFill>
                </a:ln>
              </a:rPr>
              <a:t> AS/A levels </a:t>
            </a:r>
          </a:p>
          <a:p>
            <a:r>
              <a:rPr lang="en-GB" sz="2800" dirty="0" smtClean="0">
                <a:ln>
                  <a:solidFill>
                    <a:schemeClr val="tx1"/>
                  </a:solidFill>
                </a:ln>
              </a:rPr>
              <a:t>A mix &amp; match set up this year, with two systems running</a:t>
            </a:r>
          </a:p>
          <a:p>
            <a:endParaRPr lang="en-GB" sz="2800" dirty="0">
              <a:ln>
                <a:solidFill>
                  <a:schemeClr val="tx1"/>
                </a:solidFill>
              </a:ln>
            </a:endParaRPr>
          </a:p>
          <a:p>
            <a:endParaRPr lang="en-GB" sz="2800" dirty="0" smtClean="0">
              <a:ln>
                <a:solidFill>
                  <a:schemeClr val="tx1"/>
                </a:solidFill>
              </a:ln>
            </a:endParaRPr>
          </a:p>
          <a:p>
            <a:endParaRPr lang="en-GB" sz="2800" dirty="0">
              <a:ln>
                <a:solidFill>
                  <a:schemeClr val="tx1"/>
                </a:solidFill>
              </a:ln>
            </a:endParaRPr>
          </a:p>
          <a:p>
            <a:endParaRPr lang="en-GB" sz="2800" dirty="0" smtClean="0">
              <a:ln>
                <a:solidFill>
                  <a:schemeClr val="tx1"/>
                </a:solidFill>
              </a:ln>
            </a:endParaRPr>
          </a:p>
          <a:p>
            <a:endParaRPr lang="en-GB" sz="2800" dirty="0">
              <a:ln>
                <a:solidFill>
                  <a:schemeClr val="tx1"/>
                </a:solidFill>
              </a:ln>
            </a:endParaRPr>
          </a:p>
          <a:p>
            <a:r>
              <a:rPr lang="en-GB" sz="2800" dirty="0" smtClean="0">
                <a:ln>
                  <a:solidFill>
                    <a:schemeClr val="tx1"/>
                  </a:solidFill>
                </a:ln>
              </a:rPr>
              <a:t>The other 15 subjects are still modular</a:t>
            </a:r>
          </a:p>
          <a:p>
            <a:endParaRPr lang="en-GB" sz="28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4716463" y="4581525"/>
            <a:ext cx="396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 dirty="0" smtClean="0">
                <a:latin typeface="Garamond" pitchFamily="18" charset="0"/>
              </a:rPr>
              <a:t>.</a:t>
            </a:r>
            <a:endParaRPr lang="en-GB" sz="2400" b="1" dirty="0">
              <a:latin typeface="Garamond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701726"/>
              </p:ext>
            </p:extLst>
          </p:nvPr>
        </p:nvGraphicFramePr>
        <p:xfrm>
          <a:off x="1547664" y="3140968"/>
          <a:ext cx="4680520" cy="2243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256"/>
                <a:gridCol w="2376264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solidFill>
                            <a:schemeClr val="tx1"/>
                          </a:solidFill>
                          <a:effectLst/>
                        </a:rPr>
                        <a:t>11 subjects Linear from Sept 2015</a:t>
                      </a:r>
                      <a:endParaRPr lang="en-GB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Art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English</a:t>
                      </a:r>
                      <a:r>
                        <a:rPr lang="en-GB" sz="18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Literature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Biology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Economics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Business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History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Chemistry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Physics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Computing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Psychology</a:t>
                      </a: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English Language</a:t>
                      </a: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8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881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 smtClean="0"/>
              <a:t> </a:t>
            </a:r>
            <a:r>
              <a:rPr lang="en-GB" sz="4400" dirty="0"/>
              <a:t>Assessment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7638"/>
            <a:ext cx="8229600" cy="4819674"/>
          </a:xfrm>
        </p:spPr>
        <p:txBody>
          <a:bodyPr>
            <a:normAutofit/>
          </a:bodyPr>
          <a:lstStyle/>
          <a:p>
            <a:r>
              <a:rPr lang="en-GB" sz="2800" b="1" u="sng" dirty="0" smtClean="0"/>
              <a:t>Modular A Levels</a:t>
            </a:r>
          </a:p>
          <a:p>
            <a:r>
              <a:rPr lang="en-GB" sz="2800" dirty="0" smtClean="0"/>
              <a:t>Students </a:t>
            </a:r>
            <a:r>
              <a:rPr lang="en-GB" sz="2800" dirty="0"/>
              <a:t>study </a:t>
            </a:r>
            <a:r>
              <a:rPr lang="en-GB" sz="2800" b="1" dirty="0"/>
              <a:t>2</a:t>
            </a:r>
            <a:r>
              <a:rPr lang="en-GB" sz="2800" dirty="0"/>
              <a:t> or </a:t>
            </a:r>
            <a:r>
              <a:rPr lang="en-GB" sz="2800" b="1" dirty="0"/>
              <a:t>3</a:t>
            </a:r>
            <a:r>
              <a:rPr lang="en-GB" sz="2800" dirty="0"/>
              <a:t> units in each of their AS subjects.( Most A levels are made up of 4 units)</a:t>
            </a:r>
          </a:p>
          <a:p>
            <a:r>
              <a:rPr lang="en-GB" sz="2800" dirty="0"/>
              <a:t>The marks achieved in these units contribute to </a:t>
            </a:r>
            <a:r>
              <a:rPr lang="en-GB" sz="2800" b="1" dirty="0"/>
              <a:t>half</a:t>
            </a:r>
            <a:r>
              <a:rPr lang="en-GB" sz="2800" dirty="0"/>
              <a:t> their final A Level grade.</a:t>
            </a:r>
          </a:p>
          <a:p>
            <a:r>
              <a:rPr lang="en-GB" sz="2800" dirty="0"/>
              <a:t>An AS is a separate qualification but it’s also half of A </a:t>
            </a:r>
            <a:r>
              <a:rPr lang="en-GB" sz="2800" dirty="0" smtClean="0"/>
              <a:t>level</a:t>
            </a:r>
          </a:p>
          <a:p>
            <a:r>
              <a:rPr lang="en-GB" sz="2800" dirty="0" smtClean="0"/>
              <a:t>BTEC assessment 6 units – mostly coursework</a:t>
            </a:r>
            <a:endParaRPr lang="en-GB" sz="2800" dirty="0"/>
          </a:p>
        </p:txBody>
      </p:sp>
      <p:sp>
        <p:nvSpPr>
          <p:cNvPr id="146436" name="Text Box 4"/>
          <p:cNvSpPr txBox="1">
            <a:spLocks noChangeArrowheads="1"/>
          </p:cNvSpPr>
          <p:nvPr/>
        </p:nvSpPr>
        <p:spPr bwMode="auto">
          <a:xfrm>
            <a:off x="4716463" y="4581525"/>
            <a:ext cx="396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 dirty="0" smtClean="0">
                <a:latin typeface="Garamond" pitchFamily="18" charset="0"/>
              </a:rPr>
              <a:t>.</a:t>
            </a:r>
            <a:endParaRPr lang="en-GB" sz="2400" b="1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b="1" u="sng" dirty="0" smtClean="0"/>
              <a:t>Linear A Levels</a:t>
            </a:r>
          </a:p>
          <a:p>
            <a:r>
              <a:rPr lang="en-GB" sz="2800" dirty="0"/>
              <a:t>Students study </a:t>
            </a:r>
            <a:r>
              <a:rPr lang="en-GB" sz="2800" b="1" dirty="0"/>
              <a:t>2</a:t>
            </a:r>
            <a:r>
              <a:rPr lang="en-GB" sz="2800" dirty="0"/>
              <a:t> or </a:t>
            </a:r>
            <a:r>
              <a:rPr lang="en-GB" sz="2800" b="1" dirty="0"/>
              <a:t>3</a:t>
            </a:r>
            <a:r>
              <a:rPr lang="en-GB" sz="2800" dirty="0"/>
              <a:t> units in each of their AS subjects.( Most A levels are made up of 4 units</a:t>
            </a:r>
            <a:r>
              <a:rPr lang="en-GB" sz="2800" dirty="0" smtClean="0"/>
              <a:t>)</a:t>
            </a:r>
          </a:p>
          <a:p>
            <a:r>
              <a:rPr lang="en-GB" sz="2800" dirty="0" smtClean="0"/>
              <a:t>Students will sit AS examinations in May/June </a:t>
            </a:r>
          </a:p>
          <a:p>
            <a:r>
              <a:rPr lang="en-GB" sz="2800" dirty="0" smtClean="0"/>
              <a:t>However, these marks do not contribute to the final grade, this is based on all marks achieved in the final examinations  at the end of Year 13.</a:t>
            </a:r>
          </a:p>
          <a:p>
            <a:endParaRPr lang="en-GB" sz="28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/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322223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54488" y="332656"/>
            <a:ext cx="7181850" cy="973138"/>
          </a:xfrm>
        </p:spPr>
        <p:txBody>
          <a:bodyPr/>
          <a:lstStyle/>
          <a:p>
            <a:pPr algn="ctr"/>
            <a:r>
              <a:rPr lang="en-GB" sz="4800" dirty="0"/>
              <a:t>Welcome</a:t>
            </a:r>
            <a:endParaRPr lang="en-GB" dirty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707" y="1556792"/>
            <a:ext cx="7745413" cy="4552950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GB" sz="2400" b="1" u="sng" dirty="0"/>
              <a:t>The Sixth Form team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GB" sz="2000" u="sng" dirty="0" smtClean="0"/>
          </a:p>
          <a:p>
            <a:pPr>
              <a:lnSpc>
                <a:spcPct val="80000"/>
              </a:lnSpc>
            </a:pPr>
            <a:r>
              <a:rPr lang="en-GB" sz="2000" b="1" dirty="0" smtClean="0"/>
              <a:t>Head of Year 12			Richard Hand</a:t>
            </a:r>
          </a:p>
          <a:p>
            <a:pPr>
              <a:lnSpc>
                <a:spcPct val="80000"/>
              </a:lnSpc>
            </a:pPr>
            <a:r>
              <a:rPr lang="en-GB" sz="2000" b="1" dirty="0" smtClean="0"/>
              <a:t>Key </a:t>
            </a:r>
            <a:r>
              <a:rPr lang="en-GB" sz="2000" b="1" dirty="0"/>
              <a:t>Stage 5 </a:t>
            </a:r>
            <a:r>
              <a:rPr lang="en-GB" sz="2000" b="1" dirty="0" smtClean="0"/>
              <a:t>Leaders</a:t>
            </a:r>
            <a:r>
              <a:rPr lang="en-GB" sz="2000" b="1" dirty="0"/>
              <a:t>	</a:t>
            </a:r>
            <a:r>
              <a:rPr lang="en-GB" sz="2000" b="1" dirty="0" smtClean="0"/>
              <a:t>	</a:t>
            </a:r>
            <a:r>
              <a:rPr lang="en-GB" sz="2000" b="1" dirty="0" err="1" smtClean="0"/>
              <a:t>Gisella</a:t>
            </a:r>
            <a:r>
              <a:rPr lang="en-GB" sz="2000" b="1" dirty="0" smtClean="0"/>
              <a:t> Vignali</a:t>
            </a:r>
            <a:r>
              <a:rPr lang="en-GB" sz="2000" b="1" dirty="0"/>
              <a:t>	</a:t>
            </a:r>
            <a:endParaRPr lang="en-GB" sz="2000" b="1" dirty="0" smtClean="0"/>
          </a:p>
          <a:p>
            <a:pPr marL="109728" indent="0">
              <a:lnSpc>
                <a:spcPct val="80000"/>
              </a:lnSpc>
              <a:buNone/>
            </a:pPr>
            <a:r>
              <a:rPr lang="en-GB" sz="2000" b="1" dirty="0"/>
              <a:t>	</a:t>
            </a:r>
            <a:r>
              <a:rPr lang="en-GB" sz="2000" b="1" dirty="0" smtClean="0"/>
              <a:t>				Steve Rayner     </a:t>
            </a:r>
            <a:r>
              <a:rPr lang="en-GB" sz="2000" b="1" dirty="0"/>
              <a:t>	</a:t>
            </a:r>
          </a:p>
          <a:p>
            <a:pPr>
              <a:lnSpc>
                <a:spcPct val="80000"/>
              </a:lnSpc>
            </a:pPr>
            <a:r>
              <a:rPr lang="en-GB" sz="2000" b="1" dirty="0"/>
              <a:t>Sixth Form Manager		</a:t>
            </a:r>
            <a:r>
              <a:rPr lang="en-GB" sz="2000" b="1" dirty="0" smtClean="0"/>
              <a:t>Chris Bullion</a:t>
            </a:r>
            <a:endParaRPr lang="en-GB" sz="2000" b="1" dirty="0"/>
          </a:p>
          <a:p>
            <a:pPr>
              <a:lnSpc>
                <a:spcPct val="80000"/>
              </a:lnSpc>
            </a:pPr>
            <a:r>
              <a:rPr lang="en-GB" sz="2000" b="1" dirty="0"/>
              <a:t>Sixth Form Administrator     	</a:t>
            </a:r>
            <a:r>
              <a:rPr lang="en-GB" sz="2000" b="1" dirty="0" smtClean="0"/>
              <a:t>Sharon </a:t>
            </a:r>
            <a:r>
              <a:rPr lang="en-GB" sz="2000" b="1" dirty="0"/>
              <a:t>Bell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sz="2000" dirty="0"/>
          </a:p>
          <a:p>
            <a:pPr>
              <a:lnSpc>
                <a:spcPct val="80000"/>
              </a:lnSpc>
            </a:pPr>
            <a:r>
              <a:rPr lang="en-GB" sz="2000" b="1" dirty="0"/>
              <a:t>Head of Year 13			</a:t>
            </a:r>
            <a:r>
              <a:rPr lang="en-GB" sz="2000" b="1" dirty="0" smtClean="0"/>
              <a:t>Toby Jessop</a:t>
            </a:r>
            <a:endParaRPr lang="en-GB" sz="2000" b="1" dirty="0"/>
          </a:p>
          <a:p>
            <a:pPr>
              <a:lnSpc>
                <a:spcPct val="80000"/>
              </a:lnSpc>
              <a:buFontTx/>
              <a:buNone/>
            </a:pPr>
            <a:endParaRPr lang="en-GB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5400600"/>
          </a:xfrm>
        </p:spPr>
        <p:txBody>
          <a:bodyPr>
            <a:normAutofit fontScale="47500" lnSpcReduction="20000"/>
          </a:bodyPr>
          <a:lstStyle/>
          <a:p>
            <a:endParaRPr lang="en-GB" sz="2800" dirty="0"/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altLang="en-US" sz="5100" b="1" u="sng" dirty="0"/>
              <a:t>MODULAR or LINEAR</a:t>
            </a:r>
            <a:r>
              <a:rPr lang="en-US" altLang="en-US" sz="5100" b="1" dirty="0"/>
              <a:t>:</a:t>
            </a:r>
          </a:p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altLang="en-US" sz="5100" dirty="0"/>
              <a:t>Doing very well at AS level, regardless of whether you are taking Linear or Modular courses, is very important.</a:t>
            </a:r>
          </a:p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altLang="en-US" sz="5100" dirty="0"/>
              <a:t>AS results will be a very good indicator of the progress </a:t>
            </a:r>
            <a:r>
              <a:rPr lang="en-US" altLang="en-US" sz="5100" dirty="0" smtClean="0"/>
              <a:t>students </a:t>
            </a:r>
            <a:r>
              <a:rPr lang="en-US" altLang="en-US" sz="5100" dirty="0"/>
              <a:t>are making towards a great set of A level </a:t>
            </a:r>
            <a:r>
              <a:rPr lang="en-US" altLang="en-US" sz="5100" dirty="0" smtClean="0"/>
              <a:t>grades.</a:t>
            </a:r>
            <a:endParaRPr lang="en-US" altLang="en-US" sz="5100" dirty="0"/>
          </a:p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altLang="en-US" sz="5100" dirty="0"/>
              <a:t>They are the ‘gateway to success’ in </a:t>
            </a:r>
            <a:r>
              <a:rPr lang="en-US" altLang="en-US" sz="5100" dirty="0" smtClean="0"/>
              <a:t>Year 13.</a:t>
            </a:r>
            <a:endParaRPr lang="en-US" altLang="en-US" sz="5100" dirty="0"/>
          </a:p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altLang="en-US" sz="5100" dirty="0"/>
              <a:t>Make the most of every opportunity offered by subjects and teachers this year and use </a:t>
            </a:r>
            <a:r>
              <a:rPr lang="en-US" altLang="en-US" sz="5100" dirty="0" smtClean="0"/>
              <a:t>time </a:t>
            </a:r>
            <a:r>
              <a:rPr lang="en-US" altLang="en-US" sz="5100" dirty="0"/>
              <a:t>in school </a:t>
            </a:r>
            <a:r>
              <a:rPr lang="en-US" altLang="en-US" sz="5100" u="sng" dirty="0"/>
              <a:t>and</a:t>
            </a:r>
            <a:r>
              <a:rPr lang="en-US" altLang="en-US" sz="5100" dirty="0"/>
              <a:t> at home wisely – especially </a:t>
            </a:r>
            <a:r>
              <a:rPr lang="en-US" altLang="en-US" sz="5100" dirty="0" smtClean="0"/>
              <a:t>study </a:t>
            </a:r>
            <a:r>
              <a:rPr lang="en-US" altLang="en-US" sz="5100" dirty="0"/>
              <a:t>lessons!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/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30120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5400600"/>
          </a:xfrm>
        </p:spPr>
        <p:txBody>
          <a:bodyPr>
            <a:normAutofit/>
          </a:bodyPr>
          <a:lstStyle/>
          <a:p>
            <a:endParaRPr lang="en-GB" sz="2800" dirty="0"/>
          </a:p>
          <a:p>
            <a:pPr marL="457200" indent="-457200"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altLang="en-US" sz="2800" b="1" u="sng" dirty="0" smtClean="0"/>
              <a:t>PPEs – Pre-Public Examinations</a:t>
            </a:r>
            <a:r>
              <a:rPr lang="en-US" altLang="en-US" sz="2800" b="1" dirty="0" smtClean="0"/>
              <a:t>:</a:t>
            </a:r>
            <a:endParaRPr lang="en-US" altLang="en-US" sz="2800" b="1" dirty="0"/>
          </a:p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altLang="en-US" sz="2800" dirty="0" smtClean="0"/>
              <a:t>The PPEs (Mock exams) will be held in January – in lesson times.</a:t>
            </a:r>
          </a:p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altLang="en-US" sz="2800" dirty="0" smtClean="0"/>
              <a:t>Year 12 Report sent home around February half term</a:t>
            </a:r>
          </a:p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altLang="en-US" sz="2800" dirty="0" smtClean="0"/>
              <a:t>Year 12 Parents’ Evening</a:t>
            </a:r>
          </a:p>
          <a:p>
            <a:pPr marL="109728" indent="0">
              <a:lnSpc>
                <a:spcPct val="120000"/>
              </a:lnSpc>
              <a:spcAft>
                <a:spcPts val="600"/>
              </a:spcAft>
              <a:buNone/>
              <a:defRPr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                        </a:t>
            </a:r>
            <a:r>
              <a:rPr lang="en-US" altLang="en-US" dirty="0" smtClean="0"/>
              <a:t>– Thursday 25</a:t>
            </a:r>
            <a:r>
              <a:rPr lang="en-US" altLang="en-US" baseline="30000" dirty="0" smtClean="0"/>
              <a:t>th</a:t>
            </a:r>
            <a:r>
              <a:rPr lang="en-US" altLang="en-US" dirty="0" smtClean="0"/>
              <a:t> February 2016</a:t>
            </a:r>
          </a:p>
          <a:p>
            <a:pPr>
              <a:lnSpc>
                <a:spcPct val="120000"/>
              </a:lnSpc>
              <a:spcAft>
                <a:spcPts val="600"/>
              </a:spcAft>
              <a:defRPr/>
            </a:pPr>
            <a:endParaRPr lang="en-US" altLang="en-US" sz="5100" dirty="0" smtClean="0"/>
          </a:p>
          <a:p>
            <a:pPr>
              <a:lnSpc>
                <a:spcPct val="120000"/>
              </a:lnSpc>
              <a:spcAft>
                <a:spcPts val="600"/>
              </a:spcAft>
              <a:defRPr/>
            </a:pPr>
            <a:endParaRPr lang="en-US" altLang="en-US" sz="5100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400" dirty="0"/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371027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Getting coursework right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Assessment objective </a:t>
            </a:r>
            <a:r>
              <a:rPr lang="en-US" sz="2800" dirty="0" smtClean="0"/>
              <a:t>of some KS5 subjects but crucial to success in Applied A levels</a:t>
            </a:r>
            <a:endParaRPr lang="en-US" sz="2800" dirty="0"/>
          </a:p>
          <a:p>
            <a:r>
              <a:rPr lang="en-US" sz="2800" dirty="0"/>
              <a:t>Applied A levels -  coursework accounts for  two thirds of the final mark.</a:t>
            </a:r>
          </a:p>
          <a:p>
            <a:r>
              <a:rPr lang="en-US" sz="2800" dirty="0"/>
              <a:t>Essential to break up tasks and plan time effectively so that deadline is met and final product is the best piece of work a student can produce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Deadlines in pack – look out for pinch points. 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229600" cy="1005078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800" dirty="0"/>
              <a:t>Target Setting - Aiming high</a:t>
            </a:r>
            <a:endParaRPr lang="en-GB" dirty="0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808"/>
            <a:ext cx="8229600" cy="4306483"/>
          </a:xfrm>
        </p:spPr>
        <p:txBody>
          <a:bodyPr>
            <a:noAutofit/>
          </a:bodyPr>
          <a:lstStyle/>
          <a:p>
            <a:r>
              <a:rPr lang="en-GB" sz="2800" dirty="0"/>
              <a:t>At the start of Year 12 all students are given minimum target </a:t>
            </a:r>
            <a:r>
              <a:rPr lang="en-GB" sz="2800" dirty="0" smtClean="0"/>
              <a:t>grades [MTG] based </a:t>
            </a:r>
            <a:r>
              <a:rPr lang="en-GB" sz="2800" dirty="0"/>
              <a:t>on </a:t>
            </a:r>
            <a:r>
              <a:rPr lang="en-GB" sz="2800" dirty="0" smtClean="0"/>
              <a:t>how well </a:t>
            </a:r>
            <a:r>
              <a:rPr lang="en-GB" sz="2800" dirty="0"/>
              <a:t>they did at GCSE</a:t>
            </a:r>
          </a:p>
          <a:p>
            <a:r>
              <a:rPr lang="en-GB" sz="2800" dirty="0"/>
              <a:t>We ask students to think beyond these and set themselves </a:t>
            </a:r>
            <a:r>
              <a:rPr lang="en-GB" sz="2800" dirty="0" smtClean="0"/>
              <a:t>target </a:t>
            </a:r>
            <a:r>
              <a:rPr lang="en-GB" sz="2800" dirty="0"/>
              <a:t>grades which include some </a:t>
            </a:r>
            <a:r>
              <a:rPr lang="en-GB" sz="2800" dirty="0" smtClean="0"/>
              <a:t>challenge and be aspirational.</a:t>
            </a:r>
            <a:endParaRPr lang="en-GB" sz="2800" dirty="0"/>
          </a:p>
          <a:p>
            <a:r>
              <a:rPr lang="en-GB" sz="2800" dirty="0"/>
              <a:t>Planning  and researching future </a:t>
            </a:r>
            <a:r>
              <a:rPr lang="en-GB" sz="2800" dirty="0" smtClean="0"/>
              <a:t>career </a:t>
            </a:r>
            <a:r>
              <a:rPr lang="en-GB" sz="2800" dirty="0"/>
              <a:t>paths is integral to this process.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2578" name="Group 2"/>
          <p:cNvGraphicFramePr>
            <a:graphicFrameLocks noGrp="1"/>
          </p:cNvGraphicFramePr>
          <p:nvPr/>
        </p:nvGraphicFramePr>
        <p:xfrm>
          <a:off x="900113" y="2722563"/>
          <a:ext cx="7029450" cy="2834640"/>
        </p:xfrm>
        <a:graphic>
          <a:graphicData uri="http://schemas.openxmlformats.org/drawingml/2006/table">
            <a:tbl>
              <a:tblPr/>
              <a:tblGrid>
                <a:gridCol w="2644775"/>
                <a:gridCol w="1495425"/>
                <a:gridCol w="1406525"/>
                <a:gridCol w="1482725"/>
              </a:tblGrid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Number of AS subjects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taken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endParaRPr kumimoji="0" lang="en-GB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CC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Number of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students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1391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3346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1111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Average grade per subject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CCD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CCCC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2600" name="TextBox 4"/>
          <p:cNvSpPr txBox="1">
            <a:spLocks noChangeArrowheads="1"/>
          </p:cNvSpPr>
          <p:nvPr/>
        </p:nvSpPr>
        <p:spPr bwMode="auto">
          <a:xfrm>
            <a:off x="2332038" y="798513"/>
            <a:ext cx="4556125" cy="1384995"/>
          </a:xfrm>
          <a:prstGeom prst="rect">
            <a:avLst/>
          </a:prstGeom>
          <a:solidFill>
            <a:srgbClr val="EAF18D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800" dirty="0"/>
              <a:t>Why we discourage students dropping subjects </a:t>
            </a:r>
            <a:r>
              <a:rPr lang="en-GB" sz="2400" dirty="0"/>
              <a:t>at AS</a:t>
            </a:r>
          </a:p>
        </p:txBody>
      </p:sp>
      <p:sp>
        <p:nvSpPr>
          <p:cNvPr id="152601" name="TextBox 5"/>
          <p:cNvSpPr txBox="1">
            <a:spLocks noChangeArrowheads="1"/>
          </p:cNvSpPr>
          <p:nvPr/>
        </p:nvSpPr>
        <p:spPr bwMode="auto">
          <a:xfrm>
            <a:off x="2051720" y="1700808"/>
            <a:ext cx="5072062" cy="830997"/>
          </a:xfrm>
          <a:prstGeom prst="rect">
            <a:avLst/>
          </a:prstGeom>
          <a:solidFill>
            <a:srgbClr val="EAF18D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2400" dirty="0"/>
              <a:t>Students with an average GCSE performance of C nationally</a:t>
            </a:r>
            <a:endParaRPr lang="en-GB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3200" dirty="0" smtClean="0"/>
              <a:t>Opportunities to discuss progress</a:t>
            </a:r>
            <a:endParaRPr lang="en-GB" sz="3200" dirty="0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8229600" cy="4525963"/>
          </a:xfrm>
        </p:spPr>
        <p:txBody>
          <a:bodyPr/>
          <a:lstStyle/>
          <a:p>
            <a:endParaRPr lang="en-GB" sz="2800" dirty="0" smtClean="0"/>
          </a:p>
          <a:p>
            <a:r>
              <a:rPr lang="en-GB" sz="2800" dirty="0" smtClean="0"/>
              <a:t> Y12 Introductory </a:t>
            </a:r>
            <a:r>
              <a:rPr lang="en-GB" sz="2800" dirty="0"/>
              <a:t>M</a:t>
            </a:r>
            <a:r>
              <a:rPr lang="en-GB" sz="2800" dirty="0" smtClean="0"/>
              <a:t>entor  Meeting –	Wednesday 18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November</a:t>
            </a:r>
          </a:p>
          <a:p>
            <a:pPr marL="109728" indent="0">
              <a:buNone/>
            </a:pPr>
            <a:endParaRPr lang="en-GB" sz="2800" dirty="0" smtClean="0"/>
          </a:p>
          <a:p>
            <a:endParaRPr lang="en-GB" sz="2800" dirty="0" smtClean="0"/>
          </a:p>
          <a:p>
            <a:r>
              <a:rPr lang="en-GB" sz="2800" dirty="0" smtClean="0"/>
              <a:t>Parents evening with subject teachers   - 	Thursday  25</a:t>
            </a:r>
            <a:r>
              <a:rPr lang="en-GB" sz="2800" baseline="30000" dirty="0" smtClean="0"/>
              <a:t>th</a:t>
            </a:r>
            <a:r>
              <a:rPr lang="en-GB" sz="2800" dirty="0" smtClean="0"/>
              <a:t>  February</a:t>
            </a:r>
            <a:r>
              <a:rPr lang="en-GB" sz="2800" dirty="0"/>
              <a:t> </a:t>
            </a:r>
            <a:r>
              <a:rPr lang="en-GB" sz="2800" dirty="0" smtClean="0"/>
              <a:t>2016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/>
          <a:lstStyle/>
          <a:p>
            <a:pPr algn="ctr"/>
            <a:r>
              <a:rPr lang="en-GB" dirty="0"/>
              <a:t>Developing the whole student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Monotype Sorts" pitchFamily="2" charset="2"/>
              <a:buChar char=" "/>
            </a:pPr>
            <a:r>
              <a:rPr lang="en-GB" sz="2800" dirty="0" smtClean="0"/>
              <a:t>Increasingly crucial to success in application for the next step in education/training</a:t>
            </a:r>
          </a:p>
          <a:p>
            <a:pPr>
              <a:buFont typeface="Monotype Sorts" pitchFamily="2" charset="2"/>
              <a:buChar char=" "/>
            </a:pPr>
            <a:r>
              <a:rPr lang="en-GB" sz="2800" dirty="0" smtClean="0"/>
              <a:t>Wide range on offer</a:t>
            </a:r>
          </a:p>
          <a:p>
            <a:pPr>
              <a:buFont typeface="Monotype Sorts" pitchFamily="2" charset="2"/>
              <a:buChar char=" "/>
            </a:pPr>
            <a:r>
              <a:rPr lang="en-GB" sz="2800" dirty="0" smtClean="0"/>
              <a:t>House captains</a:t>
            </a:r>
          </a:p>
          <a:p>
            <a:pPr>
              <a:buFont typeface="Monotype Sorts" pitchFamily="2" charset="2"/>
              <a:buChar char=" "/>
            </a:pPr>
            <a:r>
              <a:rPr lang="en-GB" sz="2800" dirty="0" smtClean="0"/>
              <a:t>Voluntary service in the community</a:t>
            </a:r>
          </a:p>
          <a:p>
            <a:pPr>
              <a:buFont typeface="Monotype Sorts" pitchFamily="2" charset="2"/>
              <a:buChar char=" "/>
            </a:pPr>
            <a:r>
              <a:rPr lang="en-GB" sz="2800" dirty="0" smtClean="0"/>
              <a:t>Sixth Form Committee</a:t>
            </a:r>
          </a:p>
          <a:p>
            <a:pPr>
              <a:buFont typeface="Monotype Sorts" pitchFamily="2" charset="2"/>
              <a:buChar char=" "/>
            </a:pPr>
            <a:r>
              <a:rPr lang="en-GB" sz="2800" dirty="0" smtClean="0"/>
              <a:t>Sixth Form Student Voice – School  Council</a:t>
            </a:r>
          </a:p>
          <a:p>
            <a:pPr>
              <a:buFont typeface="Monotype Sorts" pitchFamily="2" charset="2"/>
              <a:buChar char=" "/>
            </a:pPr>
            <a:r>
              <a:rPr lang="en-GB" sz="2800" dirty="0" smtClean="0"/>
              <a:t>Student Duty Team</a:t>
            </a:r>
          </a:p>
          <a:p>
            <a:pPr>
              <a:buFont typeface="Monotype Sorts" pitchFamily="2" charset="2"/>
              <a:buChar char=" "/>
            </a:pPr>
            <a:r>
              <a:rPr lang="en-GB" sz="2800" dirty="0" smtClean="0"/>
              <a:t>Competitions</a:t>
            </a:r>
          </a:p>
          <a:p>
            <a:pPr>
              <a:buFont typeface="Monotype Sorts" pitchFamily="2" charset="2"/>
              <a:buChar char=" "/>
            </a:pPr>
            <a:endParaRPr lang="en-GB" sz="2800" dirty="0" smtClean="0"/>
          </a:p>
          <a:p>
            <a:pPr>
              <a:buFont typeface="Monotype Sorts" pitchFamily="2" charset="2"/>
              <a:buChar char=" "/>
            </a:pPr>
            <a:endParaRPr lang="en-GB" sz="2800" dirty="0" smtClean="0"/>
          </a:p>
          <a:p>
            <a:pPr>
              <a:buFont typeface="Monotype Sorts" pitchFamily="2" charset="2"/>
              <a:buChar char=" "/>
            </a:pPr>
            <a:endParaRPr lang="en-GB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7624" y="2996952"/>
            <a:ext cx="6913563" cy="18002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400" dirty="0" smtClean="0">
                <a:solidFill>
                  <a:schemeClr val="tx1"/>
                </a:solidFill>
              </a:rPr>
              <a:t>The PiXL Edge is a framework for schools to develop and accredit in students those personal attributes essential for employability and life.</a:t>
            </a: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836613"/>
            <a:ext cx="7545388" cy="2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241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>
                  <a:solidFill>
                    <a:schemeClr val="bg1"/>
                  </a:solidFill>
                </a:ln>
              </a:rPr>
              <a:t>THE EDGE: aims &amp; objectives</a:t>
            </a:r>
            <a:endParaRPr lang="en-US" dirty="0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17638"/>
            <a:ext cx="7662864" cy="4304632"/>
          </a:xfrm>
        </p:spPr>
        <p:txBody>
          <a:bodyPr>
            <a:normAutofit fontScale="47500" lnSpcReduction="20000"/>
          </a:bodyPr>
          <a:lstStyle/>
          <a:p>
            <a:pPr>
              <a:buFont typeface="Wingdings"/>
              <a:buChar char=""/>
            </a:pPr>
            <a:r>
              <a:rPr lang="en-GB" sz="5800" b="1" dirty="0">
                <a:solidFill>
                  <a:srgbClr val="151515"/>
                </a:solidFill>
                <a:ea typeface="Times New Roman"/>
                <a:cs typeface="Arial"/>
              </a:rPr>
              <a:t>To provide </a:t>
            </a:r>
            <a:r>
              <a:rPr lang="en-GB" sz="5800" b="1" dirty="0" smtClean="0">
                <a:solidFill>
                  <a:srgbClr val="151515"/>
                </a:solidFill>
                <a:ea typeface="Times New Roman"/>
                <a:cs typeface="Arial"/>
              </a:rPr>
              <a:t>a framework </a:t>
            </a:r>
            <a:r>
              <a:rPr lang="en-GB" sz="5800" b="1" dirty="0">
                <a:solidFill>
                  <a:srgbClr val="151515"/>
                </a:solidFill>
                <a:ea typeface="Times New Roman"/>
                <a:cs typeface="Arial"/>
              </a:rPr>
              <a:t>for </a:t>
            </a:r>
            <a:r>
              <a:rPr lang="en-GB" sz="5800" b="1" dirty="0" smtClean="0">
                <a:solidFill>
                  <a:srgbClr val="151515"/>
                </a:solidFill>
                <a:ea typeface="Times New Roman"/>
                <a:cs typeface="Arial"/>
              </a:rPr>
              <a:t>students </a:t>
            </a:r>
            <a:r>
              <a:rPr lang="en-GB" sz="5800" b="1" dirty="0">
                <a:solidFill>
                  <a:srgbClr val="151515"/>
                </a:solidFill>
                <a:ea typeface="Times New Roman"/>
                <a:cs typeface="Arial"/>
              </a:rPr>
              <a:t>to demonstrate five key skills</a:t>
            </a:r>
            <a:r>
              <a:rPr lang="en-GB" sz="5800" b="1" dirty="0" smtClean="0">
                <a:solidFill>
                  <a:srgbClr val="151515"/>
                </a:solidFill>
                <a:ea typeface="Times New Roman"/>
                <a:cs typeface="Arial"/>
              </a:rPr>
              <a:t>:</a:t>
            </a:r>
            <a:endParaRPr lang="en-GB" sz="5800" b="1" dirty="0">
              <a:solidFill>
                <a:srgbClr val="151515"/>
              </a:solidFill>
              <a:ea typeface="Times New Roman"/>
              <a:cs typeface="Arial"/>
            </a:endParaRPr>
          </a:p>
          <a:p>
            <a:pPr marL="742950" lvl="1" indent="-285750">
              <a:buFont typeface="Wingdings"/>
              <a:buChar char=""/>
            </a:pPr>
            <a:r>
              <a:rPr lang="en-GB" sz="5800" b="1" dirty="0">
                <a:solidFill>
                  <a:srgbClr val="151515"/>
                </a:solidFill>
                <a:ea typeface="Times New Roman"/>
                <a:cs typeface="Arial"/>
              </a:rPr>
              <a:t>Leadership</a:t>
            </a:r>
          </a:p>
          <a:p>
            <a:pPr marL="742950" lvl="1" indent="-285750">
              <a:buFont typeface="Wingdings"/>
              <a:buChar char=""/>
            </a:pPr>
            <a:r>
              <a:rPr lang="en-GB" sz="5800" b="1" dirty="0">
                <a:solidFill>
                  <a:srgbClr val="151515"/>
                </a:solidFill>
                <a:ea typeface="Times New Roman"/>
                <a:cs typeface="Arial"/>
              </a:rPr>
              <a:t>Organisation</a:t>
            </a:r>
          </a:p>
          <a:p>
            <a:pPr marL="742950" lvl="1" indent="-285750">
              <a:buFont typeface="Wingdings"/>
              <a:buChar char=""/>
            </a:pPr>
            <a:r>
              <a:rPr lang="en-GB" sz="5800" b="1" dirty="0">
                <a:solidFill>
                  <a:srgbClr val="151515"/>
                </a:solidFill>
                <a:ea typeface="Times New Roman"/>
                <a:cs typeface="Arial"/>
              </a:rPr>
              <a:t>Initiative</a:t>
            </a:r>
          </a:p>
          <a:p>
            <a:pPr marL="742950" lvl="1" indent="-285750">
              <a:buFont typeface="Wingdings"/>
              <a:buChar char=""/>
            </a:pPr>
            <a:r>
              <a:rPr lang="en-GB" sz="5800" b="1" dirty="0">
                <a:solidFill>
                  <a:srgbClr val="151515"/>
                </a:solidFill>
                <a:ea typeface="Times New Roman"/>
                <a:cs typeface="Arial"/>
              </a:rPr>
              <a:t>Resilience </a:t>
            </a:r>
          </a:p>
          <a:p>
            <a:pPr marL="742950" lvl="1" indent="-285750">
              <a:buFont typeface="Wingdings"/>
              <a:buChar char=""/>
            </a:pPr>
            <a:r>
              <a:rPr lang="en-GB" sz="5800" b="1" dirty="0" smtClean="0">
                <a:solidFill>
                  <a:srgbClr val="151515"/>
                </a:solidFill>
                <a:ea typeface="Times New Roman"/>
                <a:cs typeface="Arial"/>
              </a:rPr>
              <a:t>Communication</a:t>
            </a:r>
            <a:endParaRPr lang="en-GB" sz="5800" b="1" dirty="0">
              <a:solidFill>
                <a:srgbClr val="151515"/>
              </a:solidFill>
              <a:ea typeface="Times New Roman"/>
              <a:cs typeface="Arial"/>
            </a:endParaRPr>
          </a:p>
          <a:p>
            <a:pPr>
              <a:buFont typeface="Wingdings"/>
              <a:buChar char=""/>
            </a:pPr>
            <a:r>
              <a:rPr lang="en-GB" sz="5800" b="1" dirty="0">
                <a:solidFill>
                  <a:srgbClr val="151515"/>
                </a:solidFill>
                <a:ea typeface="Times New Roman"/>
                <a:cs typeface="Arial"/>
              </a:rPr>
              <a:t>To support </a:t>
            </a:r>
            <a:r>
              <a:rPr lang="en-GB" sz="5800" b="1" dirty="0" smtClean="0">
                <a:solidFill>
                  <a:srgbClr val="151515"/>
                </a:solidFill>
                <a:ea typeface="Times New Roman"/>
                <a:cs typeface="Arial"/>
              </a:rPr>
              <a:t>students in </a:t>
            </a:r>
            <a:r>
              <a:rPr lang="en-GB" sz="5800" b="1" dirty="0">
                <a:solidFill>
                  <a:srgbClr val="151515"/>
                </a:solidFill>
                <a:ea typeface="Times New Roman"/>
                <a:cs typeface="Arial"/>
              </a:rPr>
              <a:t>developing and evidencing these skills</a:t>
            </a:r>
            <a:r>
              <a:rPr lang="en-GB" sz="5800" b="1" dirty="0" smtClean="0">
                <a:solidFill>
                  <a:srgbClr val="151515"/>
                </a:solidFill>
                <a:ea typeface="Times New Roman"/>
                <a:cs typeface="Arial"/>
              </a:rPr>
              <a:t>.</a:t>
            </a:r>
            <a:endParaRPr lang="en-GB" sz="5800" b="1" dirty="0">
              <a:solidFill>
                <a:srgbClr val="151515"/>
              </a:solidFill>
              <a:ea typeface="Times New Roman"/>
              <a:cs typeface="Arial"/>
            </a:endParaRPr>
          </a:p>
          <a:p>
            <a:pPr>
              <a:buFont typeface="Wingdings"/>
              <a:buChar char=""/>
            </a:pPr>
            <a:r>
              <a:rPr lang="en-GB" sz="5800" b="1" dirty="0">
                <a:solidFill>
                  <a:srgbClr val="151515"/>
                </a:solidFill>
                <a:ea typeface="Times New Roman"/>
                <a:cs typeface="Arial"/>
              </a:rPr>
              <a:t>To deliver a programme that supports a student centred environment.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87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5400" b="1" dirty="0" smtClean="0">
                <a:ln>
                  <a:solidFill>
                    <a:schemeClr val="bg1"/>
                  </a:solidFill>
                </a:ln>
              </a:rPr>
              <a:t>How have </a:t>
            </a:r>
            <a:r>
              <a:rPr lang="en-GB" sz="5400" b="1" dirty="0" err="1" smtClean="0">
                <a:ln>
                  <a:solidFill>
                    <a:schemeClr val="bg1"/>
                  </a:solidFill>
                </a:ln>
              </a:rPr>
              <a:t>PixL</a:t>
            </a:r>
            <a:r>
              <a:rPr lang="en-GB" sz="5400" b="1" dirty="0" smtClean="0">
                <a:ln>
                  <a:solidFill>
                    <a:schemeClr val="bg1"/>
                  </a:solidFill>
                </a:ln>
              </a:rPr>
              <a:t> done this?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0568" y="1268760"/>
            <a:ext cx="7662864" cy="4950735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 smtClean="0">
                <a:solidFill>
                  <a:schemeClr val="tx1"/>
                </a:solidFill>
              </a:rPr>
              <a:t>Establish an approved activity database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 smtClean="0">
                <a:solidFill>
                  <a:schemeClr val="tx1"/>
                </a:solidFill>
              </a:rPr>
              <a:t>Create a secure on-line app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 smtClean="0">
                <a:solidFill>
                  <a:schemeClr val="tx1"/>
                </a:solidFill>
              </a:rPr>
              <a:t>3 levels – PiXL Apprentice, Graduate, Masters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 smtClean="0">
                <a:solidFill>
                  <a:schemeClr val="tx1"/>
                </a:solidFill>
              </a:rPr>
              <a:t>Lead using RSL Edge, </a:t>
            </a:r>
            <a:r>
              <a:rPr lang="en-GB" sz="4000" dirty="0" err="1" smtClean="0">
                <a:solidFill>
                  <a:schemeClr val="tx1"/>
                </a:solidFill>
              </a:rPr>
              <a:t>HoYs</a:t>
            </a:r>
            <a:r>
              <a:rPr lang="en-GB" sz="4000" dirty="0" smtClean="0">
                <a:solidFill>
                  <a:schemeClr val="tx1"/>
                </a:solidFill>
              </a:rPr>
              <a:t> and Tutors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 smtClean="0">
                <a:solidFill>
                  <a:schemeClr val="tx1"/>
                </a:solidFill>
              </a:rPr>
              <a:t>Share ideas &amp; activities with 1000+ schools</a:t>
            </a:r>
          </a:p>
        </p:txBody>
      </p:sp>
    </p:spTree>
    <p:extLst>
      <p:ext uri="{BB962C8B-B14F-4D97-AF65-F5344CB8AC3E}">
        <p14:creationId xmlns:p14="http://schemas.microsoft.com/office/powerpoint/2010/main" val="178522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b="0" dirty="0"/>
              <a:t>Aims of the evening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3400" dirty="0"/>
              <a:t>Information on structure and content of AS and A2 courses.</a:t>
            </a:r>
          </a:p>
          <a:p>
            <a:r>
              <a:rPr lang="en-GB" sz="3400" dirty="0"/>
              <a:t>Information on the differences between life at Key Stage 4 and Key Stage 5.</a:t>
            </a:r>
          </a:p>
          <a:p>
            <a:r>
              <a:rPr lang="en-GB" sz="3400" dirty="0"/>
              <a:t>An opportunity to meet the Sixth Form </a:t>
            </a:r>
            <a:r>
              <a:rPr lang="en-GB" sz="3400" dirty="0" smtClean="0"/>
              <a:t>Team</a:t>
            </a:r>
            <a:r>
              <a:rPr lang="en-GB" sz="3400" dirty="0"/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Accreditation</a:t>
            </a:r>
            <a:endParaRPr lang="en-US" dirty="0"/>
          </a:p>
        </p:txBody>
      </p:sp>
      <p:pic>
        <p:nvPicPr>
          <p:cNvPr id="6" name="Content Placeholder 5" descr="Untitle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" r="1434"/>
          <a:stretch>
            <a:fillRect/>
          </a:stretch>
        </p:blipFill>
        <p:spPr>
          <a:xfrm>
            <a:off x="740568" y="1488141"/>
            <a:ext cx="7662863" cy="5040312"/>
          </a:xfrm>
        </p:spPr>
      </p:pic>
    </p:spTree>
    <p:extLst>
      <p:ext uri="{BB962C8B-B14F-4D97-AF65-F5344CB8AC3E}">
        <p14:creationId xmlns:p14="http://schemas.microsoft.com/office/powerpoint/2010/main" val="7726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200" dirty="0" smtClean="0"/>
              <a:t>Replacement for EMA</a:t>
            </a:r>
          </a:p>
          <a:p>
            <a:r>
              <a:rPr lang="en-GB" sz="3200" dirty="0" smtClean="0"/>
              <a:t>Information enclosed in letter  - also available on website.</a:t>
            </a:r>
          </a:p>
          <a:p>
            <a:r>
              <a:rPr lang="en-GB" sz="3200" dirty="0" smtClean="0"/>
              <a:t>Guaranteed Bursary - £1200 per year.</a:t>
            </a:r>
          </a:p>
          <a:p>
            <a:r>
              <a:rPr lang="en-GB" sz="3200" dirty="0" smtClean="0"/>
              <a:t>Discretionary  Bursary – Deadline for applications  - 15th October</a:t>
            </a:r>
          </a:p>
          <a:p>
            <a:r>
              <a:rPr lang="en-GB" sz="3200" dirty="0" smtClean="0"/>
              <a:t>Payment dependent on full attendance</a:t>
            </a:r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Discretionary Bursary Fund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en-GB" sz="4800" dirty="0"/>
              <a:t> The Way Forward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1328"/>
            <a:ext cx="8239944" cy="4525963"/>
          </a:xfrm>
        </p:spPr>
        <p:txBody>
          <a:bodyPr/>
          <a:lstStyle/>
          <a:p>
            <a:endParaRPr lang="en-GB" dirty="0"/>
          </a:p>
          <a:p>
            <a:r>
              <a:rPr lang="en-GB" sz="3200" dirty="0"/>
              <a:t>Importance of working together</a:t>
            </a:r>
          </a:p>
          <a:p>
            <a:endParaRPr lang="en-GB" sz="3200" dirty="0"/>
          </a:p>
          <a:p>
            <a:r>
              <a:rPr lang="en-GB" sz="3200" dirty="0"/>
              <a:t>Subject specific information available</a:t>
            </a:r>
          </a:p>
          <a:p>
            <a:pPr>
              <a:buFontTx/>
              <a:buNone/>
            </a:pPr>
            <a:endParaRPr lang="en-GB" sz="3200" dirty="0"/>
          </a:p>
          <a:p>
            <a:r>
              <a:rPr lang="en-GB" sz="3200" dirty="0"/>
              <a:t>Results Day </a:t>
            </a:r>
            <a:endParaRPr lang="en-GB" sz="3200" dirty="0" smtClean="0"/>
          </a:p>
          <a:p>
            <a:pPr marL="109728" indent="0">
              <a:buNone/>
            </a:pPr>
            <a:r>
              <a:rPr lang="en-GB" sz="3200" dirty="0"/>
              <a:t>	</a:t>
            </a:r>
            <a:r>
              <a:rPr lang="en-GB" sz="3200" dirty="0" smtClean="0"/>
              <a:t>	- </a:t>
            </a:r>
            <a:r>
              <a:rPr lang="en-GB" sz="3200" b="1" dirty="0" smtClean="0"/>
              <a:t>Thursday 18th August 2016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algn="ctr"/>
            <a:r>
              <a:rPr lang="en-GB" sz="4800" dirty="0"/>
              <a:t> </a:t>
            </a:r>
            <a:r>
              <a:rPr lang="en-GB" sz="4800" dirty="0" smtClean="0"/>
              <a:t>Thank You</a:t>
            </a:r>
            <a:endParaRPr lang="en-GB" sz="4800" dirty="0"/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1328"/>
            <a:ext cx="8239944" cy="4525963"/>
          </a:xfrm>
        </p:spPr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sz="3200" dirty="0" smtClean="0"/>
              <a:t>We are all really looking forward to working with our young adults over the coming two years</a:t>
            </a:r>
          </a:p>
          <a:p>
            <a:r>
              <a:rPr lang="en-GB" sz="3200" dirty="0" smtClean="0"/>
              <a:t>We are especially excited about the New 6</a:t>
            </a:r>
            <a:r>
              <a:rPr lang="en-GB" sz="3200" baseline="30000" dirty="0" smtClean="0"/>
              <a:t>th</a:t>
            </a:r>
            <a:r>
              <a:rPr lang="en-GB" sz="3200" dirty="0" smtClean="0"/>
              <a:t> Form Centre</a:t>
            </a:r>
          </a:p>
          <a:p>
            <a:r>
              <a:rPr lang="en-GB" sz="3200" dirty="0" smtClean="0"/>
              <a:t> AS/A levels are challenging, but also rewarding and interesting. The best two years of a student’s school career.</a:t>
            </a:r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99266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32656"/>
            <a:ext cx="8229600" cy="1152128"/>
          </a:xfrm>
        </p:spPr>
        <p:txBody>
          <a:bodyPr>
            <a:normAutofit/>
          </a:bodyPr>
          <a:lstStyle/>
          <a:p>
            <a:pPr algn="ctr"/>
            <a:r>
              <a:rPr lang="en-GB" sz="4400" dirty="0"/>
              <a:t>Aims of the Sixth Form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44824"/>
            <a:ext cx="8229600" cy="4162467"/>
          </a:xfrm>
        </p:spPr>
        <p:txBody>
          <a:bodyPr>
            <a:normAutofit/>
          </a:bodyPr>
          <a:lstStyle/>
          <a:p>
            <a:r>
              <a:rPr lang="en-GB" sz="3600" dirty="0"/>
              <a:t>To work with students and parents to ensure that our young people achieve, not only  academically, but also develop the skills and attributes which are essential to success in later life.</a:t>
            </a:r>
          </a:p>
          <a:p>
            <a:pPr algn="ctr">
              <a:buFontTx/>
              <a:buNone/>
            </a:pPr>
            <a:r>
              <a:rPr lang="en-GB" sz="3600" dirty="0"/>
              <a:t> </a:t>
            </a:r>
          </a:p>
          <a:p>
            <a:pPr algn="ctr">
              <a:buFontTx/>
              <a:buNone/>
            </a:pPr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641"/>
            <a:ext cx="8229600" cy="1292688"/>
          </a:xfrm>
        </p:spPr>
        <p:txBody>
          <a:bodyPr>
            <a:normAutofit/>
          </a:bodyPr>
          <a:lstStyle/>
          <a:p>
            <a:pPr algn="ctr"/>
            <a:r>
              <a:rPr lang="en-GB" sz="4400" dirty="0"/>
              <a:t>Easing the transition to </a:t>
            </a:r>
            <a:r>
              <a:rPr lang="en-GB" sz="4400" dirty="0" smtClean="0"/>
              <a:t>KS5</a:t>
            </a:r>
            <a:endParaRPr lang="en-GB" sz="4400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3600" dirty="0"/>
              <a:t>Our expectations of </a:t>
            </a:r>
            <a:r>
              <a:rPr lang="en-GB" sz="3600" dirty="0" smtClean="0"/>
              <a:t>students</a:t>
            </a:r>
            <a:endParaRPr lang="en-GB" sz="3600" dirty="0"/>
          </a:p>
          <a:p>
            <a:r>
              <a:rPr lang="en-GB" sz="3600" dirty="0" smtClean="0"/>
              <a:t>Agreement</a:t>
            </a:r>
            <a:endParaRPr lang="en-GB" sz="3600" dirty="0"/>
          </a:p>
          <a:p>
            <a:r>
              <a:rPr lang="en-GB" sz="3600" dirty="0"/>
              <a:t>Hard work</a:t>
            </a:r>
          </a:p>
          <a:p>
            <a:r>
              <a:rPr lang="en-GB" sz="3600" dirty="0"/>
              <a:t>Study </a:t>
            </a:r>
            <a:r>
              <a:rPr lang="en-GB" sz="3600" dirty="0" smtClean="0"/>
              <a:t>skills/time management</a:t>
            </a:r>
            <a:endParaRPr lang="en-GB" sz="3600" dirty="0"/>
          </a:p>
          <a:p>
            <a:r>
              <a:rPr lang="en-GB" sz="3600" dirty="0"/>
              <a:t>Effective use of study </a:t>
            </a:r>
            <a:r>
              <a:rPr lang="en-GB" sz="3600" dirty="0" smtClean="0"/>
              <a:t>periods</a:t>
            </a:r>
          </a:p>
          <a:p>
            <a:r>
              <a:rPr lang="en-GB" sz="3600" dirty="0" smtClean="0"/>
              <a:t>Supervised study</a:t>
            </a:r>
            <a:endParaRPr lang="en-GB" sz="3600" dirty="0"/>
          </a:p>
          <a:p>
            <a:endParaRPr lang="en-GB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4800" dirty="0"/>
              <a:t>Plan for the future</a:t>
            </a:r>
            <a:endParaRPr lang="en-GB" dirty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Prioritise commitments </a:t>
            </a:r>
          </a:p>
          <a:p>
            <a:pPr lvl="1">
              <a:buFont typeface="Monotype Sorts" pitchFamily="2" charset="2"/>
              <a:buChar char=" "/>
            </a:pPr>
            <a:r>
              <a:rPr lang="en-GB" sz="3200" dirty="0"/>
              <a:t>Social life </a:t>
            </a:r>
          </a:p>
          <a:p>
            <a:pPr lvl="1">
              <a:buFont typeface="Monotype Sorts" pitchFamily="2" charset="2"/>
              <a:buChar char=" "/>
            </a:pPr>
            <a:r>
              <a:rPr lang="en-GB" sz="3200" dirty="0"/>
              <a:t>Part time job</a:t>
            </a:r>
          </a:p>
          <a:p>
            <a:pPr lvl="1">
              <a:buFont typeface="Monotype Sorts" pitchFamily="2" charset="2"/>
              <a:buChar char=" "/>
            </a:pPr>
            <a:r>
              <a:rPr lang="en-GB" sz="3200" b="1" dirty="0"/>
              <a:t>SCHOOL WORK</a:t>
            </a:r>
          </a:p>
          <a:p>
            <a:pPr lvl="1">
              <a:buFont typeface="Monotype Sorts" pitchFamily="2" charset="2"/>
              <a:buChar char=" "/>
            </a:pPr>
            <a:r>
              <a:rPr lang="en-GB" sz="3200" dirty="0"/>
              <a:t>(16 hours per week outside school) </a:t>
            </a:r>
          </a:p>
          <a:p>
            <a:pPr lvl="1">
              <a:buFont typeface="Monotype Sorts" pitchFamily="2" charset="2"/>
              <a:buChar char=" "/>
            </a:pPr>
            <a:endParaRPr lang="en-GB" sz="2000" dirty="0"/>
          </a:p>
          <a:p>
            <a:pPr lvl="1">
              <a:buFont typeface="Monotype Sorts" pitchFamily="2" charset="2"/>
              <a:buChar char=" "/>
            </a:pPr>
            <a:r>
              <a:rPr lang="en-GB" sz="3200" b="1" dirty="0"/>
              <a:t>Sixth Form Centre open from </a:t>
            </a:r>
            <a:r>
              <a:rPr lang="en-GB" sz="3200" b="1" dirty="0" smtClean="0"/>
              <a:t>  </a:t>
            </a:r>
          </a:p>
          <a:p>
            <a:pPr lvl="1">
              <a:buFont typeface="Monotype Sorts" pitchFamily="2" charset="2"/>
              <a:buChar char=" "/>
            </a:pPr>
            <a:r>
              <a:rPr lang="en-GB" sz="3200" b="1" dirty="0" smtClean="0"/>
              <a:t>7.30am </a:t>
            </a:r>
            <a:r>
              <a:rPr lang="en-GB" sz="3200" b="1" dirty="0"/>
              <a:t>to 5.00pm </a:t>
            </a:r>
          </a:p>
          <a:p>
            <a:pPr lvl="1">
              <a:buFont typeface="Monotype Sorts" pitchFamily="2" charset="2"/>
              <a:buChar char=" "/>
            </a:pPr>
            <a:endParaRPr lang="en-GB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KS5 learning mentor guided support during study periods</a:t>
            </a:r>
          </a:p>
          <a:p>
            <a:endParaRPr lang="en-GB" sz="2000" dirty="0" smtClean="0"/>
          </a:p>
          <a:p>
            <a:r>
              <a:rPr lang="en-GB" sz="3200" dirty="0" smtClean="0"/>
              <a:t>Liaise  with subject staff</a:t>
            </a:r>
          </a:p>
          <a:p>
            <a:pPr marL="109728" indent="0">
              <a:buNone/>
            </a:pPr>
            <a:endParaRPr lang="en-GB" sz="2000" dirty="0" smtClean="0"/>
          </a:p>
          <a:p>
            <a:r>
              <a:rPr lang="en-GB" sz="3200" dirty="0" smtClean="0"/>
              <a:t>Part of  monitoring programme</a:t>
            </a:r>
          </a:p>
          <a:p>
            <a:endParaRPr lang="en-GB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Support for Students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Attendance at lessons is not optional</a:t>
            </a:r>
          </a:p>
          <a:p>
            <a:pPr marL="109728" indent="0">
              <a:buNone/>
            </a:pPr>
            <a:endParaRPr lang="en-GB" sz="2000" dirty="0" smtClean="0"/>
          </a:p>
          <a:p>
            <a:r>
              <a:rPr lang="en-GB" dirty="0" smtClean="0"/>
              <a:t>Students’ attendance is checked weekly and dealt with by a series of increasingly serious sanctions.</a:t>
            </a:r>
          </a:p>
          <a:p>
            <a:pPr>
              <a:buNone/>
            </a:pPr>
            <a:endParaRPr lang="en-GB" sz="2000" dirty="0" smtClean="0"/>
          </a:p>
          <a:p>
            <a:r>
              <a:rPr lang="en-GB" dirty="0" smtClean="0"/>
              <a:t>Persistent offenders will find that their future in the Sixth Form will be under review. </a:t>
            </a:r>
          </a:p>
          <a:p>
            <a:pPr marL="109728" indent="0">
              <a:buNone/>
            </a:pPr>
            <a:endParaRPr lang="en-GB" sz="2000" dirty="0"/>
          </a:p>
          <a:p>
            <a:r>
              <a:rPr lang="en-GB" dirty="0" smtClean="0"/>
              <a:t>There is an obvious connection between good attendance and doing well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Attendance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 </a:t>
            </a:r>
            <a:r>
              <a:rPr lang="en-GB" sz="4400" dirty="0" smtClean="0"/>
              <a:t>Mentor </a:t>
            </a:r>
            <a:r>
              <a:rPr lang="en-GB" sz="4400" dirty="0"/>
              <a:t>Meetings</a:t>
            </a:r>
            <a:endParaRPr lang="en-US" sz="4400" dirty="0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200" dirty="0" smtClean="0"/>
              <a:t>Bridge the gap between KS4 and university/career</a:t>
            </a:r>
          </a:p>
          <a:p>
            <a:r>
              <a:rPr lang="en-GB" sz="3200" dirty="0" smtClean="0"/>
              <a:t>These will start in November</a:t>
            </a:r>
          </a:p>
          <a:p>
            <a:r>
              <a:rPr lang="en-GB" sz="3200" dirty="0" smtClean="0"/>
              <a:t>Scheduled </a:t>
            </a:r>
            <a:r>
              <a:rPr lang="en-GB" sz="3200" dirty="0"/>
              <a:t>at mutually convenient times, perhaps before period 1, more often Wednesday or Friday at 2.05 when you have a lesson period 5.</a:t>
            </a:r>
          </a:p>
          <a:p>
            <a:r>
              <a:rPr lang="en-GB" sz="3200" dirty="0"/>
              <a:t>“review progress, discuss future plans and any concerns”</a:t>
            </a:r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828</TotalTime>
  <Words>1249</Words>
  <Application>Microsoft Office PowerPoint</Application>
  <PresentationFormat>On-screen Show (4:3)</PresentationFormat>
  <Paragraphs>224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Calibri</vt:lpstr>
      <vt:lpstr>Garamond</vt:lpstr>
      <vt:lpstr>Lucida Sans Unicode</vt:lpstr>
      <vt:lpstr>Monotype Sorts</vt:lpstr>
      <vt:lpstr>Times New Roman</vt:lpstr>
      <vt:lpstr>Verdana</vt:lpstr>
      <vt:lpstr>Wingdings</vt:lpstr>
      <vt:lpstr>Wingdings 2</vt:lpstr>
      <vt:lpstr>Wingdings 3</vt:lpstr>
      <vt:lpstr>Concourse</vt:lpstr>
      <vt:lpstr>Year 12 Induction Evening for students and parents</vt:lpstr>
      <vt:lpstr>Welcome</vt:lpstr>
      <vt:lpstr>Aims of the evening</vt:lpstr>
      <vt:lpstr>Aims of the Sixth Form</vt:lpstr>
      <vt:lpstr>Easing the transition to KS5</vt:lpstr>
      <vt:lpstr>Plan for the future</vt:lpstr>
      <vt:lpstr>Support for Students </vt:lpstr>
      <vt:lpstr>Attendance</vt:lpstr>
      <vt:lpstr> Mentor Meetings</vt:lpstr>
      <vt:lpstr>Communication</vt:lpstr>
      <vt:lpstr>Enrichment Activities</vt:lpstr>
      <vt:lpstr>PowerPoint Presentation</vt:lpstr>
      <vt:lpstr>http://heathensixthform.co.uk/</vt:lpstr>
      <vt:lpstr>Personal Learning Checklists (PLCs)</vt:lpstr>
      <vt:lpstr>New Sixth Form Centre</vt:lpstr>
      <vt:lpstr>The Curriculum</vt:lpstr>
      <vt:lpstr> Assessment</vt:lpstr>
      <vt:lpstr> Assessment</vt:lpstr>
      <vt:lpstr>Assessment</vt:lpstr>
      <vt:lpstr>Assessment</vt:lpstr>
      <vt:lpstr>Assessment</vt:lpstr>
      <vt:lpstr>Getting coursework right</vt:lpstr>
      <vt:lpstr>Target Setting - Aiming high</vt:lpstr>
      <vt:lpstr>PowerPoint Presentation</vt:lpstr>
      <vt:lpstr>Opportunities to discuss progress</vt:lpstr>
      <vt:lpstr>Developing the whole student</vt:lpstr>
      <vt:lpstr>PowerPoint Presentation</vt:lpstr>
      <vt:lpstr>THE EDGE: aims &amp; objectives</vt:lpstr>
      <vt:lpstr>How have PixL done this?</vt:lpstr>
      <vt:lpstr>Accreditation</vt:lpstr>
      <vt:lpstr>Discretionary Bursary Fund</vt:lpstr>
      <vt:lpstr> The Way Forward</vt:lpstr>
      <vt:lpstr> Thank You</vt:lpstr>
    </vt:vector>
  </TitlesOfParts>
  <Company>lhs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12 Induction Evening for students and  parents</dc:title>
  <dc:creator>GVignali</dc:creator>
  <cp:lastModifiedBy>Mr T Jessop</cp:lastModifiedBy>
  <cp:revision>81</cp:revision>
  <cp:lastPrinted>2014-09-29T13:01:04Z</cp:lastPrinted>
  <dcterms:created xsi:type="dcterms:W3CDTF">2011-09-19T18:38:12Z</dcterms:created>
  <dcterms:modified xsi:type="dcterms:W3CDTF">2015-10-05T07:10:07Z</dcterms:modified>
</cp:coreProperties>
</file>