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2" r:id="rId2"/>
    <p:sldId id="263" r:id="rId3"/>
    <p:sldId id="271" r:id="rId4"/>
    <p:sldId id="278" r:id="rId5"/>
    <p:sldId id="274" r:id="rId6"/>
    <p:sldId id="273" r:id="rId7"/>
    <p:sldId id="283" r:id="rId8"/>
    <p:sldId id="275" r:id="rId9"/>
    <p:sldId id="281" r:id="rId10"/>
    <p:sldId id="279" r:id="rId11"/>
    <p:sldId id="280" r:id="rId12"/>
    <p:sldId id="282" r:id="rId13"/>
    <p:sldId id="284" r:id="rId14"/>
  </p:sldIdLst>
  <p:sldSz cx="121793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4E2FC8-54F7-430F-AF29-FD8E51971208}">
          <p14:sldIdLst>
            <p14:sldId id="262"/>
            <p14:sldId id="263"/>
            <p14:sldId id="271"/>
            <p14:sldId id="278"/>
            <p14:sldId id="274"/>
            <p14:sldId id="273"/>
            <p14:sldId id="283"/>
            <p14:sldId id="275"/>
            <p14:sldId id="281"/>
            <p14:sldId id="279"/>
            <p14:sldId id="280"/>
            <p14:sldId id="282"/>
            <p14:sldId id="284"/>
          </p14:sldIdLst>
        </p14:section>
        <p14:section name="Untitled Section" id="{413C2B05-EC19-4CE2-A7C2-70065E35A3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87"/>
    <a:srgbClr val="236DB5"/>
    <a:srgbClr val="333333"/>
    <a:srgbClr val="1A3471"/>
    <a:srgbClr val="EA5F86"/>
    <a:srgbClr val="51C3C6"/>
    <a:srgbClr val="34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2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648" y="90"/>
      </p:cViewPr>
      <p:guideLst>
        <p:guide orient="horz" pos="2160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3EC-D983-4A0C-ABCA-599985A64B7E}" type="datetimeFigureOut">
              <a:rPr lang="en-GB" smtClean="0"/>
              <a:t>20/09/2018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144B4-3C37-4D04-9F1D-A80F2FE558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02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2F84B-747C-4A19-A752-1460D2D626F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64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2F84B-747C-4A19-A752-1460D2D626F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70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2F84B-747C-4A19-A752-1460D2D626F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67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2F84B-747C-4A19-A752-1460D2D626F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51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rgbClr val="236DB5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30" y="5746089"/>
            <a:ext cx="1913350" cy="695161"/>
          </a:xfrm>
          <a:prstGeom prst="rect">
            <a:avLst/>
          </a:prstGeom>
        </p:spPr>
      </p:pic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1229866" y="2554987"/>
            <a:ext cx="4452318" cy="14713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b="1" i="0">
                <a:solidFill>
                  <a:srgbClr val="236DB5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footer-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0179"/>
            <a:ext cx="12198116" cy="152634"/>
          </a:xfrm>
          <a:prstGeom prst="rect">
            <a:avLst/>
          </a:prstGeom>
        </p:spPr>
      </p:pic>
      <p:pic>
        <p:nvPicPr>
          <p:cNvPr id="3" name="Picture 2" descr="straplin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66" y="5884961"/>
            <a:ext cx="4017041" cy="29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0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rgbClr val="236DB5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8965" y="1409825"/>
            <a:ext cx="5381306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100" b="1" i="0">
                <a:solidFill>
                  <a:srgbClr val="236DB5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6" y="1409825"/>
            <a:ext cx="538342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100" b="1" i="0">
                <a:solidFill>
                  <a:srgbClr val="236DB5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08965" y="2171173"/>
            <a:ext cx="5381306" cy="37995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236DB5"/>
                </a:solidFill>
                <a:latin typeface="Arial"/>
                <a:cs typeface="Arial"/>
              </a:defRPr>
            </a:lvl1pPr>
            <a:lvl2pPr marL="457200" indent="0">
              <a:buNone/>
              <a:defRPr sz="1800" b="0" i="0">
                <a:solidFill>
                  <a:srgbClr val="236DB5"/>
                </a:solidFill>
                <a:latin typeface="Arial"/>
                <a:cs typeface="Arial"/>
              </a:defRPr>
            </a:lvl2pPr>
            <a:lvl3pPr marL="914400" indent="0">
              <a:buNone/>
              <a:defRPr sz="1600" b="0" i="0">
                <a:solidFill>
                  <a:srgbClr val="236DB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8965" y="546847"/>
            <a:ext cx="10961370" cy="7303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 i="0">
                <a:solidFill>
                  <a:srgbClr val="236DB5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6186916" y="2171173"/>
            <a:ext cx="5381306" cy="37995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236DB5"/>
                </a:solidFill>
                <a:latin typeface="Arial"/>
                <a:cs typeface="Arial"/>
              </a:defRPr>
            </a:lvl1pPr>
            <a:lvl2pPr marL="457200" indent="0">
              <a:buNone/>
              <a:defRPr sz="1800" b="0" i="0">
                <a:solidFill>
                  <a:srgbClr val="236DB5"/>
                </a:solidFill>
                <a:latin typeface="Arial"/>
                <a:cs typeface="Arial"/>
              </a:defRPr>
            </a:lvl2pPr>
            <a:lvl3pPr marL="914400" indent="0">
              <a:buNone/>
              <a:defRPr sz="1600" b="0" i="0">
                <a:solidFill>
                  <a:srgbClr val="236DB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78" y="5947750"/>
            <a:ext cx="1358302" cy="4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27" y="365127"/>
            <a:ext cx="10504646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327" y="1825625"/>
            <a:ext cx="1050464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327" y="6356352"/>
            <a:ext cx="2740343" cy="365125"/>
          </a:xfrm>
          <a:prstGeom prst="rect">
            <a:avLst/>
          </a:prstGeom>
        </p:spPr>
        <p:txBody>
          <a:bodyPr/>
          <a:lstStyle/>
          <a:p>
            <a:fld id="{C166C617-F80D-46D4-AA31-5D763048E321}" type="datetimeFigureOut">
              <a:rPr lang="en-GB" smtClean="0"/>
              <a:t>20/09/2018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4393" y="6356352"/>
            <a:ext cx="4110514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1630" y="6356352"/>
            <a:ext cx="2740343" cy="365125"/>
          </a:xfrm>
          <a:prstGeom prst="rect">
            <a:avLst/>
          </a:prstGeom>
        </p:spPr>
        <p:txBody>
          <a:bodyPr/>
          <a:lstStyle/>
          <a:p>
            <a:fld id="{E9707B39-41C2-4CBC-ABB1-B4B5508152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94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11" cy="6858000"/>
          </a:xfrm>
          <a:prstGeom prst="rect">
            <a:avLst/>
          </a:prstGeom>
        </p:spPr>
      </p:pic>
      <p:sp>
        <p:nvSpPr>
          <p:cNvPr id="10" name="Title 10"/>
          <p:cNvSpPr>
            <a:spLocks noGrp="1"/>
          </p:cNvSpPr>
          <p:nvPr>
            <p:ph type="title" hasCustomPrompt="1"/>
          </p:nvPr>
        </p:nvSpPr>
        <p:spPr>
          <a:xfrm>
            <a:off x="1229866" y="2554987"/>
            <a:ext cx="4452318" cy="14713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b="1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footer-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0179"/>
            <a:ext cx="12198116" cy="152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34" y="5779326"/>
            <a:ext cx="1537046" cy="5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8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5762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footer-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0179"/>
            <a:ext cx="12198116" cy="15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34" y="5779326"/>
            <a:ext cx="1537046" cy="558442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229866" y="2554987"/>
            <a:ext cx="4452318" cy="14713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b="1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9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94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footer-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0179"/>
            <a:ext cx="12198116" cy="152634"/>
          </a:xfrm>
          <a:prstGeom prst="rect">
            <a:avLst/>
          </a:prstGeom>
        </p:spPr>
      </p:pic>
      <p:sp>
        <p:nvSpPr>
          <p:cNvPr id="14" name="Title 10"/>
          <p:cNvSpPr>
            <a:spLocks noGrp="1"/>
          </p:cNvSpPr>
          <p:nvPr>
            <p:ph type="title" hasCustomPrompt="1"/>
          </p:nvPr>
        </p:nvSpPr>
        <p:spPr>
          <a:xfrm>
            <a:off x="1229866" y="2554987"/>
            <a:ext cx="4452318" cy="14713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b="1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34" y="5779326"/>
            <a:ext cx="1537046" cy="5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1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27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footer-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0179"/>
            <a:ext cx="12198116" cy="152634"/>
          </a:xfrm>
          <a:prstGeom prst="rect">
            <a:avLst/>
          </a:prstGeom>
        </p:spPr>
      </p:pic>
      <p:sp>
        <p:nvSpPr>
          <p:cNvPr id="13" name="Title 10"/>
          <p:cNvSpPr>
            <a:spLocks noGrp="1"/>
          </p:cNvSpPr>
          <p:nvPr>
            <p:ph type="title" hasCustomPrompt="1"/>
          </p:nvPr>
        </p:nvSpPr>
        <p:spPr>
          <a:xfrm>
            <a:off x="1229866" y="2554987"/>
            <a:ext cx="4452318" cy="14713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b="1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34" y="5779326"/>
            <a:ext cx="1537046" cy="5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3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8965" y="538642"/>
            <a:ext cx="10961370" cy="7303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 i="0">
                <a:solidFill>
                  <a:srgbClr val="236DB5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728663" y="1549664"/>
            <a:ext cx="5588000" cy="49106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charset="2"/>
              <a:buNone/>
              <a:tabLst/>
              <a:defRPr sz="2000" b="1" i="0">
                <a:solidFill>
                  <a:srgbClr val="236DB5"/>
                </a:solidFill>
                <a:latin typeface="Arial"/>
                <a:cs typeface="Arial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28663" y="2092064"/>
            <a:ext cx="5588000" cy="137106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400" b="0" i="0">
                <a:solidFill>
                  <a:srgbClr val="236DB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id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.</a:t>
            </a:r>
          </a:p>
        </p:txBody>
      </p:sp>
      <p:sp>
        <p:nvSpPr>
          <p:cNvPr id="27" name="Content Placeholder 10"/>
          <p:cNvSpPr>
            <a:spLocks noGrp="1"/>
          </p:cNvSpPr>
          <p:nvPr>
            <p:ph sz="quarter" idx="12"/>
          </p:nvPr>
        </p:nvSpPr>
        <p:spPr>
          <a:xfrm>
            <a:off x="728663" y="3719732"/>
            <a:ext cx="5588000" cy="49106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000" b="1" i="0">
                <a:solidFill>
                  <a:srgbClr val="236DB5"/>
                </a:solidFill>
                <a:latin typeface="Arial"/>
                <a:cs typeface="Arial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8663" y="4262132"/>
            <a:ext cx="5588000" cy="137106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400" b="0" i="0">
                <a:solidFill>
                  <a:srgbClr val="236DB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id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.</a:t>
            </a:r>
          </a:p>
        </p:txBody>
      </p:sp>
      <p:pic>
        <p:nvPicPr>
          <p:cNvPr id="7" name="Picture 6" descr="footer-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0179"/>
            <a:ext cx="12198116" cy="15263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rgbClr val="236DB5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78" y="5947750"/>
            <a:ext cx="1358302" cy="4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5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rgbClr val="236DB5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83228" cy="68579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/>
          </p:nvPr>
        </p:nvSpPr>
        <p:spPr>
          <a:xfrm>
            <a:off x="6303434" y="626797"/>
            <a:ext cx="5588000" cy="49106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000" b="1" i="0">
                <a:solidFill>
                  <a:srgbClr val="236DB5"/>
                </a:solidFill>
                <a:latin typeface="Arial"/>
                <a:cs typeface="Arial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303433" y="1169197"/>
            <a:ext cx="5305531" cy="162506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400" b="0" i="0">
                <a:solidFill>
                  <a:srgbClr val="236DB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id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.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6303434" y="3115997"/>
            <a:ext cx="5588000" cy="49106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000" b="1" i="0">
                <a:solidFill>
                  <a:srgbClr val="236DB5"/>
                </a:solidFill>
                <a:latin typeface="Arial"/>
                <a:cs typeface="Arial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03434" y="3658397"/>
            <a:ext cx="5305530" cy="162506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400" b="0" i="0">
                <a:solidFill>
                  <a:srgbClr val="236DB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id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78" y="5947750"/>
            <a:ext cx="1358302" cy="4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rgbClr val="236DB5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8965" y="546847"/>
            <a:ext cx="10961370" cy="73034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00" b="1" i="0">
                <a:solidFill>
                  <a:srgbClr val="236DB5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78" y="5947750"/>
            <a:ext cx="1358302" cy="4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6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rgbClr val="236DB5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965" y="546847"/>
            <a:ext cx="10961370" cy="7303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 i="0">
                <a:solidFill>
                  <a:srgbClr val="236DB5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8965" y="1449796"/>
            <a:ext cx="10961370" cy="3972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236DB5"/>
                </a:solidFill>
                <a:latin typeface="Arial"/>
                <a:cs typeface="Arial"/>
              </a:defRPr>
            </a:lvl1pPr>
            <a:lvl2pPr marL="457200" indent="0">
              <a:buNone/>
              <a:defRPr sz="1800" b="0" i="0">
                <a:solidFill>
                  <a:srgbClr val="236DB5"/>
                </a:solidFill>
                <a:latin typeface="Arial"/>
                <a:cs typeface="Arial"/>
              </a:defRPr>
            </a:lvl2pPr>
            <a:lvl3pPr marL="914400" indent="0">
              <a:buNone/>
              <a:defRPr sz="1600" b="0" i="0">
                <a:solidFill>
                  <a:srgbClr val="236DB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78" y="5947750"/>
            <a:ext cx="1358302" cy="4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2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1" r:id="rId4"/>
    <p:sldLayoutId id="2147483662" r:id="rId5"/>
    <p:sldLayoutId id="2147483667" r:id="rId6"/>
    <p:sldLayoutId id="2147483665" r:id="rId7"/>
    <p:sldLayoutId id="2147483666" r:id="rId8"/>
    <p:sldLayoutId id="2147483650" r:id="rId9"/>
    <p:sldLayoutId id="2147483653" r:id="rId10"/>
    <p:sldLayoutId id="21474836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male@littleheath.org.uk" TargetMode="External"/><Relationship Id="rId2" Type="http://schemas.openxmlformats.org/officeDocument/2006/relationships/hyperlink" Target="mailto:ewooller@littleheath.org.uk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F50D2-57AD-4CCD-AB08-7E586D8D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5" y="762001"/>
            <a:ext cx="9071428" cy="4281714"/>
          </a:xfrm>
        </p:spPr>
        <p:txBody>
          <a:bodyPr>
            <a:normAutofit fontScale="90000"/>
          </a:bodyPr>
          <a:lstStyle/>
          <a:p>
            <a:r>
              <a:rPr lang="en-GB" dirty="0"/>
              <a:t>Little Heath School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Work Experience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February 2019 for one week </a:t>
            </a:r>
            <a:r>
              <a:rPr lang="en-GB" dirty="0" smtClean="0"/>
              <a:t>(Mon-Fri)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sz="1800" dirty="0"/>
          </a:p>
        </p:txBody>
      </p:sp>
      <p:sp>
        <p:nvSpPr>
          <p:cNvPr id="4" name="AutoShape 4" descr="Related image">
            <a:extLst>
              <a:ext uri="{FF2B5EF4-FFF2-40B4-BE49-F238E27FC236}">
                <a16:creationId xmlns="" xmlns:a16="http://schemas.microsoft.com/office/drawing/2014/main" id="{F332C4EA-7447-4F5B-9D5E-B2694E0709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725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6" name="Picture 2" descr="https://encrypted-tbn0.gstatic.com/images?q=tbn:ANd9GcTC-zSTxiIUAgpMesXoFg6pWfuVVtJttSFZLTpiph0cFFk7_ZLD8gT8qTBM">
            <a:extLst>
              <a:ext uri="{FF2B5EF4-FFF2-40B4-BE49-F238E27FC236}">
                <a16:creationId xmlns="" xmlns:a16="http://schemas.microsoft.com/office/drawing/2014/main" id="{669CB0E2-9AF8-484A-9A1F-C4625641C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689" y="3080657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3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00" y="331076"/>
            <a:ext cx="4452318" cy="1471383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Employers Comments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6400" y="1678869"/>
            <a:ext cx="10506075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“. . he was quiet at first, but not for long!”</a:t>
            </a:r>
          </a:p>
          <a:p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“The student was exemplary.  She was hard working, able to use her initiative, demonstrated a positive attitude and was happy to do all tasks that were asked of her.”</a:t>
            </a:r>
          </a:p>
          <a:p>
            <a:endParaRPr lang="en-US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rgbClr val="002060"/>
                </a:solidFill>
              </a:rPr>
              <a:t>“She was a joy to have in our office!”</a:t>
            </a:r>
          </a:p>
        </p:txBody>
      </p:sp>
    </p:spTree>
    <p:extLst>
      <p:ext uri="{BB962C8B-B14F-4D97-AF65-F5344CB8AC3E}">
        <p14:creationId xmlns:p14="http://schemas.microsoft.com/office/powerpoint/2010/main" val="388481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322" y="1487197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Any Questions ? </a:t>
            </a:r>
            <a:r>
              <a:rPr lang="en-US" altLang="en-US" sz="3600" b="1" dirty="0">
                <a:solidFill>
                  <a:srgbClr val="002060"/>
                </a:solidFill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</a:rPr>
            </a:b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47" y="4452939"/>
            <a:ext cx="17113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51" y="4513263"/>
            <a:ext cx="22098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s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31" y="4487863"/>
            <a:ext cx="1955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4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Support to find your own placement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to family and friends and explore ideas</a:t>
            </a:r>
          </a:p>
          <a:p>
            <a:r>
              <a:rPr lang="en-US" dirty="0" smtClean="0"/>
              <a:t>Your mentor can discuss ideas with you</a:t>
            </a:r>
          </a:p>
          <a:p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Wooller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ewooller@littleheath.org.uk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Mr</a:t>
            </a:r>
            <a:r>
              <a:rPr lang="en-US" dirty="0" smtClean="0"/>
              <a:t> Male (</a:t>
            </a:r>
            <a:r>
              <a:rPr lang="en-US" dirty="0" smtClean="0">
                <a:hlinkClick r:id="rId3"/>
              </a:rPr>
              <a:t>amale@littleheath.org.uk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Careers fair 17.10.18. 6-7.30pm HERE!</a:t>
            </a:r>
          </a:p>
          <a:p>
            <a:r>
              <a:rPr lang="en-US" dirty="0" smtClean="0"/>
              <a:t>Look online, write a letter, make a phone call. If you don’t try, you’ll never know!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54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Dates and Deadlines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24.09.18. Parent </a:t>
            </a:r>
            <a:r>
              <a:rPr lang="en-US" smtClean="0"/>
              <a:t>information </a:t>
            </a:r>
            <a:r>
              <a:rPr lang="en-US" smtClean="0"/>
              <a:t>Evening</a:t>
            </a:r>
            <a:r>
              <a:rPr lang="en-US" dirty="0" smtClean="0"/>
              <a:t>, Main hall, 6.30-7.30pm</a:t>
            </a:r>
          </a:p>
          <a:p>
            <a:r>
              <a:rPr lang="en-US" dirty="0" smtClean="0"/>
              <a:t>30.10.18. Hand in Own Placement or EBP application form to Sixth Form Reception (or before if ready!)</a:t>
            </a:r>
          </a:p>
          <a:p>
            <a:r>
              <a:rPr lang="en-US" dirty="0" smtClean="0"/>
              <a:t>14.01.19. Health and Safety briefing in assembly and final Placement Forms issued</a:t>
            </a:r>
          </a:p>
          <a:p>
            <a:r>
              <a:rPr lang="en-US" dirty="0" smtClean="0"/>
              <a:t>Parental consent form signed and returned to Sixth form Reception by 21.01.19.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43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A24F6-4B65-4B2A-86D7-2FB08C74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we and what do we do?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BCA994-4F5C-40D6-A03F-B6A803DC6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663" y="1465943"/>
            <a:ext cx="9489394" cy="4601027"/>
          </a:xfrm>
        </p:spPr>
        <p:txBody>
          <a:bodyPr/>
          <a:lstStyle/>
          <a:p>
            <a:r>
              <a:rPr lang="en-GB" sz="2400" dirty="0"/>
              <a:t>Education Business Partnership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Work related skills programmes and Careers Inspiration Activities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Work Experience Placements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Active network of 1500 businesses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Over 1200 students involved in work related learning activities in the 2017-18 academic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 - with the aim of inspiring the future work force ….. You !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945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A24F6-4B65-4B2A-86D7-2FB08C74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Work Experience……?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BCA994-4F5C-40D6-A03F-B6A803DC6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663" y="1465943"/>
            <a:ext cx="9489394" cy="46010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New opportunities – change in routine, new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Gain an understanding of a particular type of career or of work in general 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Gain an understanding of the type of work you do not want to do!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Employability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Apply what you are learning in the classroom into work situation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Discovery of new skills and interests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Valuable experience for when writing your Personal Statement, application forms, giving real life examples at interviews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Contacts for the future and possible work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71327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399" y="1261181"/>
            <a:ext cx="10506075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005087"/>
                </a:solidFill>
              </a:rPr>
              <a:t>The UCAS blog suggests that two thirds of employers look for graduates with work experience and one third of employers felt applicants didn’t have a satisfactory level of knowledge of their chosen career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i="1" dirty="0">
                <a:solidFill>
                  <a:srgbClr val="005087"/>
                </a:solidFill>
              </a:rPr>
              <a:t>Research undertaken by the Education and Employers Taskforce Charity found that those who did work placements while at school earned an average of £900 per year more by their early twenties than those who didn't take on work experience</a:t>
            </a:r>
            <a:endParaRPr lang="en-US" altLang="en-US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alt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6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A24F6-4B65-4B2A-86D7-2FB08C74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Finding your own work experience placement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BCA994-4F5C-40D6-A03F-B6A803DC6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663" y="1128486"/>
            <a:ext cx="9489394" cy="53013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Consider what you would like to do, sectors and business you are interested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What  interests you? What would you like to learn more about?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Consider who you know who could provide work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Consider how you will get there </a:t>
            </a:r>
          </a:p>
          <a:p>
            <a:r>
              <a:rPr lang="en-GB" sz="2400" b="1" dirty="0"/>
              <a:t>When you have found a placement: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Employer completes an Own Placement Form and you return it to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Signatures are required as confirmation from Parents/Guardians, employer and student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EBP will undertake Pre Placement Checks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508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A24F6-4B65-4B2A-86D7-2FB08C74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If you can’t find your own work experience placement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BCA994-4F5C-40D6-A03F-B6A803DC6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663" y="1128486"/>
            <a:ext cx="9489394" cy="53013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Tell EBP what you would like to do by completing an Application Form:</a:t>
            </a:r>
          </a:p>
          <a:p>
            <a:r>
              <a:rPr lang="en-GB" sz="2400" dirty="0"/>
              <a:t>	- Interests </a:t>
            </a:r>
          </a:p>
          <a:p>
            <a:r>
              <a:rPr lang="en-GB" sz="2400" dirty="0"/>
              <a:t>	- Three sectors</a:t>
            </a:r>
          </a:p>
          <a:p>
            <a:r>
              <a:rPr lang="en-GB" sz="2400" dirty="0"/>
              <a:t>	- Locations / where you can get to and how</a:t>
            </a:r>
          </a:p>
          <a:p>
            <a:r>
              <a:rPr lang="en-GB" sz="2400" dirty="0"/>
              <a:t>	- Medical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Return form to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Signatures are required  as confirmation from Parents/Guardians,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EBP will source a placement for you and undertake Pre Placement Checks 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678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Own Placements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These cost </a:t>
            </a:r>
            <a:r>
              <a:rPr lang="en-US" dirty="0" smtClean="0"/>
              <a:t>£40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EBP sourced Placements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These cost </a:t>
            </a:r>
            <a:r>
              <a:rPr lang="en-US" dirty="0" smtClean="0"/>
              <a:t>£77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85" y="266072"/>
            <a:ext cx="3314350" cy="2959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133" y="3345412"/>
            <a:ext cx="3454777" cy="2521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29" y="181730"/>
            <a:ext cx="3461157" cy="2595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79001" y="3429000"/>
            <a:ext cx="1808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Yes there is a cost but how much would you spend in these situations and what value could this add to your future?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7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A24F6-4B65-4B2A-86D7-2FB08C74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Planning and Preparation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BCA994-4F5C-40D6-A03F-B6A803DC6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663" y="1128486"/>
            <a:ext cx="9489394" cy="53013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EBP interview some students for individual placing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Students issued with a job description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Parental consent forms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Make and maintain contact with your employer prior to start - especially if an own placement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EBP pre placement checks 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009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11" y="252054"/>
            <a:ext cx="4452318" cy="1471383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Students Comments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399" y="1261181"/>
            <a:ext cx="10506075" cy="4351338"/>
          </a:xfrm>
          <a:prstGeom prst="rect">
            <a:avLst/>
          </a:prstGeom>
        </p:spPr>
        <p:txBody>
          <a:bodyPr/>
          <a:lstStyle/>
          <a:p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“It was more tiring than school but at least I didn’t have any homework to do”</a:t>
            </a:r>
          </a:p>
          <a:p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“You had to concentrate all the time as you are involved with real customers”</a:t>
            </a:r>
          </a:p>
          <a:p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“It was extremely helpful and inspiring, I learnt a lot from the week and would highly recommend it to anyone else.”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39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650</Words>
  <Application>Microsoft Office PowerPoint</Application>
  <PresentationFormat>Custom</PresentationFormat>
  <Paragraphs>83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Bold</vt:lpstr>
      <vt:lpstr>Calibri</vt:lpstr>
      <vt:lpstr>Wingdings</vt:lpstr>
      <vt:lpstr>Office Theme</vt:lpstr>
      <vt:lpstr>Little Heath School   Work Experience   4th February 2019 for one week (Mon-Fri)     </vt:lpstr>
      <vt:lpstr>Who are we and what do we do?</vt:lpstr>
      <vt:lpstr>Why do Work Experience……? </vt:lpstr>
      <vt:lpstr>PowerPoint Presentation</vt:lpstr>
      <vt:lpstr>Finding your own work experience placement   </vt:lpstr>
      <vt:lpstr>If you can’t find your own work experience placement  </vt:lpstr>
      <vt:lpstr>Costs</vt:lpstr>
      <vt:lpstr>Planning and Preparation  </vt:lpstr>
      <vt:lpstr>Students Comments</vt:lpstr>
      <vt:lpstr>Employers Comments</vt:lpstr>
      <vt:lpstr>Any Questions ?  </vt:lpstr>
      <vt:lpstr>Support to find your own placement</vt:lpstr>
      <vt:lpstr>Dates and Deadlines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Newland</dc:creator>
  <cp:lastModifiedBy>Ms S Coneley</cp:lastModifiedBy>
  <cp:revision>74</cp:revision>
  <cp:lastPrinted>2018-09-19T08:18:03Z</cp:lastPrinted>
  <dcterms:created xsi:type="dcterms:W3CDTF">2017-09-14T19:22:36Z</dcterms:created>
  <dcterms:modified xsi:type="dcterms:W3CDTF">2018-09-20T14:55:46Z</dcterms:modified>
</cp:coreProperties>
</file>