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</p:sldMasterIdLst>
  <p:notesMasterIdLst>
    <p:notesMasterId r:id="rId41"/>
  </p:notesMasterIdLst>
  <p:handoutMasterIdLst>
    <p:handoutMasterId r:id="rId42"/>
  </p:handoutMasterIdLst>
  <p:sldIdLst>
    <p:sldId id="256" r:id="rId4"/>
    <p:sldId id="371" r:id="rId5"/>
    <p:sldId id="370" r:id="rId6"/>
    <p:sldId id="278" r:id="rId7"/>
    <p:sldId id="339" r:id="rId8"/>
    <p:sldId id="361" r:id="rId9"/>
    <p:sldId id="331" r:id="rId10"/>
    <p:sldId id="332" r:id="rId11"/>
    <p:sldId id="382" r:id="rId12"/>
    <p:sldId id="341" r:id="rId13"/>
    <p:sldId id="379" r:id="rId14"/>
    <p:sldId id="385" r:id="rId15"/>
    <p:sldId id="386" r:id="rId16"/>
    <p:sldId id="347" r:id="rId17"/>
    <p:sldId id="373" r:id="rId18"/>
    <p:sldId id="374" r:id="rId19"/>
    <p:sldId id="360" r:id="rId20"/>
    <p:sldId id="283" r:id="rId21"/>
    <p:sldId id="346" r:id="rId22"/>
    <p:sldId id="352" r:id="rId23"/>
    <p:sldId id="288" r:id="rId24"/>
    <p:sldId id="291" r:id="rId25"/>
    <p:sldId id="363" r:id="rId26"/>
    <p:sldId id="375" r:id="rId27"/>
    <p:sldId id="376" r:id="rId28"/>
    <p:sldId id="362" r:id="rId29"/>
    <p:sldId id="330" r:id="rId30"/>
    <p:sldId id="384" r:id="rId31"/>
    <p:sldId id="387" r:id="rId32"/>
    <p:sldId id="365" r:id="rId33"/>
    <p:sldId id="372" r:id="rId34"/>
    <p:sldId id="366" r:id="rId35"/>
    <p:sldId id="383" r:id="rId36"/>
    <p:sldId id="378" r:id="rId37"/>
    <p:sldId id="367" r:id="rId38"/>
    <p:sldId id="368" r:id="rId39"/>
    <p:sldId id="369" r:id="rId40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bg1"/>
        </a:solidFill>
        <a:latin typeface="Rdg Vesta" pitchFamily="5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9A1"/>
    <a:srgbClr val="BF0071"/>
    <a:srgbClr val="7EAF35"/>
    <a:srgbClr val="194B8D"/>
    <a:srgbClr val="9B1D0A"/>
    <a:srgbClr val="981D0A"/>
    <a:srgbClr val="FF0066"/>
    <a:srgbClr val="A3B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2" autoAdjust="0"/>
    <p:restoredTop sz="88821" autoAdjust="0"/>
  </p:normalViewPr>
  <p:slideViewPr>
    <p:cSldViewPr>
      <p:cViewPr varScale="1">
        <p:scale>
          <a:sx n="94" d="100"/>
          <a:sy n="94" d="100"/>
        </p:scale>
        <p:origin x="-24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6" tIns="46027" rIns="92056" bIns="46027" numCol="1" anchor="ctr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6" tIns="46027" rIns="92056" bIns="46027" numCol="1" anchor="ctr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6" tIns="46027" rIns="92056" bIns="46027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6" tIns="46027" rIns="92056" bIns="4602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864B09FD-704F-43B7-85C3-EF21B0EC2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5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6" tIns="46027" rIns="92056" bIns="46027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6" tIns="46027" rIns="92056" bIns="4602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6" tIns="46027" rIns="92056" bIns="4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6" tIns="46027" rIns="92056" bIns="46027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6" tIns="46027" rIns="92056" bIns="4602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6F6E25E-2D5A-4056-8DD8-AACF1E4D79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901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483124-50D8-4762-9D1E-3A0A48834661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67BB5-D628-4FE4-81CA-E0923201FA34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FAC3E-725E-4E7E-BEF1-435D5A4EF58F}" type="slidenum">
              <a:rPr lang="en-GB" smtClean="0"/>
              <a:pPr/>
              <a:t>11</a:t>
            </a:fld>
            <a:endParaRPr lang="en-GB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E25E-2D5A-4056-8DD8-AACF1E4D79A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E25E-2D5A-4056-8DD8-AACF1E4D79A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1450A-726C-47C2-8FD8-0F23BA500D09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E25E-2D5A-4056-8DD8-AACF1E4D79A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E25E-2D5A-4056-8DD8-AACF1E4D79A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4F9A0-546D-4456-96A6-92201A08383D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680C1-EF3B-4935-8312-DA936728A479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2AD65-1985-43BC-8123-819E90525001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86A2A-902E-46A9-A378-438EE99925F6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2A7C5-6AB0-436E-B5ED-583C99D58B97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0A299-6A3F-4164-AB98-AD3CB0DAE614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9300"/>
            <a:ext cx="4989512" cy="374173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14875"/>
            <a:ext cx="4994275" cy="4418013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F2994-BC5B-43DA-BE02-365FE7D8661F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090BB-23CC-49FF-9350-596F06C9D2E7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9300"/>
            <a:ext cx="4989512" cy="374173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14875"/>
            <a:ext cx="4994275" cy="4418013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B8A7FF-33C5-475A-85D4-F83AD68231AC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E25E-2D5A-4056-8DD8-AACF1E4D79A8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E25E-2D5A-4056-8DD8-AACF1E4D79A8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B4AE3A-B380-41D8-8F26-E78DA0095573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E25E-2D5A-4056-8DD8-AACF1E4D79A8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E25E-2D5A-4056-8DD8-AACF1E4D79A8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E25E-2D5A-4056-8DD8-AACF1E4D79A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E25E-2D5A-4056-8DD8-AACF1E4D79A8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E25E-2D5A-4056-8DD8-AACF1E4D79A8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E25E-2D5A-4056-8DD8-AACF1E4D79A8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E25E-2D5A-4056-8DD8-AACF1E4D79A8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E25E-2D5A-4056-8DD8-AACF1E4D79A8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3B5A4-1011-4671-884B-EFD177FEC3D3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9300"/>
            <a:ext cx="4989512" cy="374173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714875"/>
            <a:ext cx="4994275" cy="44180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D6599-CE94-4568-9F1F-3C3CBE421DEE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A3C64-99AC-4502-9940-99098CC07EAF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A1906-F7D0-4A91-BD58-66B4030A4C5A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91756-9A46-422B-A60F-5D5B1FA205D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0FFCB-7738-461D-902B-266E71E6CF98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33F357-18FF-4AC0-9A6C-22FEA9AB649B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E25E-2D5A-4056-8DD8-AACF1E4D79A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R-Logo-blue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2" descr="Device-bl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433388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771775" y="6519863"/>
            <a:ext cx="3533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© University of Reading </a:t>
            </a:r>
            <a:r>
              <a:rPr lang="en-GB" sz="1400" dirty="0" smtClean="0">
                <a:solidFill>
                  <a:schemeClr val="tx1"/>
                </a:solidFill>
              </a:rPr>
              <a:t>2009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6372225" y="6519863"/>
            <a:ext cx="23669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400" b="1">
                <a:solidFill>
                  <a:schemeClr val="tx1"/>
                </a:solidFill>
              </a:rPr>
              <a:t>www.reading.ac.uk/library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hidden">
          <a:xfrm>
            <a:off x="7343775" y="0"/>
            <a:ext cx="1800225" cy="11255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9" name="Picture 34" descr="Device-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6"/>
          <p:cNvSpPr>
            <a:spLocks noChangeArrowheads="1"/>
          </p:cNvSpPr>
          <p:nvPr userDrawn="1"/>
        </p:nvSpPr>
        <p:spPr bwMode="auto">
          <a:xfrm>
            <a:off x="684213" y="333375"/>
            <a:ext cx="3533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400">
                <a:solidFill>
                  <a:schemeClr val="tx1"/>
                </a:solidFill>
              </a:rPr>
              <a:t>Library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1166813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52825"/>
            <a:ext cx="7920038" cy="1476375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A3B7D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4030EED-9D08-4533-B37E-453E144D7C9C}" type="datetime4">
              <a:rPr lang="en-GB"/>
              <a:pPr>
                <a:defRPr/>
              </a:pPr>
              <a:t>12 June 2014</a:t>
            </a:fld>
            <a:endParaRPr lang="en-GB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E6026-7346-46FE-84CC-FFDDC69B21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B56EA-4A9D-4B22-AEC1-CBA06E220A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61928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A3EC9-D4AE-4D95-8275-FB00B26CDB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61928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5043D-9AE7-403B-83C3-13AE526E89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5" y="1647825"/>
            <a:ext cx="3884613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488" y="1647825"/>
            <a:ext cx="3886200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4DA5E-68EE-430B-B9D0-BA057BDAED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320675"/>
            <a:ext cx="1979613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2475" y="320675"/>
            <a:ext cx="57912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0A13F-475C-46D6-A34A-DCEC2503D0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5B9FF-DEA9-45B4-9522-F7C0EA6996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24E3C-3364-4C94-AD3E-55EC08723E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3BB18-B53D-495E-9AFF-BEF71578B2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6D658-D90D-4634-ADA9-35BD89EBD3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0563D-B2F7-4076-9039-FEC203F4AE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40956-0BC8-47A9-BCAE-B132947602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3" descr="Device-blac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2438" y="6519863"/>
            <a:ext cx="676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1B25EAE-1459-431B-AB8A-070FC5E3565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3079" name="Picture 56" descr="Device-whit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hidden">
          <a:xfrm>
            <a:off x="7524750" y="436563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8" descr="Device-blac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434975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52475" y="320675"/>
            <a:ext cx="598011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2475" y="1647825"/>
            <a:ext cx="792321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</a:t>
            </a:r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>
            <a:off x="2268538" y="6813550"/>
            <a:ext cx="22320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>
            <a:off x="1763713" y="6858000"/>
            <a:ext cx="30956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3381" name="Rectangle 69"/>
          <p:cNvSpPr>
            <a:spLocks noChangeArrowheads="1"/>
          </p:cNvSpPr>
          <p:nvPr/>
        </p:nvSpPr>
        <p:spPr bwMode="hidden">
          <a:xfrm>
            <a:off x="7343775" y="0"/>
            <a:ext cx="1800225" cy="11255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4104" name="Picture 67" descr="Device-whi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7524750" y="436563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8600">
          <a:solidFill>
            <a:schemeClr val="tx2"/>
          </a:solidFill>
          <a:latin typeface="+mn-lt"/>
          <a:ea typeface="+mn-ea"/>
          <a:cs typeface="+mn-cs"/>
        </a:defRPr>
      </a:lvl1pPr>
      <a:lvl2pPr marL="2330450" indent="-5334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2967038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3527425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4087813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454501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500221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545941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591661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273DD5B-29B2-44E7-B753-F178DD1C2001}" type="datetime4">
              <a:rPr lang="en-GB" smtClean="0"/>
              <a:pPr/>
              <a:t>12 June 2014</a:t>
            </a:fld>
            <a:endParaRPr lang="en-GB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2150" y="1143000"/>
            <a:ext cx="7994650" cy="2387600"/>
          </a:xfrm>
        </p:spPr>
        <p:txBody>
          <a:bodyPr/>
          <a:lstStyle/>
          <a:p>
            <a:pPr eaLnBrk="1" hangingPunct="1">
              <a:tabLst>
                <a:tab pos="4038600" algn="l"/>
                <a:tab pos="6553200" algn="l"/>
              </a:tabLst>
            </a:pPr>
            <a:r>
              <a:rPr lang="en-GB" sz="6000" dirty="0" smtClean="0">
                <a:latin typeface="+mn-lt"/>
                <a:cs typeface="Arial" charset="0"/>
              </a:rPr>
              <a:t>University of Reading Library</a:t>
            </a:r>
            <a:br>
              <a:rPr lang="en-GB" sz="6000" dirty="0" smtClean="0">
                <a:latin typeface="+mn-lt"/>
                <a:cs typeface="Arial" charset="0"/>
              </a:rPr>
            </a:br>
            <a:r>
              <a:rPr lang="en-GB" sz="4000" dirty="0" smtClean="0">
                <a:latin typeface="+mn-lt"/>
                <a:cs typeface="Arial" charset="0"/>
              </a:rPr>
              <a:t>Getting the most out of your visit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Rdg Vesta" pitchFamily="2" charset="0"/>
                <a:cs typeface="Arial" charset="0"/>
              </a:rPr>
              <a:t>Ruth Gooding</a:t>
            </a:r>
          </a:p>
          <a:p>
            <a:pPr eaLnBrk="1" hangingPunct="1"/>
            <a:r>
              <a:rPr lang="en-GB" dirty="0" err="1" smtClean="0">
                <a:latin typeface="Rdg Vesta" pitchFamily="2" charset="0"/>
                <a:cs typeface="Arial" charset="0"/>
              </a:rPr>
              <a:t>r.gooding@reading.ac.uk</a:t>
            </a:r>
            <a:endParaRPr lang="en-GB" dirty="0" smtClean="0">
              <a:latin typeface="Rdg Vesta" pitchFamily="2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zp901529\Local Settings\Temporary Internet Files\Content.IE5\QN3HTW5D\MPj04393700000[1].jpg"/>
          <p:cNvPicPr>
            <a:picLocks noChangeAspect="1" noChangeArrowheads="1"/>
          </p:cNvPicPr>
          <p:nvPr/>
        </p:nvPicPr>
        <p:blipFill>
          <a:blip r:embed="rId3" cstate="print"/>
          <a:srcRect l="27881"/>
          <a:stretch>
            <a:fillRect/>
          </a:stretch>
        </p:blipFill>
        <p:spPr bwMode="auto">
          <a:xfrm>
            <a:off x="6228184" y="3573016"/>
            <a:ext cx="2111730" cy="1954873"/>
          </a:xfrm>
          <a:prstGeom prst="rect">
            <a:avLst/>
          </a:prstGeom>
          <a:noFill/>
        </p:spPr>
      </p:pic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0E529F-1D04-49F7-AA9D-2779DA1F77EF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cs typeface="Arial" charset="0"/>
              </a:rPr>
              <a:t>Books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00200"/>
            <a:ext cx="7931150" cy="4829175"/>
          </a:xfrm>
        </p:spPr>
        <p:txBody>
          <a:bodyPr/>
          <a:lstStyle/>
          <a:p>
            <a:pPr eaLnBrk="1" hangingPunct="1"/>
            <a:r>
              <a:rPr lang="en-GB" dirty="0" smtClean="0">
                <a:cs typeface="Arial" charset="0"/>
              </a:rPr>
              <a:t>Subject floors</a:t>
            </a:r>
          </a:p>
          <a:p>
            <a:pPr lvl="1" eaLnBrk="1" hangingPunct="1"/>
            <a:r>
              <a:rPr lang="en-GB" sz="2400" dirty="0" smtClean="0">
                <a:cs typeface="Arial" charset="0"/>
              </a:rPr>
              <a:t>Science and Technology – 2</a:t>
            </a:r>
            <a:r>
              <a:rPr lang="en-GB" sz="2400" baseline="30000" dirty="0" smtClean="0">
                <a:cs typeface="Arial" charset="0"/>
              </a:rPr>
              <a:t>nd</a:t>
            </a:r>
            <a:r>
              <a:rPr lang="en-GB" sz="2400" dirty="0" smtClean="0">
                <a:cs typeface="Arial" charset="0"/>
              </a:rPr>
              <a:t> Floor</a:t>
            </a:r>
          </a:p>
          <a:p>
            <a:pPr lvl="1" eaLnBrk="1" hangingPunct="1"/>
            <a:r>
              <a:rPr lang="en-GB" sz="2400" dirty="0" smtClean="0">
                <a:cs typeface="Arial" charset="0"/>
              </a:rPr>
              <a:t>Arts and Humanities – 3rd Floor</a:t>
            </a:r>
          </a:p>
          <a:p>
            <a:pPr lvl="1" eaLnBrk="1" hangingPunct="1"/>
            <a:r>
              <a:rPr lang="en-GB" sz="2400" dirty="0" smtClean="0">
                <a:cs typeface="Arial" charset="0"/>
              </a:rPr>
              <a:t>Social Sciences (incl. History and Law) – 4th Floor</a:t>
            </a:r>
          </a:p>
          <a:p>
            <a:pPr lvl="1" eaLnBrk="1" hangingPunct="1"/>
            <a:endParaRPr lang="en-GB" sz="2400" dirty="0" smtClean="0">
              <a:cs typeface="Arial" charset="0"/>
            </a:endParaRPr>
          </a:p>
          <a:p>
            <a:pPr eaLnBrk="1" hangingPunct="1"/>
            <a:r>
              <a:rPr lang="en-GB" dirty="0" smtClean="0">
                <a:cs typeface="Arial" charset="0"/>
              </a:rPr>
              <a:t>Size</a:t>
            </a:r>
          </a:p>
          <a:p>
            <a:pPr lvl="1" eaLnBrk="1" hangingPunct="1"/>
            <a:r>
              <a:rPr lang="en-GB" sz="2400" dirty="0" smtClean="0">
                <a:cs typeface="Arial" charset="0"/>
              </a:rPr>
              <a:t>Normal</a:t>
            </a:r>
          </a:p>
          <a:p>
            <a:pPr lvl="1" eaLnBrk="1" hangingPunct="1"/>
            <a:r>
              <a:rPr lang="en-GB" sz="2400" dirty="0" smtClean="0">
                <a:cs typeface="Arial" charset="0"/>
              </a:rPr>
              <a:t>Folio (large)</a:t>
            </a:r>
          </a:p>
          <a:p>
            <a:pPr eaLnBrk="1" hangingPunct="1"/>
            <a:endParaRPr lang="en-GB" sz="2800" dirty="0" smtClean="0">
              <a:cs typeface="Arial" charset="0"/>
            </a:endParaRPr>
          </a:p>
          <a:p>
            <a:pPr eaLnBrk="1" hangingPunct="1"/>
            <a:r>
              <a:rPr lang="en-GB" dirty="0" smtClean="0">
                <a:cs typeface="Arial" charset="0"/>
              </a:rPr>
              <a:t>Reference section – books that cannot be borrowed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Finding the item you want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650" y="1600200"/>
            <a:ext cx="5316548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dirty="0" smtClean="0"/>
              <a:t>Browsing is OK in small libraries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GB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dirty="0" smtClean="0"/>
              <a:t>Not an efficient strategy for finding a specific item, especially in a large library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GB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smtClean="0"/>
              <a:t>Enterprise, </a:t>
            </a:r>
            <a:r>
              <a:rPr lang="en-GB" dirty="0" smtClean="0"/>
              <a:t>the Library catalogue, tells you exactly where to look for an item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GB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dirty="0" smtClean="0"/>
              <a:t>Tells you if someone has already borrowed it</a:t>
            </a:r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65F6D5D-9686-4B50-A020-AFE1677902DB}" type="slidenum">
              <a:rPr lang="en-GB" smtClean="0"/>
              <a:pPr/>
              <a:t>11</a:t>
            </a:fld>
            <a:endParaRPr lang="en-GB" dirty="0" smtClean="0"/>
          </a:p>
        </p:txBody>
      </p:sp>
      <p:pic>
        <p:nvPicPr>
          <p:cNvPr id="3074" name="Picture 2" descr="C:\Users\vlslnett\AppData\Local\Microsoft\Windows\Temporary Internet Files\Content.IE5\48AX9LR5\MC9000982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51892"/>
            <a:ext cx="1557223" cy="1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76D658-D90D-4634-ADA9-35BD89EBD38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 l="11580" t="20519" r="12563" b="12483"/>
          <a:stretch>
            <a:fillRect/>
          </a:stretch>
        </p:blipFill>
        <p:spPr bwMode="auto">
          <a:xfrm>
            <a:off x="179512" y="836712"/>
            <a:ext cx="896194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76D658-D90D-4634-ADA9-35BD89EBD38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16774" r="9838" b="12917"/>
          <a:stretch/>
        </p:blipFill>
        <p:spPr bwMode="auto">
          <a:xfrm>
            <a:off x="108888" y="982952"/>
            <a:ext cx="8943863" cy="59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C2BA0FB-A557-420C-A77B-0839BAA859C3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cs typeface="Arial" charset="0"/>
              </a:rPr>
              <a:t>Searching…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cs typeface="Arial" charset="0"/>
              </a:rPr>
              <a:t>Think carefully about your topic before you start </a:t>
            </a:r>
          </a:p>
          <a:p>
            <a:pPr eaLnBrk="1" hangingPunct="1"/>
            <a:endParaRPr lang="en-GB" dirty="0" smtClean="0">
              <a:cs typeface="Arial" charset="0"/>
            </a:endParaRPr>
          </a:p>
          <a:p>
            <a:pPr eaLnBrk="1" hangingPunct="1"/>
            <a:r>
              <a:rPr lang="en-GB" dirty="0" smtClean="0">
                <a:cs typeface="Arial" charset="0"/>
              </a:rPr>
              <a:t>Think of similar words so that you do not exclude useful results</a:t>
            </a:r>
          </a:p>
          <a:p>
            <a:pPr eaLnBrk="1" hangingPunct="1"/>
            <a:endParaRPr lang="en-GB" dirty="0" smtClean="0">
              <a:cs typeface="Arial" charset="0"/>
            </a:endParaRPr>
          </a:p>
          <a:p>
            <a:pPr eaLnBrk="1" hangingPunct="1"/>
            <a:r>
              <a:rPr lang="en-GB" dirty="0" smtClean="0">
                <a:cs typeface="Arial" charset="0"/>
              </a:rPr>
              <a:t>Try other words if you are not finding things first time</a:t>
            </a:r>
          </a:p>
          <a:p>
            <a:pPr eaLnBrk="1" hangingPunct="1"/>
            <a:endParaRPr lang="en-GB" dirty="0" smtClean="0">
              <a:cs typeface="Arial" charset="0"/>
            </a:endParaRPr>
          </a:p>
          <a:p>
            <a:pPr eaLnBrk="1" hangingPunct="1"/>
            <a:r>
              <a:rPr lang="en-GB" dirty="0" smtClean="0">
                <a:cs typeface="Arial" charset="0"/>
              </a:rPr>
              <a:t>Don’t forget to use the contents and index of books to trace answers!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more keywords…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8C26E-9556-4504-8E87-CAC2CF88194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 cstate="print"/>
          <a:srcRect l="11320" t="21244" r="11184" b="11429"/>
          <a:stretch>
            <a:fillRect/>
          </a:stretch>
        </p:blipFill>
        <p:spPr bwMode="auto">
          <a:xfrm>
            <a:off x="179512" y="1488558"/>
            <a:ext cx="8678464" cy="460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screen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3BB18-B53D-495E-9AFF-BEF71578B27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print"/>
          <a:srcRect l="11187" t="20949" r="11366"/>
          <a:stretch>
            <a:fillRect/>
          </a:stretch>
        </p:blipFill>
        <p:spPr bwMode="auto">
          <a:xfrm>
            <a:off x="179512" y="1488558"/>
            <a:ext cx="8136904" cy="506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516533-500D-4254-80BE-DC27993C68B2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cs typeface="Arial" charset="0"/>
              </a:rPr>
              <a:t>A typical record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 l="18345" t="22573" r="20200"/>
          <a:stretch>
            <a:fillRect/>
          </a:stretch>
        </p:blipFill>
        <p:spPr bwMode="auto">
          <a:xfrm>
            <a:off x="107504" y="1484784"/>
            <a:ext cx="6840760" cy="525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3B5F64-0B86-4288-855F-50C1AF2F69DD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cs typeface="Arial" charset="0"/>
              </a:rPr>
              <a:t>Call numbers consist of: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>
                <a:cs typeface="Arial" charset="0"/>
              </a:rPr>
              <a:t>A prefix </a:t>
            </a:r>
            <a:r>
              <a:rPr lang="en-GB" dirty="0" err="1" smtClean="0">
                <a:cs typeface="Arial" charset="0"/>
              </a:rPr>
              <a:t>eg</a:t>
            </a:r>
            <a:r>
              <a:rPr lang="en-GB" dirty="0" smtClean="0">
                <a:cs typeface="Arial" charset="0"/>
              </a:rPr>
              <a:t> Periodical, Folio</a:t>
            </a:r>
          </a:p>
          <a:p>
            <a:pPr eaLnBrk="1" hangingPunct="1"/>
            <a:endParaRPr lang="en-GB" dirty="0" smtClean="0">
              <a:cs typeface="Arial" charset="0"/>
            </a:endParaRPr>
          </a:p>
          <a:p>
            <a:pPr eaLnBrk="1" hangingPunct="1"/>
            <a:r>
              <a:rPr lang="en-GB" dirty="0" smtClean="0">
                <a:cs typeface="Arial" charset="0"/>
              </a:rPr>
              <a:t>A classification number </a:t>
            </a:r>
            <a:r>
              <a:rPr lang="en-GB" dirty="0" err="1" smtClean="0">
                <a:cs typeface="Arial" charset="0"/>
              </a:rPr>
              <a:t>eg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smtClean="0"/>
              <a:t>574.5222</a:t>
            </a:r>
            <a:endParaRPr lang="en-GB" dirty="0" smtClean="0">
              <a:cs typeface="Arial" charset="0"/>
            </a:endParaRPr>
          </a:p>
          <a:p>
            <a:pPr eaLnBrk="1" hangingPunct="1"/>
            <a:endParaRPr lang="en-GB" dirty="0" smtClean="0">
              <a:cs typeface="Arial" charset="0"/>
            </a:endParaRPr>
          </a:p>
          <a:p>
            <a:pPr eaLnBrk="1" hangingPunct="1"/>
            <a:r>
              <a:rPr lang="en-GB" dirty="0" smtClean="0">
                <a:cs typeface="Arial" charset="0"/>
              </a:rPr>
              <a:t>An author mark: the first three letters of the author’s surname </a:t>
            </a:r>
            <a:r>
              <a:rPr lang="en-GB" dirty="0" err="1" smtClean="0">
                <a:cs typeface="Arial" charset="0"/>
              </a:rPr>
              <a:t>eg</a:t>
            </a:r>
            <a:r>
              <a:rPr lang="en-GB" dirty="0" smtClean="0">
                <a:cs typeface="Arial" charset="0"/>
              </a:rPr>
              <a:t> PUL</a:t>
            </a:r>
          </a:p>
          <a:p>
            <a:pPr eaLnBrk="1" hangingPunct="1"/>
            <a:endParaRPr lang="en-GB" dirty="0" smtClean="0">
              <a:cs typeface="Arial" charset="0"/>
            </a:endParaRPr>
          </a:p>
          <a:p>
            <a:pPr eaLnBrk="1" hangingPunct="1"/>
            <a:r>
              <a:rPr lang="en-GB" dirty="0" err="1" smtClean="0">
                <a:cs typeface="Arial" charset="0"/>
              </a:rPr>
              <a:t>eg</a:t>
            </a:r>
            <a:r>
              <a:rPr lang="en-GB" dirty="0" smtClean="0">
                <a:cs typeface="Arial" charset="0"/>
              </a:rPr>
              <a:t> </a:t>
            </a:r>
            <a:r>
              <a:rPr lang="en-GB" b="1" dirty="0" smtClean="0"/>
              <a:t>FOLIO--574.5222-PUL</a:t>
            </a:r>
            <a:endParaRPr lang="en-GB" b="1" dirty="0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C38788-0A04-499A-AEF6-67AF5F444FAA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cs typeface="Arial" charset="0"/>
              </a:rPr>
              <a:t>Locating items</a:t>
            </a:r>
          </a:p>
        </p:txBody>
      </p:sp>
      <p:pic>
        <p:nvPicPr>
          <p:cNvPr id="16388" name="Picture 6" descr="floor plan and call numbers l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28775"/>
            <a:ext cx="8424862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A659C6B-209C-48FB-B815-2F7F2D7B5B8B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we’re going to cover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endParaRPr lang="en-GB" dirty="0" smtClean="0"/>
          </a:p>
          <a:p>
            <a:pPr eaLnBrk="1" hangingPunct="1">
              <a:lnSpc>
                <a:spcPct val="100000"/>
              </a:lnSpc>
            </a:pPr>
            <a:r>
              <a:rPr lang="en-GB" dirty="0" smtClean="0"/>
              <a:t>Introducing the Library</a:t>
            </a:r>
          </a:p>
          <a:p>
            <a:pPr eaLnBrk="1" hangingPunct="1">
              <a:lnSpc>
                <a:spcPct val="100000"/>
              </a:lnSpc>
            </a:pPr>
            <a:endParaRPr lang="en-GB" dirty="0" smtClean="0"/>
          </a:p>
          <a:p>
            <a:pPr eaLnBrk="1" hangingPunct="1">
              <a:lnSpc>
                <a:spcPct val="100000"/>
              </a:lnSpc>
            </a:pPr>
            <a:r>
              <a:rPr lang="en-GB" dirty="0" smtClean="0"/>
              <a:t>Findings books and </a:t>
            </a:r>
            <a:br>
              <a:rPr lang="en-GB" dirty="0" smtClean="0"/>
            </a:br>
            <a:r>
              <a:rPr lang="en-GB" dirty="0" smtClean="0"/>
              <a:t>other items</a:t>
            </a:r>
          </a:p>
          <a:p>
            <a:pPr eaLnBrk="1" hangingPunct="1">
              <a:lnSpc>
                <a:spcPct val="100000"/>
              </a:lnSpc>
            </a:pPr>
            <a:endParaRPr lang="en-GB" dirty="0" smtClean="0"/>
          </a:p>
          <a:p>
            <a:pPr eaLnBrk="1" hangingPunct="1">
              <a:lnSpc>
                <a:spcPct val="100000"/>
              </a:lnSpc>
            </a:pPr>
            <a:r>
              <a:rPr lang="en-GB" dirty="0" smtClean="0"/>
              <a:t>Online resources</a:t>
            </a:r>
          </a:p>
          <a:p>
            <a:pPr eaLnBrk="1" hangingPunct="1">
              <a:lnSpc>
                <a:spcPct val="100000"/>
              </a:lnSpc>
            </a:pPr>
            <a:endParaRPr lang="en-GB" dirty="0" smtClean="0"/>
          </a:p>
          <a:p>
            <a:pPr eaLnBrk="1" hangingPunct="1">
              <a:lnSpc>
                <a:spcPct val="100000"/>
              </a:lnSpc>
            </a:pPr>
            <a:r>
              <a:rPr lang="en-GB" dirty="0" smtClean="0"/>
              <a:t>Visiting the Library</a:t>
            </a:r>
          </a:p>
          <a:p>
            <a:pPr eaLnBrk="1" hangingPunct="1">
              <a:lnSpc>
                <a:spcPct val="100000"/>
              </a:lnSpc>
            </a:pPr>
            <a:endParaRPr lang="en-GB" dirty="0" smtClean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4213223" cy="276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Arial" charset="0"/>
              </a:rPr>
              <a:t>Reference section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85813" y="1600200"/>
            <a:ext cx="7900987" cy="4686300"/>
          </a:xfrm>
        </p:spPr>
        <p:txBody>
          <a:bodyPr/>
          <a:lstStyle/>
          <a:p>
            <a:r>
              <a:rPr lang="en-GB" dirty="0" smtClean="0">
                <a:cs typeface="Arial" charset="0"/>
              </a:rPr>
              <a:t>Quick access to factual information</a:t>
            </a:r>
          </a:p>
          <a:p>
            <a:endParaRPr lang="en-GB" dirty="0" smtClean="0">
              <a:cs typeface="Arial" charset="0"/>
            </a:endParaRPr>
          </a:p>
          <a:p>
            <a:r>
              <a:rPr lang="en-GB" dirty="0" smtClean="0">
                <a:cs typeface="Arial" charset="0"/>
              </a:rPr>
              <a:t>Good for definitions, brief historical information, biographies etc</a:t>
            </a:r>
          </a:p>
          <a:p>
            <a:endParaRPr lang="en-GB" dirty="0" smtClean="0">
              <a:cs typeface="Arial" charset="0"/>
            </a:endParaRPr>
          </a:p>
          <a:p>
            <a:r>
              <a:rPr lang="en-GB" dirty="0" smtClean="0">
                <a:cs typeface="Arial" charset="0"/>
              </a:rPr>
              <a:t>e.g. Penguin Dictionary of Geography, </a:t>
            </a:r>
            <a:r>
              <a:rPr lang="en-GB" dirty="0" err="1" smtClean="0">
                <a:cs typeface="Arial" charset="0"/>
              </a:rPr>
              <a:t>Encyclopedia</a:t>
            </a:r>
            <a:r>
              <a:rPr lang="en-GB" dirty="0" smtClean="0">
                <a:cs typeface="Arial" charset="0"/>
              </a:rPr>
              <a:t> of Religion, Oxford Concise Medical Dictionary, Dictionary of National Biography</a:t>
            </a:r>
          </a:p>
          <a:p>
            <a:endParaRPr lang="en-GB" dirty="0" smtClean="0">
              <a:cs typeface="Arial" charset="0"/>
            </a:endParaRPr>
          </a:p>
          <a:p>
            <a:r>
              <a:rPr lang="en-GB" dirty="0" smtClean="0">
                <a:cs typeface="Arial" charset="0"/>
              </a:rPr>
              <a:t>Example call number: </a:t>
            </a:r>
            <a:r>
              <a:rPr lang="en-GB" sz="2000" dirty="0" smtClean="0">
                <a:cs typeface="Arial" charset="0"/>
              </a:rPr>
              <a:t>2ND FLOOR REFERENCE--610.3-CON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9F5C1A1-4EE6-4D50-AC98-1C06C79872D2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EA3E66-0A27-4E1A-9031-949BDEE17BD2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cs typeface="Arial" charset="0"/>
              </a:rPr>
              <a:t>Not just printed books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cs typeface="Arial" charset="0"/>
              </a:rPr>
              <a:t>Journals – print and electronic</a:t>
            </a:r>
          </a:p>
          <a:p>
            <a:pPr eaLnBrk="1" hangingPunct="1"/>
            <a:endParaRPr lang="en-GB" dirty="0" smtClean="0">
              <a:cs typeface="Arial" charset="0"/>
            </a:endParaRPr>
          </a:p>
          <a:p>
            <a:pPr eaLnBrk="1" hangingPunct="1"/>
            <a:r>
              <a:rPr lang="en-GB" dirty="0" smtClean="0">
                <a:cs typeface="Arial" charset="0"/>
              </a:rPr>
              <a:t>E-books</a:t>
            </a:r>
          </a:p>
          <a:p>
            <a:pPr lvl="1" eaLnBrk="1" hangingPunct="1"/>
            <a:r>
              <a:rPr lang="en-GB" dirty="0" smtClean="0">
                <a:cs typeface="Arial" charset="0"/>
              </a:rPr>
              <a:t>Electronic versions of key texts</a:t>
            </a:r>
          </a:p>
          <a:p>
            <a:pPr lvl="1" eaLnBrk="1" hangingPunct="1"/>
            <a:r>
              <a:rPr lang="en-GB" dirty="0" smtClean="0">
                <a:cs typeface="Arial" charset="0"/>
              </a:rPr>
              <a:t>Links on the Enterprise catalogue</a:t>
            </a:r>
          </a:p>
          <a:p>
            <a:pPr eaLnBrk="1" hangingPunct="1"/>
            <a:endParaRPr lang="en-GB" dirty="0" smtClean="0">
              <a:cs typeface="Arial" charset="0"/>
            </a:endParaRPr>
          </a:p>
          <a:p>
            <a:pPr eaLnBrk="1" hangingPunct="1"/>
            <a:r>
              <a:rPr lang="en-GB" dirty="0" smtClean="0">
                <a:cs typeface="Arial" charset="0"/>
              </a:rPr>
              <a:t>Documents on web sites</a:t>
            </a:r>
          </a:p>
          <a:p>
            <a:pPr eaLnBrk="1" hangingPunct="1"/>
            <a:endParaRPr lang="en-GB" dirty="0" smtClean="0">
              <a:cs typeface="Arial" charset="0"/>
            </a:endParaRPr>
          </a:p>
          <a:p>
            <a:pPr eaLnBrk="1" hangingPunct="1"/>
            <a:r>
              <a:rPr lang="en-GB" dirty="0" smtClean="0">
                <a:cs typeface="Arial" charset="0"/>
              </a:rPr>
              <a:t>Other sources (films etc…)</a:t>
            </a:r>
          </a:p>
        </p:txBody>
      </p:sp>
      <p:pic>
        <p:nvPicPr>
          <p:cNvPr id="5" name="Picture 4" descr="MCj023333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292600"/>
            <a:ext cx="27813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9715539-AC85-4B53-8EB9-84361DA597FD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cs typeface="Arial" charset="0"/>
              </a:rPr>
              <a:t>Journals or periodicals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827088" y="1844675"/>
          <a:ext cx="1204912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Bitmap Image" r:id="rId4" imgW="876190" imgH="1257476" progId="PBrush">
                  <p:embed/>
                </p:oleObj>
              </mc:Choice>
              <mc:Fallback>
                <p:oleObj name="Bitmap Image" r:id="rId4" imgW="876190" imgH="1257476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844675"/>
                        <a:ext cx="1204912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cs typeface="Arial" charset="0"/>
              </a:rPr>
              <a:t>Scholarly magazines</a:t>
            </a:r>
          </a:p>
          <a:p>
            <a:pPr eaLnBrk="1" hangingPunct="1"/>
            <a:endParaRPr lang="en-GB" dirty="0" smtClean="0">
              <a:cs typeface="Arial" charset="0"/>
            </a:endParaRPr>
          </a:p>
          <a:p>
            <a:pPr eaLnBrk="1" hangingPunct="1"/>
            <a:r>
              <a:rPr lang="en-GB" dirty="0" smtClean="0">
                <a:cs typeface="Arial" charset="0"/>
              </a:rPr>
              <a:t>General, specific</a:t>
            </a:r>
          </a:p>
          <a:p>
            <a:pPr eaLnBrk="1" hangingPunct="1"/>
            <a:endParaRPr lang="en-GB" dirty="0" smtClean="0">
              <a:cs typeface="Arial" charset="0"/>
            </a:endParaRPr>
          </a:p>
          <a:p>
            <a:pPr eaLnBrk="1" hangingPunct="1"/>
            <a:r>
              <a:rPr lang="en-GB" dirty="0" smtClean="0">
                <a:cs typeface="Arial" charset="0"/>
              </a:rPr>
              <a:t>Monthly, quarterly, annually</a:t>
            </a:r>
          </a:p>
        </p:txBody>
      </p:sp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1989138"/>
            <a:ext cx="149383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843213" y="4365625"/>
          <a:ext cx="135255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Bitmap Image" r:id="rId7" imgW="1352381" imgH="1886213" progId="PBrush">
                  <p:embed/>
                </p:oleObj>
              </mc:Choice>
              <mc:Fallback>
                <p:oleObj name="Bitmap Image" r:id="rId7" imgW="1352381" imgH="1886213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365625"/>
                        <a:ext cx="1352550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213" y="3860800"/>
            <a:ext cx="175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8A67A6A-3DF9-420D-B7DA-661A4FD938D9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Electronic journals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2" y="1643050"/>
            <a:ext cx="3744912" cy="43434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Many electronic versions of journals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/>
              <a:t>Links from Enterprise record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/>
              <a:t>Not all titles available electronically</a:t>
            </a:r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00306"/>
            <a:ext cx="4392953" cy="29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AC8CE8E-241C-441D-A723-1D5DCF4A5099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Why not just use Google?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Google does have its uses!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However, Google does not discriminate – anyone can make a website </a:t>
            </a:r>
            <a:r>
              <a:rPr lang="en-GB" dirty="0" err="1" smtClean="0"/>
              <a:t>eg</a:t>
            </a:r>
            <a:r>
              <a:rPr lang="en-GB" dirty="0" smtClean="0"/>
              <a:t> Holocaust denial websites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It doesn’t find everything and prioritises results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Evaluate the web resources you use</a:t>
            </a:r>
          </a:p>
          <a:p>
            <a:pPr lvl="1" eaLnBrk="1" hangingPunct="1"/>
            <a:r>
              <a:rPr lang="en-GB" dirty="0" smtClean="0"/>
              <a:t>Who wrote them?</a:t>
            </a:r>
          </a:p>
          <a:p>
            <a:pPr lvl="1" eaLnBrk="1" hangingPunct="1"/>
            <a:r>
              <a:rPr lang="en-GB" dirty="0" smtClean="0"/>
              <a:t>When were they last updated?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7531" t="25500" r="38188" b="63125"/>
          <a:stretch>
            <a:fillRect/>
          </a:stretch>
        </p:blipFill>
        <p:spPr bwMode="auto">
          <a:xfrm>
            <a:off x="6156176" y="1772816"/>
            <a:ext cx="1944216" cy="68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D9CC92-EDBE-4C67-9A42-61A767BFA1D8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Or Wikipedia?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Wikipedia is also useful- but with caution! DO NOT quote it in your assignments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Anyone can edit Wikipedia, </a:t>
            </a:r>
            <a:br>
              <a:rPr lang="en-GB" dirty="0" smtClean="0"/>
            </a:br>
            <a:r>
              <a:rPr lang="en-GB" dirty="0" smtClean="0"/>
              <a:t>and there are errors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There are lots of better sources for academic work and referencing</a:t>
            </a:r>
          </a:p>
          <a:p>
            <a:pPr lvl="1" eaLnBrk="1" hangingPunct="1"/>
            <a:r>
              <a:rPr lang="en-GB" dirty="0" smtClean="0"/>
              <a:t>Oxford Dictionary of National Biography</a:t>
            </a:r>
          </a:p>
          <a:p>
            <a:pPr lvl="1" eaLnBrk="1" hangingPunct="1"/>
            <a:r>
              <a:rPr lang="en-GB" dirty="0" smtClean="0"/>
              <a:t>Victoria </a:t>
            </a:r>
            <a:r>
              <a:rPr lang="en-GB" smtClean="0"/>
              <a:t>County History</a:t>
            </a:r>
            <a:endParaRPr lang="en-GB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1438" t="30750" r="87406" b="64000"/>
          <a:stretch>
            <a:fillRect/>
          </a:stretch>
        </p:blipFill>
        <p:spPr bwMode="auto">
          <a:xfrm>
            <a:off x="5940152" y="2996952"/>
            <a:ext cx="224424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Wikipedia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85852" y="5500702"/>
            <a:ext cx="1643074" cy="639762"/>
          </a:xfrm>
        </p:spPr>
        <p:txBody>
          <a:bodyPr/>
          <a:lstStyle/>
          <a:p>
            <a:r>
              <a:rPr lang="en-GB" dirty="0" smtClean="0"/>
              <a:t>Wikipedia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072198" y="5500702"/>
            <a:ext cx="1143008" cy="639762"/>
          </a:xfrm>
        </p:spPr>
        <p:txBody>
          <a:bodyPr/>
          <a:lstStyle/>
          <a:p>
            <a:r>
              <a:rPr lang="en-GB" dirty="0" smtClean="0"/>
              <a:t>Library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A1F63-6FEF-45FA-A334-435797E0D99F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119810" name="Picture 2" descr="Image of $64,000 Question, image jm7885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4031253" cy="2928958"/>
          </a:xfrm>
          <a:prstGeom prst="rect">
            <a:avLst/>
          </a:prstGeom>
          <a:noFill/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643050"/>
            <a:ext cx="2928958" cy="390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14282" y="5000636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© Getty Images (Education Image Gallery)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 l="1373" t="15961" r="35887" b="37906"/>
          <a:stretch>
            <a:fillRect/>
          </a:stretch>
        </p:blipFill>
        <p:spPr bwMode="auto">
          <a:xfrm>
            <a:off x="471240" y="1556792"/>
            <a:ext cx="82015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E91B70F-4AC8-4FDE-A8C5-E5AFB6C744C3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cs typeface="Arial" charset="0"/>
              </a:rPr>
              <a:t>History subject guide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55776" y="5661248"/>
            <a:ext cx="1152128" cy="28803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76D658-D90D-4634-ADA9-35BD89EBD382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274638"/>
            <a:ext cx="619283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Useful Internet</a:t>
            </a:r>
            <a:r>
              <a:rPr kumimoji="0" lang="en-GB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resources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" t="5619" b="4240"/>
          <a:stretch/>
        </p:blipFill>
        <p:spPr bwMode="auto">
          <a:xfrm>
            <a:off x="0" y="817062"/>
            <a:ext cx="9144000" cy="665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6120904" cy="864096"/>
          </a:xfrm>
        </p:spPr>
        <p:txBody>
          <a:bodyPr/>
          <a:lstStyle/>
          <a:p>
            <a:r>
              <a:rPr lang="en-GB" dirty="0" smtClean="0"/>
              <a:t>Citing references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76D658-D90D-4634-ADA9-35BD89EBD382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7" r="3555" b="3619"/>
          <a:stretch/>
        </p:blipFill>
        <p:spPr bwMode="auto">
          <a:xfrm>
            <a:off x="683561" y="980729"/>
            <a:ext cx="7892763" cy="56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21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experiences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3387722" cy="43434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Have you used such a large library before?</a:t>
            </a:r>
          </a:p>
          <a:p>
            <a:endParaRPr lang="en-GB" dirty="0" smtClean="0"/>
          </a:p>
          <a:p>
            <a:r>
              <a:rPr lang="en-GB" dirty="0" smtClean="0"/>
              <a:t>What did you think when you entered the building?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A1F63-6FEF-45FA-A334-435797E0D99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29026" name="Picture 2" descr="Image of Lost At Sea, image hk0558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071679"/>
            <a:ext cx="4572032" cy="3456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6248" y="5572140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© Getty Images (Education Image Gallery)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Visiting the Library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Library is open to individual students</a:t>
            </a:r>
          </a:p>
          <a:p>
            <a:pPr lvl="1"/>
            <a:r>
              <a:rPr lang="en-GB" dirty="0" smtClean="0"/>
              <a:t>Email me in advance if you want to visit</a:t>
            </a:r>
          </a:p>
          <a:p>
            <a:endParaRPr lang="en-GB" dirty="0" smtClean="0"/>
          </a:p>
          <a:p>
            <a:r>
              <a:rPr lang="en-GB" dirty="0" smtClean="0"/>
              <a:t>Sign in using the Visitors Book  at the Reception desk on the Ground Floor</a:t>
            </a:r>
          </a:p>
          <a:p>
            <a:endParaRPr lang="en-GB" dirty="0" smtClean="0"/>
          </a:p>
          <a:p>
            <a:r>
              <a:rPr lang="en-GB" dirty="0" smtClean="0"/>
              <a:t>Reference only access to books and printed journals</a:t>
            </a:r>
          </a:p>
          <a:p>
            <a:endParaRPr lang="en-GB" dirty="0" smtClean="0"/>
          </a:p>
          <a:p>
            <a:r>
              <a:rPr lang="en-GB" dirty="0" smtClean="0"/>
              <a:t>Remember: the Library can get very busy – no access during </a:t>
            </a:r>
            <a:r>
              <a:rPr lang="en-GB" smtClean="0"/>
              <a:t>exam periods</a:t>
            </a:r>
            <a:endParaRPr lang="en-GB" dirty="0" smtClean="0"/>
          </a:p>
          <a:p>
            <a:pPr lvl="1"/>
            <a:r>
              <a:rPr lang="en-GB" sz="2400" dirty="0" smtClean="0"/>
              <a:t>Plan your visit to avoid peak times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4DA5E-68EE-430B-B9D0-BA057BDAEDEE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6192838" cy="1143000"/>
          </a:xfrm>
        </p:spPr>
        <p:txBody>
          <a:bodyPr/>
          <a:lstStyle/>
          <a:p>
            <a:r>
              <a:rPr lang="en-GB" dirty="0" smtClean="0"/>
              <a:t>Library opening times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0034" y="1643050"/>
            <a:ext cx="3889375" cy="4343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GB" b="1" dirty="0" smtClean="0"/>
              <a:t>Term-time</a:t>
            </a:r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r>
              <a:rPr lang="en-GB" dirty="0" smtClean="0"/>
              <a:t>Monday-Friday</a:t>
            </a:r>
          </a:p>
          <a:p>
            <a:pPr>
              <a:buNone/>
            </a:pPr>
            <a:r>
              <a:rPr lang="en-GB" dirty="0" smtClean="0"/>
              <a:t>		24 hours</a:t>
            </a:r>
          </a:p>
          <a:p>
            <a:pPr>
              <a:buNone/>
            </a:pPr>
            <a:r>
              <a:rPr lang="en-GB" dirty="0" smtClean="0"/>
              <a:t>Saturday	</a:t>
            </a:r>
          </a:p>
          <a:p>
            <a:pPr>
              <a:buNone/>
            </a:pPr>
            <a:r>
              <a:rPr lang="en-GB" dirty="0"/>
              <a:t>	</a:t>
            </a:r>
            <a:r>
              <a:rPr lang="en-GB" dirty="0" smtClean="0"/>
              <a:t>	Open until 21.00</a:t>
            </a:r>
          </a:p>
          <a:p>
            <a:pPr>
              <a:buNone/>
            </a:pPr>
            <a:r>
              <a:rPr lang="en-GB" dirty="0" smtClean="0"/>
              <a:t>Sunday</a:t>
            </a:r>
          </a:p>
          <a:p>
            <a:pPr>
              <a:buNone/>
            </a:pPr>
            <a:r>
              <a:rPr lang="en-GB" dirty="0"/>
              <a:t>	</a:t>
            </a:r>
            <a:r>
              <a:rPr lang="en-GB" dirty="0" smtClean="0"/>
              <a:t>	Open at 8.30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86314" y="1643050"/>
            <a:ext cx="3889375" cy="4343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GB" b="1" dirty="0" smtClean="0"/>
              <a:t>Summer Vacation</a:t>
            </a:r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r>
              <a:rPr lang="en-GB" dirty="0" smtClean="0"/>
              <a:t>Monday-Friday</a:t>
            </a:r>
          </a:p>
          <a:p>
            <a:pPr>
              <a:buNone/>
            </a:pPr>
            <a:r>
              <a:rPr lang="en-GB" dirty="0" smtClean="0"/>
              <a:t>		08.30-17.00</a:t>
            </a:r>
          </a:p>
          <a:p>
            <a:pPr>
              <a:buNone/>
            </a:pPr>
            <a:r>
              <a:rPr lang="en-GB" dirty="0" smtClean="0"/>
              <a:t>Saturday</a:t>
            </a:r>
          </a:p>
          <a:p>
            <a:pPr>
              <a:buNone/>
            </a:pPr>
            <a:r>
              <a:rPr lang="en-GB" dirty="0"/>
              <a:t>	</a:t>
            </a:r>
            <a:r>
              <a:rPr lang="en-GB" dirty="0" smtClean="0"/>
              <a:t>	Closed</a:t>
            </a:r>
          </a:p>
          <a:p>
            <a:pPr>
              <a:buNone/>
            </a:pPr>
            <a:r>
              <a:rPr lang="en-GB" dirty="0" smtClean="0"/>
              <a:t>Sunday		Closed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F4DA5E-68EE-430B-B9D0-BA057BDAEDEE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Rules and regulations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57158" y="2285992"/>
            <a:ext cx="3889375" cy="4167344"/>
          </a:xfrm>
          <a:ln w="38100">
            <a:solidFill>
              <a:srgbClr val="008E40"/>
            </a:solidFill>
          </a:ln>
        </p:spPr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Use Library items</a:t>
            </a:r>
          </a:p>
          <a:p>
            <a:r>
              <a:rPr lang="en-GB" sz="2400" dirty="0" smtClean="0"/>
              <a:t>Seek help from Library staff</a:t>
            </a:r>
          </a:p>
          <a:p>
            <a:r>
              <a:rPr lang="en-GB" sz="2400" dirty="0" smtClean="0"/>
              <a:t>Treat materials and staff with respect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86314" y="2285992"/>
            <a:ext cx="3889375" cy="4167344"/>
          </a:xfrm>
          <a:ln w="38100">
            <a:solidFill>
              <a:srgbClr val="FF0000"/>
            </a:solidFill>
          </a:ln>
        </p:spPr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Do not use your mobile phone</a:t>
            </a:r>
          </a:p>
          <a:p>
            <a:r>
              <a:rPr lang="en-GB" sz="2400" dirty="0" smtClean="0"/>
              <a:t>Do not eat or drink in the library (except bottled water)</a:t>
            </a:r>
          </a:p>
          <a:p>
            <a:r>
              <a:rPr lang="en-GB" sz="2400" dirty="0" smtClean="0"/>
              <a:t>Do not write in library books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A1F63-6FEF-45FA-A334-435797E0D99F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pic>
        <p:nvPicPr>
          <p:cNvPr id="139267" name="Picture 3" descr="C:\Documents and Settings\zp901529\Local Settings\Temporary Internet Files\Content.IE5\IV9K8Q5F\MCj044131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285860"/>
            <a:ext cx="1428760" cy="1428760"/>
          </a:xfrm>
          <a:prstGeom prst="rect">
            <a:avLst/>
          </a:prstGeom>
          <a:noFill/>
        </p:spPr>
      </p:pic>
      <p:pic>
        <p:nvPicPr>
          <p:cNvPr id="139268" name="Picture 4" descr="C:\Documents and Settings\zp901529\Local Settings\Temporary Internet Files\Content.IE5\KRTJEDH6\MCj0432538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571612"/>
            <a:ext cx="1024319" cy="10094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True or false?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Enterprise will tell you which floor to find the book you need.</a:t>
            </a:r>
          </a:p>
          <a:p>
            <a:pPr marL="457200" lvl="0" indent="-457200">
              <a:buFont typeface="+mj-lt"/>
              <a:buAutoNum type="arabicPeriod"/>
            </a:pPr>
            <a:endParaRPr lang="en-GB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Adding extra keywords to your search will give you fewer results.</a:t>
            </a:r>
          </a:p>
          <a:p>
            <a:pPr marL="457200" lvl="0" indent="-457200">
              <a:buFont typeface="+mj-lt"/>
              <a:buAutoNum type="arabicPeriod"/>
            </a:pPr>
            <a:endParaRPr lang="en-GB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If you spell a word incorrectly, Enterprise automatically corrects your spelling.</a:t>
            </a:r>
          </a:p>
          <a:p>
            <a:pPr marL="457200" lvl="0" indent="-457200">
              <a:buFont typeface="+mj-lt"/>
              <a:buAutoNum type="arabicPeriod"/>
            </a:pPr>
            <a:endParaRPr lang="en-GB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A Folio book is larger than a normal size item.</a:t>
            </a:r>
          </a:p>
          <a:p>
            <a:pPr marL="457200" lvl="0" indent="-457200">
              <a:buFont typeface="+mj-lt"/>
              <a:buAutoNum type="arabicPeriod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A1F63-6FEF-45FA-A334-435797E0D99F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500958" y="207167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TRUE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0958" y="571501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TRUE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0958" y="335756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TRUE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479715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FALSE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True or false?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GB" dirty="0" smtClean="0"/>
              <a:t>All journals are available electronically.</a:t>
            </a:r>
          </a:p>
          <a:p>
            <a:pPr marL="457200" indent="-457200">
              <a:buFont typeface="+mj-lt"/>
              <a:buAutoNum type="arabicPeriod" startAt="5"/>
            </a:pPr>
            <a:endParaRPr lang="en-GB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en-GB" dirty="0" smtClean="0"/>
              <a:t>Google generates results selected by experts in the subject.</a:t>
            </a:r>
          </a:p>
          <a:p>
            <a:pPr marL="457200" indent="-457200">
              <a:buFont typeface="+mj-lt"/>
              <a:buAutoNum type="arabicPeriod" startAt="5"/>
            </a:pPr>
            <a:endParaRPr lang="en-GB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en-GB" dirty="0" smtClean="0"/>
              <a:t>School students can visit the Library for reference use.</a:t>
            </a:r>
          </a:p>
          <a:p>
            <a:pPr marL="457200" indent="-457200">
              <a:buFont typeface="+mj-lt"/>
              <a:buAutoNum type="arabicPeriod" startAt="5"/>
            </a:pPr>
            <a:endParaRPr lang="en-GB" dirty="0" smtClean="0"/>
          </a:p>
          <a:p>
            <a:pPr marL="457200" indent="-457200">
              <a:buFont typeface="+mj-lt"/>
              <a:buAutoNum type="arabicPeriod" startAt="5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5B9FF-DEA9-45B4-9522-F7C0EA6996A7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524328" y="155679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FALSE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328" y="314096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FALSE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4328" y="443711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TRUE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zp901529\Local Settings\Temporary Internet Files\Content.IE5\VO3BMRJD\MPj017884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928802"/>
            <a:ext cx="2571768" cy="386732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A1F63-6FEF-45FA-A334-435797E0D99F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7" name="Right Arrow 6"/>
          <p:cNvSpPr/>
          <p:nvPr/>
        </p:nvSpPr>
        <p:spPr bwMode="auto">
          <a:xfrm>
            <a:off x="3500430" y="3286124"/>
            <a:ext cx="2286016" cy="1214446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Rdg Vesta" pitchFamily="50" charset="0"/>
            </a:endParaRPr>
          </a:p>
        </p:txBody>
      </p:sp>
      <p:pic>
        <p:nvPicPr>
          <p:cNvPr id="140291" name="Picture 3" descr="C:\Documents and Settings\zp901529\Local Settings\Temporary Internet Files\Content.IE5\VO3BMRJD\MPj0430895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928802"/>
            <a:ext cx="2872013" cy="3916034"/>
          </a:xfrm>
          <a:prstGeom prst="rect">
            <a:avLst/>
          </a:prstGeom>
          <a:noFill/>
        </p:spPr>
      </p:pic>
      <p:sp>
        <p:nvSpPr>
          <p:cNvPr id="9" name="Multiply 8"/>
          <p:cNvSpPr/>
          <p:nvPr/>
        </p:nvSpPr>
        <p:spPr bwMode="auto">
          <a:xfrm>
            <a:off x="285720" y="1928802"/>
            <a:ext cx="3357586" cy="3786214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Rdg Vesta" pitchFamily="50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13CD18-A1FC-48F3-9E7E-E4E9DED8EE36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41438"/>
          </a:xfrm>
        </p:spPr>
        <p:txBody>
          <a:bodyPr/>
          <a:lstStyle/>
          <a:p>
            <a:pPr eaLnBrk="1" hangingPunct="1"/>
            <a:r>
              <a:rPr lang="en-GB" dirty="0" smtClean="0"/>
              <a:t>Summary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dirty="0" smtClean="0"/>
              <a:t>The University Library is very big</a:t>
            </a:r>
          </a:p>
          <a:p>
            <a:pPr lvl="1" eaLnBrk="1" hangingPunct="1">
              <a:lnSpc>
                <a:spcPct val="100000"/>
              </a:lnSpc>
            </a:pPr>
            <a:r>
              <a:rPr lang="en-GB" sz="2400" dirty="0" smtClean="0"/>
              <a:t>Locate  useful books </a:t>
            </a:r>
            <a:r>
              <a:rPr lang="en-GB" sz="2400" smtClean="0"/>
              <a:t>using Enterprise</a:t>
            </a:r>
            <a:endParaRPr lang="en-GB" sz="2400" dirty="0" smtClean="0"/>
          </a:p>
          <a:p>
            <a:pPr lvl="1" eaLnBrk="1" hangingPunct="1">
              <a:lnSpc>
                <a:spcPct val="100000"/>
              </a:lnSpc>
            </a:pPr>
            <a:r>
              <a:rPr lang="en-GB" sz="2400" dirty="0" smtClean="0"/>
              <a:t>Use the maps and floor plans to find your way around</a:t>
            </a:r>
          </a:p>
          <a:p>
            <a:pPr eaLnBrk="1" hangingPunct="1">
              <a:lnSpc>
                <a:spcPct val="100000"/>
              </a:lnSpc>
            </a:pPr>
            <a:endParaRPr lang="en-GB" dirty="0" smtClean="0"/>
          </a:p>
          <a:p>
            <a:pPr eaLnBrk="1" hangingPunct="1">
              <a:lnSpc>
                <a:spcPct val="100000"/>
              </a:lnSpc>
            </a:pPr>
            <a:r>
              <a:rPr lang="en-GB" dirty="0" smtClean="0"/>
              <a:t>Understand call numbers and how to find them</a:t>
            </a:r>
          </a:p>
          <a:p>
            <a:pPr eaLnBrk="1" hangingPunct="1">
              <a:lnSpc>
                <a:spcPct val="100000"/>
              </a:lnSpc>
            </a:pPr>
            <a:endParaRPr lang="en-GB" dirty="0" smtClean="0"/>
          </a:p>
          <a:p>
            <a:pPr eaLnBrk="1" hangingPunct="1">
              <a:lnSpc>
                <a:spcPct val="100000"/>
              </a:lnSpc>
            </a:pPr>
            <a:r>
              <a:rPr lang="en-GB" dirty="0" smtClean="0"/>
              <a:t>Explore the Library website</a:t>
            </a:r>
          </a:p>
          <a:p>
            <a:pPr eaLnBrk="1" hangingPunct="1">
              <a:lnSpc>
                <a:spcPct val="100000"/>
              </a:lnSpc>
            </a:pPr>
            <a:endParaRPr lang="en-GB" dirty="0" smtClean="0"/>
          </a:p>
          <a:p>
            <a:pPr eaLnBrk="1" hangingPunct="1">
              <a:lnSpc>
                <a:spcPct val="100000"/>
              </a:lnSpc>
            </a:pPr>
            <a:r>
              <a:rPr lang="en-GB" dirty="0" smtClean="0"/>
              <a:t>Use the Library for your studies</a:t>
            </a:r>
          </a:p>
        </p:txBody>
      </p:sp>
      <p:pic>
        <p:nvPicPr>
          <p:cNvPr id="128001" name="Picture 1" descr="C:\Documents and Settings\zp901529\Local Settings\Temporary Internet Files\Content.IE5\7P7TZ9AV\MCj04338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214818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Placeholder 3"/>
          <p:cNvSpPr>
            <a:spLocks noGrp="1"/>
          </p:cNvSpPr>
          <p:nvPr>
            <p:ph type="body" idx="4294967295"/>
          </p:nvPr>
        </p:nvSpPr>
        <p:spPr>
          <a:xfrm>
            <a:off x="685800" y="1500174"/>
            <a:ext cx="7772400" cy="15001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GB" sz="8000" dirty="0" smtClean="0">
                <a:solidFill>
                  <a:schemeClr val="tx2"/>
                </a:solidFill>
                <a:latin typeface="+mj-lt"/>
              </a:rPr>
              <a:t>Any Questions?</a:t>
            </a:r>
          </a:p>
        </p:txBody>
      </p:sp>
      <p:pic>
        <p:nvPicPr>
          <p:cNvPr id="86018" name="Picture 2" descr="C:\Documents and Settings\zp901529\Local Settings\Temporary Internet Files\Content.IE5\VO3BMRJD\MPj043953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071810"/>
            <a:ext cx="5286412" cy="284459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cs typeface="Arial" charset="0"/>
              </a:rPr>
              <a:t>Using a library = easy as ABC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>
                <a:cs typeface="Arial" charset="0"/>
              </a:rPr>
              <a:t>Many students are intimidated when they first come to university</a:t>
            </a:r>
          </a:p>
          <a:p>
            <a:pPr eaLnBrk="1" hangingPunct="1">
              <a:lnSpc>
                <a:spcPct val="90000"/>
              </a:lnSpc>
            </a:pPr>
            <a:endParaRPr lang="en-GB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cs typeface="Arial" charset="0"/>
              </a:rPr>
              <a:t>They are unfamiliar with using such a big library</a:t>
            </a:r>
          </a:p>
          <a:p>
            <a:pPr eaLnBrk="1" hangingPunct="1">
              <a:lnSpc>
                <a:spcPct val="90000"/>
              </a:lnSpc>
            </a:pPr>
            <a:endParaRPr lang="en-GB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cs typeface="Arial" charset="0"/>
              </a:rPr>
              <a:t>Often have no idea what they should read, when they should read it, or how to find it</a:t>
            </a:r>
          </a:p>
          <a:p>
            <a:pPr eaLnBrk="1" hangingPunct="1">
              <a:lnSpc>
                <a:spcPct val="90000"/>
              </a:lnSpc>
            </a:pPr>
            <a:endParaRPr lang="en-GB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cs typeface="Arial" charset="0"/>
              </a:rPr>
              <a:t>Once you have the basics, life gets easier</a:t>
            </a:r>
          </a:p>
          <a:p>
            <a:pPr eaLnBrk="1" hangingPunct="1">
              <a:lnSpc>
                <a:spcPct val="90000"/>
              </a:lnSpc>
            </a:pPr>
            <a:endParaRPr lang="en-GB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cs typeface="Arial" charset="0"/>
              </a:rPr>
              <a:t>Key = Don’t Panic!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56E5321-FA56-4DF5-BAD2-ADB98CC5779E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B0695E4-8833-482B-AED4-2961DBFB5EE1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1475581" y="620713"/>
            <a:ext cx="6192838" cy="1143000"/>
          </a:xfrm>
        </p:spPr>
        <p:txBody>
          <a:bodyPr/>
          <a:lstStyle/>
          <a:p>
            <a:pPr algn="ctr" eaLnBrk="1" hangingPunct="1"/>
            <a:r>
              <a:rPr lang="en-GB" dirty="0" smtClean="0">
                <a:cs typeface="Arial" charset="0"/>
              </a:rPr>
              <a:t>Over 1 million volumes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619250" y="1916113"/>
          <a:ext cx="5838825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Bitmap Image" r:id="rId4" imgW="5838095" imgH="4247619" progId="PBrush">
                  <p:embed/>
                </p:oleObj>
              </mc:Choice>
              <mc:Fallback>
                <p:oleObj name="Bitmap Image" r:id="rId4" imgW="5838095" imgH="4247619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916113"/>
                        <a:ext cx="5838825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Facts and figures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7620" y="1600200"/>
            <a:ext cx="4829180" cy="4343400"/>
          </a:xfrm>
        </p:spPr>
        <p:txBody>
          <a:bodyPr/>
          <a:lstStyle/>
          <a:p>
            <a:pPr fontAlgn="t"/>
            <a:r>
              <a:rPr lang="en-GB" dirty="0" smtClean="0"/>
              <a:t>The number of visits made to the Library each year is equivalent to over eleven sell-out audiences at the Millennium Stadium, Cardiff. </a:t>
            </a:r>
          </a:p>
          <a:p>
            <a:pPr fontAlgn="t"/>
            <a:endParaRPr lang="en-GB" dirty="0" smtClean="0"/>
          </a:p>
          <a:p>
            <a:pPr fontAlgn="t"/>
            <a:r>
              <a:rPr lang="en-GB" dirty="0" smtClean="0"/>
              <a:t>If stacked up, the amount of books added to the Library each year would measure three times the height of Big Ben.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53833A-EEF8-47C4-AB92-4DB7E2D0D43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166916" name="Picture 4" descr="Image of Big Ben, image aa023414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3019425" cy="457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6357958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© Getty Images (Education Image Gallery)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5976664" cy="864096"/>
          </a:xfrm>
        </p:spPr>
        <p:txBody>
          <a:bodyPr/>
          <a:lstStyle/>
          <a:p>
            <a:pPr eaLnBrk="1" hangingPunct="1"/>
            <a:r>
              <a:rPr lang="en-GB" dirty="0" smtClean="0">
                <a:cs typeface="Arial" charset="0"/>
              </a:rPr>
              <a:t>Library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3A5E04B-2144-4E0E-A1BB-C387957AD353}" type="slidenum">
              <a:rPr lang="en-GB" smtClean="0"/>
              <a:pPr/>
              <a:t>7</a:t>
            </a:fld>
            <a:endParaRPr lang="en-GB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6563" r="2189" b="3520"/>
          <a:stretch/>
        </p:blipFill>
        <p:spPr bwMode="auto">
          <a:xfrm>
            <a:off x="1" y="908720"/>
            <a:ext cx="9276080" cy="723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 l="795" t="26582" r="20566" b="13903"/>
          <a:stretch>
            <a:fillRect/>
          </a:stretch>
        </p:blipFill>
        <p:spPr bwMode="auto">
          <a:xfrm>
            <a:off x="134634" y="1484784"/>
            <a:ext cx="887473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03BB46A-0AB8-4B31-96FE-EFEE135E54CC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use the Library?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 smtClean="0"/>
              <a:t>Primary texts – books and online</a:t>
            </a:r>
          </a:p>
          <a:p>
            <a:endParaRPr lang="en-GB" sz="2200" dirty="0" smtClean="0"/>
          </a:p>
          <a:p>
            <a:r>
              <a:rPr lang="en-GB" sz="2200" dirty="0" smtClean="0"/>
              <a:t>Criticism and secondary reading</a:t>
            </a:r>
          </a:p>
          <a:p>
            <a:pPr lvl="1"/>
            <a:r>
              <a:rPr lang="en-GB" dirty="0" smtClean="0"/>
              <a:t>Engage with scholarly debate, keep up-to-date</a:t>
            </a:r>
            <a:endParaRPr lang="en-GB" dirty="0"/>
          </a:p>
          <a:p>
            <a:endParaRPr lang="en-GB" sz="2200" dirty="0" smtClean="0"/>
          </a:p>
          <a:p>
            <a:r>
              <a:rPr lang="en-GB" sz="2200" dirty="0" smtClean="0"/>
              <a:t>A place to work</a:t>
            </a:r>
          </a:p>
          <a:p>
            <a:pPr lvl="1"/>
            <a:r>
              <a:rPr lang="en-GB" dirty="0" smtClean="0"/>
              <a:t>Spaces for individual or group study</a:t>
            </a:r>
          </a:p>
          <a:p>
            <a:endParaRPr lang="en-GB" sz="2200" dirty="0" smtClean="0"/>
          </a:p>
          <a:p>
            <a:r>
              <a:rPr lang="en-GB" sz="2200" dirty="0" smtClean="0"/>
              <a:t>Materials for leisure time</a:t>
            </a:r>
          </a:p>
          <a:p>
            <a:endParaRPr lang="en-GB" sz="2200" dirty="0" smtClean="0"/>
          </a:p>
          <a:p>
            <a:r>
              <a:rPr lang="en-GB" sz="2200" dirty="0" smtClean="0"/>
              <a:t>Quality alternative to Google and Wikipedia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A1F63-6FEF-45FA-A334-435797E0D99F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32769" name="Picture 1" descr="C:\Documents and Settings\zp901529\Local Settings\Temporary Internet Files\Content.IE5\GXXPHD2F\MCj0441734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071546"/>
            <a:ext cx="1943104" cy="1943104"/>
          </a:xfrm>
          <a:prstGeom prst="rect">
            <a:avLst/>
          </a:prstGeom>
          <a:noFill/>
        </p:spPr>
      </p:pic>
      <p:pic>
        <p:nvPicPr>
          <p:cNvPr id="32770" name="Picture 2" descr="C:\Documents and Settings\zp901529\Local Settings\Temporary Internet Files\Content.IE5\TFT7RGRT\MPj0439382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786190"/>
            <a:ext cx="2143140" cy="15022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templatewhite">
  <a:themeElements>
    <a:clrScheme name="presentationtemplatewhite 2">
      <a:dk1>
        <a:srgbClr val="000000"/>
      </a:dk1>
      <a:lt1>
        <a:srgbClr val="FFFFFF"/>
      </a:lt1>
      <a:dk2>
        <a:srgbClr val="194B8D"/>
      </a:dk2>
      <a:lt2>
        <a:srgbClr val="1C1C1C"/>
      </a:lt2>
      <a:accent1>
        <a:srgbClr val="194B8D"/>
      </a:accent1>
      <a:accent2>
        <a:srgbClr val="808080"/>
      </a:accent2>
      <a:accent3>
        <a:srgbClr val="FFFFFF"/>
      </a:accent3>
      <a:accent4>
        <a:srgbClr val="000000"/>
      </a:accent4>
      <a:accent5>
        <a:srgbClr val="ABB1C5"/>
      </a:accent5>
      <a:accent6>
        <a:srgbClr val="737373"/>
      </a:accent6>
      <a:hlink>
        <a:srgbClr val="B2B2B2"/>
      </a:hlink>
      <a:folHlink>
        <a:srgbClr val="DDDDDD"/>
      </a:folHlink>
    </a:clrScheme>
    <a:fontScheme name="presentationtemplatewhite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presentationtemplatewhite 1">
        <a:dk1>
          <a:srgbClr val="1C1C1C"/>
        </a:dk1>
        <a:lt1>
          <a:srgbClr val="FFFFFF"/>
        </a:lt1>
        <a:dk2>
          <a:srgbClr val="194B8D"/>
        </a:dk2>
        <a:lt2>
          <a:srgbClr val="FFFFFF"/>
        </a:lt2>
        <a:accent1>
          <a:srgbClr val="194B8D"/>
        </a:accent1>
        <a:accent2>
          <a:srgbClr val="808080"/>
        </a:accent2>
        <a:accent3>
          <a:srgbClr val="ABB1C5"/>
        </a:accent3>
        <a:accent4>
          <a:srgbClr val="DADADA"/>
        </a:accent4>
        <a:accent5>
          <a:srgbClr val="ABB1C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white 2">
        <a:dk1>
          <a:srgbClr val="000000"/>
        </a:dk1>
        <a:lt1>
          <a:srgbClr val="FFFFFF"/>
        </a:lt1>
        <a:dk2>
          <a:srgbClr val="194B8D"/>
        </a:dk2>
        <a:lt2>
          <a:srgbClr val="1C1C1C"/>
        </a:lt2>
        <a:accent1>
          <a:srgbClr val="194B8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ABB1C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777777"/>
      </a:dk1>
      <a:lt1>
        <a:srgbClr val="FFFFFF"/>
      </a:lt1>
      <a:dk2>
        <a:srgbClr val="194B8D"/>
      </a:dk2>
      <a:lt2>
        <a:srgbClr val="1C1C1C"/>
      </a:lt2>
      <a:accent1>
        <a:srgbClr val="194B8D"/>
      </a:accent1>
      <a:accent2>
        <a:srgbClr val="808080"/>
      </a:accent2>
      <a:accent3>
        <a:srgbClr val="FFFFFF"/>
      </a:accent3>
      <a:accent4>
        <a:srgbClr val="656565"/>
      </a:accent4>
      <a:accent5>
        <a:srgbClr val="ABB1C5"/>
      </a:accent5>
      <a:accent6>
        <a:srgbClr val="737373"/>
      </a:accent6>
      <a:hlink>
        <a:srgbClr val="B2B2B2"/>
      </a:hlink>
      <a:folHlink>
        <a:srgbClr val="DDDDDD"/>
      </a:folHlink>
    </a:clrScheme>
    <a:fontScheme name="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Custom Design 1">
        <a:dk1>
          <a:srgbClr val="777777"/>
        </a:dk1>
        <a:lt1>
          <a:srgbClr val="FFFFFF"/>
        </a:lt1>
        <a:dk2>
          <a:srgbClr val="194B8D"/>
        </a:dk2>
        <a:lt2>
          <a:srgbClr val="1C1C1C"/>
        </a:lt2>
        <a:accent1>
          <a:srgbClr val="194B8D"/>
        </a:accent1>
        <a:accent2>
          <a:srgbClr val="808080"/>
        </a:accent2>
        <a:accent3>
          <a:srgbClr val="FFFFFF"/>
        </a:accent3>
        <a:accent4>
          <a:srgbClr val="656565"/>
        </a:accent4>
        <a:accent5>
          <a:srgbClr val="ABB1C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194B8D"/>
        </a:dk2>
        <a:lt2>
          <a:srgbClr val="1C1C1C"/>
        </a:lt2>
        <a:accent1>
          <a:srgbClr val="194B8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ABB1C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1B4C8F"/>
      </a:dk2>
      <a:lt2>
        <a:srgbClr val="1C1C1C"/>
      </a:lt2>
      <a:accent1>
        <a:srgbClr val="333333"/>
      </a:accent1>
      <a:accent2>
        <a:srgbClr val="808080"/>
      </a:accent2>
      <a:accent3>
        <a:srgbClr val="FFFFFF"/>
      </a:accent3>
      <a:accent4>
        <a:srgbClr val="000000"/>
      </a:accent4>
      <a:accent5>
        <a:srgbClr val="ADADAD"/>
      </a:accent5>
      <a:accent6>
        <a:srgbClr val="737373"/>
      </a:accent6>
      <a:hlink>
        <a:srgbClr val="B2B2B2"/>
      </a:hlink>
      <a:folHlink>
        <a:srgbClr val="DDDDDD"/>
      </a:folHlink>
    </a:clrScheme>
    <a:fontScheme name="1_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1C1C1C"/>
        </a:dk1>
        <a:lt1>
          <a:srgbClr val="FFFFFF"/>
        </a:lt1>
        <a:dk2>
          <a:srgbClr val="1A4B8E"/>
        </a:dk2>
        <a:lt2>
          <a:srgbClr val="FFFFFF"/>
        </a:lt2>
        <a:accent1>
          <a:srgbClr val="333333"/>
        </a:accent1>
        <a:accent2>
          <a:srgbClr val="808080"/>
        </a:accent2>
        <a:accent3>
          <a:srgbClr val="ABB1C6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33333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tiontemplatewhite 1">
    <a:dk1>
      <a:srgbClr val="1C1C1C"/>
    </a:dk1>
    <a:lt1>
      <a:srgbClr val="FFFFFF"/>
    </a:lt1>
    <a:dk2>
      <a:srgbClr val="194B8D"/>
    </a:dk2>
    <a:lt2>
      <a:srgbClr val="FFFFFF"/>
    </a:lt2>
    <a:accent1>
      <a:srgbClr val="194B8D"/>
    </a:accent1>
    <a:accent2>
      <a:srgbClr val="808080"/>
    </a:accent2>
    <a:accent3>
      <a:srgbClr val="ABB1C5"/>
    </a:accent3>
    <a:accent4>
      <a:srgbClr val="DADADA"/>
    </a:accent4>
    <a:accent5>
      <a:srgbClr val="ABB1C5"/>
    </a:accent5>
    <a:accent6>
      <a:srgbClr val="737373"/>
    </a:accent6>
    <a:hlink>
      <a:srgbClr val="B2B2B2"/>
    </a:hlink>
    <a:folHlink>
      <a:srgbClr val="DDDDD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presentationtemplatewhite</Template>
  <TotalTime>1890</TotalTime>
  <Words>912</Words>
  <Application>Microsoft Office PowerPoint</Application>
  <PresentationFormat>On-screen Show (4:3)</PresentationFormat>
  <Paragraphs>286</Paragraphs>
  <Slides>37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presentationtemplatewhite</vt:lpstr>
      <vt:lpstr>Custom Design</vt:lpstr>
      <vt:lpstr>1_Custom Design</vt:lpstr>
      <vt:lpstr>Bitmap Image</vt:lpstr>
      <vt:lpstr>University of Reading Library Getting the most out of your visit</vt:lpstr>
      <vt:lpstr>What we’re going to cover</vt:lpstr>
      <vt:lpstr>Your experiences</vt:lpstr>
      <vt:lpstr>Using a library = easy as ABC</vt:lpstr>
      <vt:lpstr>Over 1 million volumes</vt:lpstr>
      <vt:lpstr>Facts and figures</vt:lpstr>
      <vt:lpstr>Library website</vt:lpstr>
      <vt:lpstr>PowerPoint Presentation</vt:lpstr>
      <vt:lpstr>Why use the Library?</vt:lpstr>
      <vt:lpstr>Books </vt:lpstr>
      <vt:lpstr>Finding the item you want</vt:lpstr>
      <vt:lpstr>PowerPoint Presentation</vt:lpstr>
      <vt:lpstr>PowerPoint Presentation</vt:lpstr>
      <vt:lpstr>Searching…</vt:lpstr>
      <vt:lpstr>Add more keywords…</vt:lpstr>
      <vt:lpstr>Results screen</vt:lpstr>
      <vt:lpstr>A typical record</vt:lpstr>
      <vt:lpstr>Call numbers consist of:</vt:lpstr>
      <vt:lpstr>Locating items</vt:lpstr>
      <vt:lpstr>Reference section</vt:lpstr>
      <vt:lpstr>Not just printed books</vt:lpstr>
      <vt:lpstr>Journals or periodicals</vt:lpstr>
      <vt:lpstr>Electronic journals</vt:lpstr>
      <vt:lpstr>Why not just use Google?</vt:lpstr>
      <vt:lpstr>Or Wikipedia?</vt:lpstr>
      <vt:lpstr>Wikipedia</vt:lpstr>
      <vt:lpstr>History subject guide</vt:lpstr>
      <vt:lpstr>PowerPoint Presentation</vt:lpstr>
      <vt:lpstr>Citing references</vt:lpstr>
      <vt:lpstr>Visiting the Library</vt:lpstr>
      <vt:lpstr>Library opening times</vt:lpstr>
      <vt:lpstr>Rules and regulations</vt:lpstr>
      <vt:lpstr>True or false?</vt:lpstr>
      <vt:lpstr>True or false?</vt:lpstr>
      <vt:lpstr>Summary</vt:lpstr>
      <vt:lpstr>Summary</vt:lpstr>
      <vt:lpstr>PowerPoint Presentation</vt:lpstr>
    </vt:vector>
  </TitlesOfParts>
  <Company>The University of Reading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</dc:title>
  <dc:creator>Skinner</dc:creator>
  <cp:lastModifiedBy>R. Gooding</cp:lastModifiedBy>
  <cp:revision>254</cp:revision>
  <cp:lastPrinted>2006-09-19T14:59:33Z</cp:lastPrinted>
  <dcterms:created xsi:type="dcterms:W3CDTF">2007-01-31T16:38:41Z</dcterms:created>
  <dcterms:modified xsi:type="dcterms:W3CDTF">2014-06-12T08:13:02Z</dcterms:modified>
</cp:coreProperties>
</file>