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1" r:id="rId3"/>
    <p:sldId id="257" r:id="rId4"/>
    <p:sldId id="269" r:id="rId5"/>
    <p:sldId id="272" r:id="rId6"/>
    <p:sldId id="273" r:id="rId7"/>
    <p:sldId id="276" r:id="rId8"/>
    <p:sldId id="275" r:id="rId9"/>
    <p:sldId id="305" r:id="rId10"/>
    <p:sldId id="312" r:id="rId11"/>
    <p:sldId id="313" r:id="rId12"/>
    <p:sldId id="314" r:id="rId13"/>
    <p:sldId id="323" r:id="rId14"/>
    <p:sldId id="324" r:id="rId15"/>
    <p:sldId id="294" r:id="rId16"/>
    <p:sldId id="315" r:id="rId17"/>
    <p:sldId id="309" r:id="rId18"/>
    <p:sldId id="297" r:id="rId19"/>
    <p:sldId id="277" r:id="rId20"/>
    <p:sldId id="278" r:id="rId21"/>
    <p:sldId id="306" r:id="rId22"/>
    <p:sldId id="326" r:id="rId23"/>
    <p:sldId id="317" r:id="rId24"/>
    <p:sldId id="318" r:id="rId25"/>
    <p:sldId id="319" r:id="rId26"/>
    <p:sldId id="320" r:id="rId27"/>
    <p:sldId id="322" r:id="rId28"/>
    <p:sldId id="325" r:id="rId29"/>
    <p:sldId id="279" r:id="rId30"/>
    <p:sldId id="280" r:id="rId31"/>
    <p:sldId id="281" r:id="rId32"/>
    <p:sldId id="282" r:id="rId33"/>
    <p:sldId id="283" r:id="rId34"/>
  </p:sldIdLst>
  <p:sldSz cx="9144000" cy="6858000" type="screen4x3"/>
  <p:notesSz cx="6797675" cy="9928225"/>
  <p:embeddedFontLst>
    <p:embeddedFont>
      <p:font typeface="Rdg Vesta" panose="02000503060000020004" pitchFamily="2" charset="0"/>
      <p:regular r:id="rId37"/>
      <p:bold r:id="rId38"/>
      <p:italic r:id="rId39"/>
      <p:boldItalic r:id="rId40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799A1"/>
    <a:srgbClr val="BF0071"/>
    <a:srgbClr val="7EAF35"/>
    <a:srgbClr val="F3F3F3"/>
    <a:srgbClr val="F0F0F0"/>
    <a:srgbClr val="EEEEEE"/>
    <a:srgbClr val="FDFD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90842" autoAdjust="0"/>
  </p:normalViewPr>
  <p:slideViewPr>
    <p:cSldViewPr>
      <p:cViewPr varScale="1">
        <p:scale>
          <a:sx n="98" d="100"/>
          <a:sy n="98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873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2" tIns="46100" rIns="92202" bIns="461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02" y="1"/>
            <a:ext cx="2945873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2" tIns="46100" rIns="92202" bIns="461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5"/>
            <a:ext cx="2945873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2" tIns="46100" rIns="92202" bIns="4610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02" y="9431495"/>
            <a:ext cx="2945873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2" tIns="46100" rIns="92202" bIns="461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00DDB5C-4EEE-43DF-A0E8-D092FC0FE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63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873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2" tIns="46100" rIns="92202" bIns="461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197" y="1"/>
            <a:ext cx="2945873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2" tIns="46100" rIns="92202" bIns="461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47" y="4716547"/>
            <a:ext cx="5438783" cy="446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2" tIns="46100" rIns="92202" bIns="46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898"/>
            <a:ext cx="2945873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2" tIns="46100" rIns="92202" bIns="461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197" y="9429898"/>
            <a:ext cx="2945873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2" tIns="46100" rIns="92202" bIns="461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467DBF-BE61-4D2B-8A1A-4BD53D6DA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37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67DBF-BE61-4D2B-8A1A-4BD53D6DA0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28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39944-C714-4903-B064-6761A4AC6CEE}" type="slidenum">
              <a:rPr lang="en-GB" smtClean="0">
                <a:latin typeface="Rdg Vesta" pitchFamily="2" charset="0"/>
              </a:rPr>
              <a:pPr/>
              <a:t>15</a:t>
            </a:fld>
            <a:endParaRPr lang="en-GB" smtClean="0">
              <a:latin typeface="Rdg Vesta" pitchFamily="2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12407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67DBF-BE61-4D2B-8A1A-4BD53D6DA06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83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67DBF-BE61-4D2B-8A1A-4BD53D6DA06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93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67DBF-BE61-4D2B-8A1A-4BD53D6DA06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81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67DBF-BE61-4D2B-8A1A-4BD53D6DA06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76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67DBF-BE61-4D2B-8A1A-4BD53D6DA06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20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67DBF-BE61-4D2B-8A1A-4BD53D6DA06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34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67DBF-BE61-4D2B-8A1A-4BD53D6DA06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35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67DBF-BE61-4D2B-8A1A-4BD53D6DA06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53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67DBF-BE61-4D2B-8A1A-4BD53D6DA06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9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67DBF-BE61-4D2B-8A1A-4BD53D6DA06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9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67DBF-BE61-4D2B-8A1A-4BD53D6DA06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57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67DBF-BE61-4D2B-8A1A-4BD53D6DA06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7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67DBF-BE61-4D2B-8A1A-4BD53D6DA0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25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67DBF-BE61-4D2B-8A1A-4BD53D6DA0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2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67DBF-BE61-4D2B-8A1A-4BD53D6DA06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29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67DBF-BE61-4D2B-8A1A-4BD53D6DA0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12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67DBF-BE61-4D2B-8A1A-4BD53D6DA0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2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67DBF-BE61-4D2B-8A1A-4BD53D6DA06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10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67DBF-BE61-4D2B-8A1A-4BD53D6DA06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8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6338" y="441325"/>
            <a:ext cx="11779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4"/>
          <p:cNvSpPr>
            <a:spLocks noChangeArrowheads="1"/>
          </p:cNvSpPr>
          <p:nvPr/>
        </p:nvSpPr>
        <p:spPr bwMode="hidden">
          <a:xfrm>
            <a:off x="0" y="0"/>
            <a:ext cx="9144000" cy="6884988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8600">
              <a:solidFill>
                <a:schemeClr val="bg1"/>
              </a:solidFill>
            </a:endParaRPr>
          </a:p>
        </p:txBody>
      </p:sp>
      <p:pic>
        <p:nvPicPr>
          <p:cNvPr id="6" name="Picture 45" descr="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6156325" cy="688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785918" y="6519863"/>
            <a:ext cx="43926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© University of Reading </a:t>
            </a:r>
            <a:r>
              <a:rPr lang="en-US" sz="1400" dirty="0" smtClean="0">
                <a:solidFill>
                  <a:srgbClr val="FFFFFF"/>
                </a:solidFill>
              </a:rPr>
              <a:t>2010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292725" y="6519863"/>
            <a:ext cx="3446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www.reading.ac.uk/library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900113" y="333375"/>
            <a:ext cx="3671887" cy="29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00" b="1" dirty="0">
                <a:solidFill>
                  <a:srgbClr val="FFFFFF"/>
                </a:solidFill>
              </a:rPr>
              <a:t>Library</a:t>
            </a:r>
          </a:p>
        </p:txBody>
      </p:sp>
      <p:pic>
        <p:nvPicPr>
          <p:cNvPr id="10" name="Picture 53" descr="Rdg Device Revers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7524750" y="439738"/>
            <a:ext cx="1184275" cy="3857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8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373688"/>
            <a:ext cx="7920038" cy="925512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5650" y="6519863"/>
            <a:ext cx="1773238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F7B5B-3053-424D-9F0C-9D2E335B3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dg Vesta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dg Vesta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3" descr="Device-bla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2438" y="6519863"/>
            <a:ext cx="676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A5A6D9-2DA9-4079-90EF-82B25E6551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50" descr="Device-w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031" name="Picture 55" descr="Device-whit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80" name="AutoShape 5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23850" y="-242888"/>
            <a:ext cx="720725" cy="719138"/>
          </a:xfrm>
          <a:prstGeom prst="actionButtonHom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55650" y="6519863"/>
            <a:ext cx="6816725" cy="3381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9" r:id="rId3"/>
    <p:sldLayoutId id="2147483720" r:id="rId4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lc.org/dewey/resources/public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lip.org.uk/get-involved/advocacy/learning/information-literacy/Pages/definition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ing.ac.uk/library/finding-info/guides/lib-citing-references.asp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utenberg.org/wiki/Main_Page" TargetMode="External"/><Relationship Id="rId3" Type="http://schemas.openxmlformats.org/officeDocument/2006/relationships/hyperlink" Target="http://www.learnwithus.southampton.ac.uk/extendedProject/" TargetMode="External"/><Relationship Id="rId7" Type="http://schemas.openxmlformats.org/officeDocument/2006/relationships/hyperlink" Target="http://www.readinglibraries.org.uk/catalogue/index.htm" TargetMode="Externa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s.google.co.uk/" TargetMode="External"/><Relationship Id="rId11" Type="http://schemas.openxmlformats.org/officeDocument/2006/relationships/hyperlink" Target="http://centaur.reading.ac.uk/" TargetMode="External"/><Relationship Id="rId5" Type="http://schemas.openxmlformats.org/officeDocument/2006/relationships/hyperlink" Target="http://scholar.google.com/" TargetMode="External"/><Relationship Id="rId10" Type="http://schemas.openxmlformats.org/officeDocument/2006/relationships/hyperlink" Target="http://www.ncbi.nlm.nih.gov/pmc/" TargetMode="External"/><Relationship Id="rId4" Type="http://schemas.openxmlformats.org/officeDocument/2006/relationships/hyperlink" Target="http://www.jcs.nen.gov.uk/" TargetMode="External"/><Relationship Id="rId9" Type="http://schemas.openxmlformats.org/officeDocument/2006/relationships/hyperlink" Target="http://www.doaj.org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v.uk/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xfam.org.uk/" TargetMode="External"/><Relationship Id="rId5" Type="http://schemas.openxmlformats.org/officeDocument/2006/relationships/hyperlink" Target="http://www.badscience.net/about-dr-ben-goldacre/" TargetMode="External"/><Relationship Id="rId4" Type="http://schemas.openxmlformats.org/officeDocument/2006/relationships/hyperlink" Target="http://www.royalhistoricalsociety.org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e..m.simpson@reading.ac.u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ing.ac.uk/studentrecruitment/sr-home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ing.ac.uk/library/about-us/policies/lib-code-of-conduct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hyperlink" Target="http://rdg.ent.sirsidynix.net.uk/client/mai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dg.ent.sirsidynix.net.uk/client/search/advanced/main/rw$003d0$0026pv$003d-1$0026ic$003dfalse$0026dt$003dlist$0026sm$003dfalse$0026;jsessionid=556D197BE09BBC10D02F96B0D9C05797.enterprise-220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Visiting the </a:t>
            </a:r>
            <a:r>
              <a:rPr lang="en-US" dirty="0" err="1" smtClean="0"/>
              <a:t>UoR</a:t>
            </a:r>
            <a:r>
              <a:rPr lang="en-US" dirty="0" smtClean="0"/>
              <a:t> Library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Ruth Gooding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16331" r="10986" b="26497"/>
          <a:stretch/>
        </p:blipFill>
        <p:spPr bwMode="auto">
          <a:xfrm>
            <a:off x="-1" y="212788"/>
            <a:ext cx="9036497" cy="512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4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Search results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" t="25892" r="9312" b="19114"/>
          <a:stretch/>
        </p:blipFill>
        <p:spPr bwMode="auto">
          <a:xfrm>
            <a:off x="107504" y="1484784"/>
            <a:ext cx="9019355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2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8" t="24418" r="19563" b="8013"/>
          <a:stretch/>
        </p:blipFill>
        <p:spPr bwMode="auto">
          <a:xfrm>
            <a:off x="0" y="688469"/>
            <a:ext cx="7178001" cy="614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2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" t="16129" r="9470" b="3932"/>
          <a:stretch/>
        </p:blipFill>
        <p:spPr bwMode="auto">
          <a:xfrm>
            <a:off x="107504" y="93795"/>
            <a:ext cx="8712968" cy="67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0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2" t="20369" r="18397" b="20189"/>
          <a:stretch/>
        </p:blipFill>
        <p:spPr bwMode="auto">
          <a:xfrm>
            <a:off x="107504" y="894929"/>
            <a:ext cx="8064896" cy="594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7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7030A0"/>
                </a:solidFill>
              </a:rPr>
              <a:t>Call Numbers are usually made up of: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A prefix </a:t>
            </a:r>
            <a:r>
              <a:rPr lang="en-GB" dirty="0" err="1" smtClean="0"/>
              <a:t>eg</a:t>
            </a:r>
            <a:r>
              <a:rPr lang="en-GB" dirty="0" smtClean="0"/>
              <a:t> Periodical, Folio</a:t>
            </a:r>
          </a:p>
          <a:p>
            <a:pPr eaLnBrk="1" hangingPunct="1"/>
            <a:r>
              <a:rPr lang="en-GB" dirty="0" smtClean="0"/>
              <a:t>A classification number </a:t>
            </a:r>
            <a:r>
              <a:rPr lang="en-GB" dirty="0" err="1" smtClean="0"/>
              <a:t>eg</a:t>
            </a:r>
            <a:r>
              <a:rPr lang="en-GB" dirty="0" smtClean="0"/>
              <a:t> 401.9</a:t>
            </a:r>
          </a:p>
          <a:p>
            <a:pPr eaLnBrk="1" hangingPunct="1"/>
            <a:r>
              <a:rPr lang="en-GB" dirty="0" smtClean="0"/>
              <a:t>An author mark: the first three letters of the author’s name</a:t>
            </a:r>
          </a:p>
          <a:p>
            <a:pPr eaLnBrk="1" hangingPunct="1"/>
            <a:r>
              <a:rPr lang="en-GB" dirty="0" err="1" smtClean="0"/>
              <a:t>eg</a:t>
            </a:r>
            <a:r>
              <a:rPr lang="en-GB" dirty="0" smtClean="0"/>
              <a:t> </a:t>
            </a:r>
            <a:r>
              <a:rPr lang="en-GB" b="1" dirty="0" smtClean="0"/>
              <a:t>401.9-ALT </a:t>
            </a:r>
          </a:p>
          <a:p>
            <a:pPr eaLnBrk="1" hangingPunct="1"/>
            <a:endParaRPr lang="en-GB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7" y="116632"/>
            <a:ext cx="5177278" cy="792088"/>
          </a:xfrm>
        </p:spPr>
        <p:txBody>
          <a:bodyPr/>
          <a:lstStyle/>
          <a:p>
            <a:r>
              <a:rPr lang="en-GB" dirty="0" smtClean="0"/>
              <a:t>	Floor plan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t="36274" r="28379" b="24942"/>
          <a:stretch/>
        </p:blipFill>
        <p:spPr bwMode="auto">
          <a:xfrm>
            <a:off x="615290" y="1228017"/>
            <a:ext cx="654899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5220072" y="2780928"/>
            <a:ext cx="1584176" cy="14401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532440" y="2924944"/>
            <a:ext cx="914400" cy="11426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256959" y="3140968"/>
            <a:ext cx="118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401.9</a:t>
            </a:r>
            <a:endParaRPr lang="en-GB" sz="28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5220072" y="3212976"/>
            <a:ext cx="2036887" cy="216024"/>
          </a:xfrm>
          <a:prstGeom prst="straightConnector1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lg" len="lg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41304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B3DE17-96A7-4B25-9B5D-83AB692DCC7E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030A0"/>
                </a:solidFill>
              </a:rPr>
              <a:t>Dewey Decimal resources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Different libraries may use different classification schemes</a:t>
            </a:r>
          </a:p>
          <a:p>
            <a:r>
              <a:rPr lang="en-US" dirty="0" smtClean="0">
                <a:hlinkClick r:id="rId3"/>
              </a:rPr>
              <a:t>OCLC </a:t>
            </a:r>
            <a:r>
              <a:rPr lang="en-US" dirty="0" smtClean="0"/>
              <a:t> guide to understanding Dewey Decimal Classification</a:t>
            </a:r>
          </a:p>
          <a:p>
            <a:r>
              <a:rPr lang="en-US" dirty="0" smtClean="0"/>
              <a:t>Help on the Library website</a:t>
            </a:r>
          </a:p>
          <a:p>
            <a:pPr lvl="1"/>
            <a:r>
              <a:rPr lang="en-US" dirty="0" smtClean="0"/>
              <a:t>Floor plans</a:t>
            </a:r>
          </a:p>
          <a:p>
            <a:pPr lvl="1"/>
            <a:r>
              <a:rPr lang="en-US" dirty="0" smtClean="0"/>
              <a:t>Audio tours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81100" y="1919288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solidFill>
                  <a:srgbClr val="FF0000"/>
                </a:solidFill>
                <a:latin typeface="Arial" charset="0"/>
              </a:rPr>
              <a:t> 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B3DE17-96A7-4B25-9B5D-83AB692DCC7E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030A0"/>
                </a:solidFill>
              </a:rPr>
              <a:t>Evaluating information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“Information literacy is knowing when and why you need information, where to find it, and how to evaluate, use and communicate it in an ethical manner”</a:t>
            </a:r>
          </a:p>
          <a:p>
            <a:pPr lvl="1"/>
            <a:r>
              <a:rPr lang="en-GB" sz="1800" dirty="0" smtClean="0">
                <a:hlinkClick r:id="rId3"/>
              </a:rPr>
              <a:t>http://www.cilip.org.uk/get-involved/advocacy/learning/information-literacy/Pages/definition.aspx</a:t>
            </a:r>
            <a:r>
              <a:rPr lang="en-GB" sz="1800" dirty="0" smtClean="0"/>
              <a:t> </a:t>
            </a:r>
          </a:p>
          <a:p>
            <a:pPr lvl="1"/>
            <a:endParaRPr lang="en-GB" sz="1800" dirty="0" smtClean="0"/>
          </a:p>
          <a:p>
            <a:r>
              <a:rPr lang="en-GB" sz="2200" dirty="0" smtClean="0"/>
              <a:t>Plan searches before </a:t>
            </a:r>
            <a:r>
              <a:rPr lang="en-GB" sz="2200" smtClean="0"/>
              <a:t>using </a:t>
            </a:r>
            <a:r>
              <a:rPr lang="en-GB" sz="2200" i="1"/>
              <a:t> </a:t>
            </a:r>
            <a:r>
              <a:rPr lang="en-GB" sz="2200" i="1" smtClean="0"/>
              <a:t>Enterprise</a:t>
            </a:r>
            <a:endParaRPr lang="en-GB" sz="2200" dirty="0" smtClean="0"/>
          </a:p>
          <a:p>
            <a:pPr lvl="1"/>
            <a:endParaRPr lang="en-GB" sz="1800" dirty="0" smtClean="0"/>
          </a:p>
          <a:p>
            <a:endParaRPr lang="en-GB" sz="2200" dirty="0" smtClean="0"/>
          </a:p>
          <a:p>
            <a:endParaRPr lang="en-GB" sz="2200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81100" y="1919288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solidFill>
                  <a:srgbClr val="FF0000"/>
                </a:solidFill>
                <a:latin typeface="Arial" charset="0"/>
              </a:rPr>
              <a:t> 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B3DE17-96A7-4B25-9B5D-83AB692DCC7E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030A0"/>
                </a:solidFill>
              </a:rPr>
              <a:t>Planning search strategies</a:t>
            </a:r>
            <a:r>
              <a:rPr lang="en-US" dirty="0" smtClean="0"/>
              <a:t>	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Level of information</a:t>
            </a:r>
          </a:p>
          <a:p>
            <a:pPr lvl="1"/>
            <a:r>
              <a:rPr lang="en-US" dirty="0" smtClean="0"/>
              <a:t>Undergraduate textbooks	</a:t>
            </a:r>
          </a:p>
          <a:p>
            <a:pPr lvl="1"/>
            <a:r>
              <a:rPr lang="en-GB" dirty="0" smtClean="0"/>
              <a:t>Journal titles beginning </a:t>
            </a:r>
            <a:r>
              <a:rPr lang="en-GB" i="1" dirty="0" smtClean="0"/>
              <a:t>Progress in... </a:t>
            </a:r>
            <a:r>
              <a:rPr lang="en-GB" dirty="0" smtClean="0"/>
              <a:t>or</a:t>
            </a:r>
            <a:r>
              <a:rPr lang="en-GB" i="1" dirty="0" smtClean="0"/>
              <a:t> Advances in...</a:t>
            </a:r>
          </a:p>
          <a:p>
            <a:pPr lvl="1"/>
            <a:endParaRPr lang="en-GB" i="1" dirty="0" smtClean="0"/>
          </a:p>
          <a:p>
            <a:r>
              <a:rPr lang="en-GB" dirty="0" smtClean="0"/>
              <a:t>Constructing a search</a:t>
            </a:r>
          </a:p>
          <a:p>
            <a:pPr lvl="1"/>
            <a:r>
              <a:rPr lang="en-GB" dirty="0" smtClean="0"/>
              <a:t>Search terms?</a:t>
            </a:r>
          </a:p>
          <a:p>
            <a:pPr lvl="1"/>
            <a:r>
              <a:rPr lang="en-GB" dirty="0" smtClean="0"/>
              <a:t>Date range?</a:t>
            </a:r>
          </a:p>
          <a:p>
            <a:pPr lvl="1"/>
            <a:r>
              <a:rPr lang="en-GB" dirty="0" smtClean="0"/>
              <a:t>Author?</a:t>
            </a:r>
          </a:p>
          <a:p>
            <a:pPr lvl="1"/>
            <a:r>
              <a:rPr lang="en-GB" dirty="0" smtClean="0"/>
              <a:t>Geographical limits?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81100" y="1919288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solidFill>
                  <a:srgbClr val="FF0000"/>
                </a:solidFill>
                <a:latin typeface="Arial" charset="0"/>
              </a:rPr>
              <a:t> 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0922" t="33680" r="79037" b="50078"/>
          <a:stretch>
            <a:fillRect/>
          </a:stretch>
        </p:blipFill>
        <p:spPr bwMode="auto">
          <a:xfrm>
            <a:off x="6876256" y="2996952"/>
            <a:ext cx="12241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11020" t="35234" r="79531" b="48523"/>
          <a:stretch>
            <a:fillRect/>
          </a:stretch>
        </p:blipFill>
        <p:spPr bwMode="auto">
          <a:xfrm>
            <a:off x="7452320" y="4365104"/>
            <a:ext cx="11521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l="10922" t="34418" r="79628" b="49340"/>
          <a:stretch>
            <a:fillRect/>
          </a:stretch>
        </p:blipFill>
        <p:spPr bwMode="auto">
          <a:xfrm>
            <a:off x="6228184" y="4437112"/>
            <a:ext cx="11521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B3DE17-96A7-4B25-9B5D-83AB692DCC7E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Session 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</a:p>
          <a:p>
            <a:endParaRPr lang="en-GB" dirty="0" smtClean="0"/>
          </a:p>
          <a:p>
            <a:r>
              <a:rPr lang="en-GB" dirty="0" smtClean="0"/>
              <a:t>What can you expect from a visit to University of Reading Library</a:t>
            </a:r>
          </a:p>
          <a:p>
            <a:endParaRPr lang="en-GB" dirty="0" smtClean="0"/>
          </a:p>
          <a:p>
            <a:r>
              <a:rPr lang="en-GB" dirty="0" smtClean="0"/>
              <a:t>What might pupils need to know e.g. how to use the catalogue</a:t>
            </a:r>
          </a:p>
          <a:p>
            <a:endParaRPr lang="en-GB" dirty="0" smtClean="0"/>
          </a:p>
          <a:p>
            <a:r>
              <a:rPr lang="en-GB" dirty="0" smtClean="0"/>
              <a:t>Other resources pupils can use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81100" y="1919288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solidFill>
                  <a:srgbClr val="FF0000"/>
                </a:solidFill>
                <a:latin typeface="Arial" charset="0"/>
              </a:rPr>
              <a:t> 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B3DE17-96A7-4B25-9B5D-83AB692DCC7E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030A0"/>
                </a:solidFill>
              </a:rPr>
              <a:t>Evaluating material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Evaluate the content and the source of the material</a:t>
            </a:r>
          </a:p>
          <a:p>
            <a:pPr lvl="1"/>
            <a:r>
              <a:rPr lang="en-US" dirty="0" smtClean="0"/>
              <a:t>Popular magazine?</a:t>
            </a:r>
          </a:p>
          <a:p>
            <a:pPr lvl="1"/>
            <a:r>
              <a:rPr lang="en-US" dirty="0" smtClean="0"/>
              <a:t>Website?</a:t>
            </a:r>
          </a:p>
          <a:p>
            <a:r>
              <a:rPr lang="en-US" dirty="0" smtClean="0"/>
              <a:t>Things to consider:</a:t>
            </a:r>
          </a:p>
          <a:p>
            <a:pPr lvl="1"/>
            <a:r>
              <a:rPr lang="en-US" dirty="0" smtClean="0"/>
              <a:t>Author</a:t>
            </a:r>
          </a:p>
          <a:p>
            <a:pPr lvl="1"/>
            <a:r>
              <a:rPr lang="en-US" dirty="0" smtClean="0"/>
              <a:t>Bias in the piece</a:t>
            </a:r>
          </a:p>
          <a:p>
            <a:pPr lvl="1"/>
            <a:r>
              <a:rPr lang="en-US" dirty="0" smtClean="0"/>
              <a:t>Structure of the information</a:t>
            </a:r>
          </a:p>
          <a:p>
            <a:pPr lvl="1"/>
            <a:r>
              <a:rPr lang="en-US" dirty="0" smtClean="0"/>
              <a:t>Spelling and grammar </a:t>
            </a:r>
          </a:p>
          <a:p>
            <a:endParaRPr lang="en-US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81100" y="1919288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solidFill>
                  <a:srgbClr val="FF0000"/>
                </a:solidFill>
                <a:latin typeface="Arial" charset="0"/>
              </a:rPr>
              <a:t> 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Referencing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00200"/>
            <a:ext cx="7931150" cy="4637112"/>
          </a:xfrm>
        </p:spPr>
        <p:txBody>
          <a:bodyPr/>
          <a:lstStyle/>
          <a:p>
            <a:r>
              <a:rPr lang="en-GB" dirty="0" smtClean="0"/>
              <a:t>Different styles</a:t>
            </a:r>
          </a:p>
          <a:p>
            <a:r>
              <a:rPr lang="en-GB" dirty="0" smtClean="0"/>
              <a:t>Library website</a:t>
            </a:r>
          </a:p>
          <a:p>
            <a:pPr lvl="1"/>
            <a:r>
              <a:rPr lang="en-GB" dirty="0" smtClean="0">
                <a:hlinkClick r:id="rId3"/>
              </a:rPr>
              <a:t>Referencing guides</a:t>
            </a:r>
            <a:endParaRPr lang="en-GB" dirty="0" smtClean="0"/>
          </a:p>
          <a:p>
            <a:pPr lvl="1"/>
            <a:r>
              <a:rPr lang="en-GB" dirty="0" smtClean="0"/>
              <a:t>Harvard and Vancouver styles</a:t>
            </a:r>
          </a:p>
          <a:p>
            <a:r>
              <a:rPr lang="en-GB" dirty="0" smtClean="0"/>
              <a:t>Plagiarism</a:t>
            </a:r>
          </a:p>
          <a:p>
            <a:r>
              <a:rPr lang="en-GB" dirty="0" smtClean="0"/>
              <a:t>Tips!</a:t>
            </a:r>
          </a:p>
          <a:p>
            <a:pPr lvl="1"/>
            <a:r>
              <a:rPr lang="en-GB" dirty="0" smtClean="0"/>
              <a:t>Keep records of materials cited</a:t>
            </a:r>
          </a:p>
          <a:p>
            <a:pPr lvl="1"/>
            <a:r>
              <a:rPr lang="en-GB" dirty="0" smtClean="0"/>
              <a:t>Write down page numbers (for quotations)</a:t>
            </a:r>
          </a:p>
          <a:p>
            <a:pPr lvl="1"/>
            <a:r>
              <a:rPr lang="en-GB" dirty="0" smtClean="0"/>
              <a:t>When photocopying mark the sources on the copy</a:t>
            </a:r>
          </a:p>
          <a:p>
            <a:pPr lvl="1"/>
            <a:r>
              <a:rPr lang="en-GB" dirty="0" smtClean="0"/>
              <a:t>Be consistent!</a:t>
            </a:r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F7B5B-3053-424D-9F0C-9D2E335B34D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9459" name="Picture 3" descr="N:\info tips\referencing\referenc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80728"/>
            <a:ext cx="3687157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6192838" cy="576064"/>
          </a:xfrm>
        </p:spPr>
        <p:txBody>
          <a:bodyPr/>
          <a:lstStyle/>
          <a:p>
            <a:r>
              <a:rPr lang="en-GB" dirty="0" smtClean="0"/>
              <a:t>Citing references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 t="6997" r="8196" b="4877"/>
          <a:stretch/>
        </p:blipFill>
        <p:spPr bwMode="auto">
          <a:xfrm>
            <a:off x="-21354" y="692696"/>
            <a:ext cx="7442074" cy="6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14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t="5242" b="6049"/>
          <a:stretch/>
        </p:blipFill>
        <p:spPr bwMode="auto">
          <a:xfrm>
            <a:off x="9559" y="908720"/>
            <a:ext cx="10078016" cy="77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17222" r="2363" b="4227"/>
          <a:stretch/>
        </p:blipFill>
        <p:spPr bwMode="auto">
          <a:xfrm>
            <a:off x="-1" y="1"/>
            <a:ext cx="10323756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6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t="5516" r="8099" b="3920"/>
          <a:stretch/>
        </p:blipFill>
        <p:spPr bwMode="auto">
          <a:xfrm>
            <a:off x="251520" y="260648"/>
            <a:ext cx="7194813" cy="6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32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" t="16719" r="19817" b="3946"/>
          <a:stretch/>
        </p:blipFill>
        <p:spPr bwMode="auto">
          <a:xfrm>
            <a:off x="373126" y="72008"/>
            <a:ext cx="851935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2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t="5295" r="24414" b="13622"/>
          <a:stretch/>
        </p:blipFill>
        <p:spPr bwMode="auto">
          <a:xfrm>
            <a:off x="467543" y="875071"/>
            <a:ext cx="7108146" cy="59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2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8" r="19370" b="4637"/>
          <a:stretch/>
        </p:blipFill>
        <p:spPr bwMode="auto">
          <a:xfrm>
            <a:off x="231643" y="35497"/>
            <a:ext cx="8588829" cy="676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B3DE17-96A7-4B25-9B5D-83AB692DCC7E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81100" y="1919288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solidFill>
                  <a:srgbClr val="FF0000"/>
                </a:solidFill>
                <a:latin typeface="Arial" charset="0"/>
              </a:rPr>
              <a:t> 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676400" y="4310063"/>
            <a:ext cx="7508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8000" dirty="0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2636168" y="4661520"/>
            <a:ext cx="6120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GB" sz="3200" dirty="0" smtClean="0">
                <a:solidFill>
                  <a:srgbClr val="006600"/>
                </a:solidFill>
              </a:rPr>
              <a:t>Resources outside </a:t>
            </a:r>
            <a:r>
              <a:rPr lang="en-GB" sz="3200" dirty="0" err="1" smtClean="0">
                <a:solidFill>
                  <a:srgbClr val="006600"/>
                </a:solidFill>
              </a:rPr>
              <a:t>UoR</a:t>
            </a:r>
            <a:r>
              <a:rPr lang="en-GB" sz="3200" dirty="0" smtClean="0">
                <a:solidFill>
                  <a:srgbClr val="006600"/>
                </a:solidFill>
              </a:rPr>
              <a:t> Library </a:t>
            </a:r>
          </a:p>
          <a:p>
            <a:pPr eaLnBrk="0" hangingPunct="0"/>
            <a:r>
              <a:rPr lang="en-GB" sz="3200" dirty="0" smtClean="0">
                <a:solidFill>
                  <a:srgbClr val="006600"/>
                </a:solidFill>
              </a:rPr>
              <a:t>    </a:t>
            </a:r>
            <a:endParaRPr lang="en-GB" sz="2800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B3DE17-96A7-4B25-9B5D-83AB692DCC7E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81100" y="1919288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solidFill>
                  <a:srgbClr val="FF0000"/>
                </a:solidFill>
                <a:latin typeface="Arial" charset="0"/>
              </a:rPr>
              <a:t> 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676400" y="4310063"/>
            <a:ext cx="7508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8000" dirty="0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81100" y="1919288"/>
            <a:ext cx="3564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</a:rPr>
              <a:t>Visiting the Library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62000" y="1779588"/>
            <a:ext cx="7508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8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752600" y="3214688"/>
            <a:ext cx="62953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 smtClean="0">
                <a:solidFill>
                  <a:srgbClr val="7030A0"/>
                </a:solidFill>
              </a:rPr>
              <a:t>Finding and evaluating information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143000" y="3090863"/>
            <a:ext cx="7508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8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83768" y="4509120"/>
            <a:ext cx="6120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GB" sz="3200" dirty="0" smtClean="0">
                <a:solidFill>
                  <a:srgbClr val="006600"/>
                </a:solidFill>
              </a:rPr>
              <a:t>Resources outside </a:t>
            </a:r>
            <a:r>
              <a:rPr lang="en-GB" sz="3200" dirty="0" err="1" smtClean="0">
                <a:solidFill>
                  <a:srgbClr val="006600"/>
                </a:solidFill>
              </a:rPr>
              <a:t>UoR</a:t>
            </a:r>
            <a:r>
              <a:rPr lang="en-GB" sz="3200" dirty="0" smtClean="0">
                <a:solidFill>
                  <a:srgbClr val="006600"/>
                </a:solidFill>
              </a:rPr>
              <a:t> Library </a:t>
            </a:r>
          </a:p>
          <a:p>
            <a:pPr eaLnBrk="0" hangingPunct="0"/>
            <a:r>
              <a:rPr lang="en-GB" sz="3200" dirty="0" smtClean="0">
                <a:solidFill>
                  <a:srgbClr val="006600"/>
                </a:solidFill>
              </a:rPr>
              <a:t>    </a:t>
            </a:r>
            <a:endParaRPr lang="en-GB" sz="2800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B3DE17-96A7-4B25-9B5D-83AB692DCC7E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6600"/>
                </a:solidFill>
              </a:rPr>
              <a:t>Other electronic resources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University of Southampton's Extended Project Support guide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JISC collection for schools</a:t>
            </a:r>
            <a:endParaRPr lang="en-GB" dirty="0" smtClean="0"/>
          </a:p>
          <a:p>
            <a:r>
              <a:rPr lang="en-GB" dirty="0" smtClean="0">
                <a:hlinkClick r:id="rId5"/>
              </a:rPr>
              <a:t>Google Scholar</a:t>
            </a:r>
            <a:r>
              <a:rPr lang="en-GB" dirty="0" smtClean="0"/>
              <a:t> and </a:t>
            </a:r>
            <a:r>
              <a:rPr lang="en-GB" dirty="0" smtClean="0">
                <a:hlinkClick r:id="rId6"/>
              </a:rPr>
              <a:t>Google Books</a:t>
            </a:r>
            <a:r>
              <a:rPr lang="en-GB" dirty="0" smtClean="0"/>
              <a:t> </a:t>
            </a:r>
          </a:p>
          <a:p>
            <a:r>
              <a:rPr lang="en-US" dirty="0" smtClean="0">
                <a:hlinkClick r:id="rId7"/>
              </a:rPr>
              <a:t>Reading public library 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Project Gutenberg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Directory of Open Access Journals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0"/>
              </a:rPr>
              <a:t>PubMed </a:t>
            </a:r>
            <a:r>
              <a:rPr lang="en-US" dirty="0" smtClean="0">
                <a:hlinkClick r:id="rId10"/>
              </a:rPr>
              <a:t>Central</a:t>
            </a:r>
            <a:endParaRPr lang="en-US" dirty="0" smtClean="0"/>
          </a:p>
          <a:p>
            <a:r>
              <a:rPr lang="en-US" dirty="0" smtClean="0">
                <a:hlinkClick r:id="rId11"/>
              </a:rPr>
              <a:t>Centaur</a:t>
            </a:r>
            <a:r>
              <a:rPr lang="en-US" dirty="0" smtClean="0"/>
              <a:t> – Reading </a:t>
            </a:r>
            <a:r>
              <a:rPr lang="en-US" smtClean="0"/>
              <a:t>University repository</a:t>
            </a:r>
            <a:endParaRPr lang="en-US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81100" y="1919288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solidFill>
                  <a:srgbClr val="FF0000"/>
                </a:solidFill>
                <a:latin typeface="Arial" charset="0"/>
              </a:rPr>
              <a:t> 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  <p:pic>
        <p:nvPicPr>
          <p:cNvPr id="18435" name="Picture 3" descr="C:\Documents and Settings\hp901442\Local Settings\Temporary Internet Files\Content.IE5\GVOZH9XR\MC900434750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63888" y="4869160"/>
            <a:ext cx="638801" cy="638801"/>
          </a:xfrm>
          <a:prstGeom prst="rect">
            <a:avLst/>
          </a:prstGeom>
          <a:noFill/>
        </p:spPr>
      </p:pic>
      <p:pic>
        <p:nvPicPr>
          <p:cNvPr id="10" name="Picture 3" descr="C:\Documents and Settings\hp901442\Local Settings\Temporary Internet Files\Content.IE5\GVOZH9XR\MC900434750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2120" y="4293096"/>
            <a:ext cx="638801" cy="6388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B3DE17-96A7-4B25-9B5D-83AB692DCC7E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6600"/>
                </a:solidFill>
              </a:rPr>
              <a:t>Other electronic resources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Government websites (.</a:t>
            </a:r>
            <a:r>
              <a:rPr lang="en-US" dirty="0" err="1" smtClean="0"/>
              <a:t>gov.uk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 </a:t>
            </a:r>
            <a:r>
              <a:rPr lang="en-US" dirty="0" smtClean="0">
                <a:hlinkClick r:id="rId3"/>
              </a:rPr>
              <a:t>The Department of Education</a:t>
            </a:r>
            <a:endParaRPr lang="en-US" dirty="0" smtClean="0"/>
          </a:p>
          <a:p>
            <a:r>
              <a:rPr lang="en-US" dirty="0" smtClean="0"/>
              <a:t>Society websites </a:t>
            </a:r>
          </a:p>
          <a:p>
            <a:pPr lvl="1"/>
            <a:r>
              <a:rPr lang="en-US" dirty="0" smtClean="0"/>
              <a:t>E.g. </a:t>
            </a:r>
            <a:r>
              <a:rPr lang="en-US" dirty="0" smtClean="0">
                <a:hlinkClick r:id="rId4"/>
              </a:rPr>
              <a:t>Royal Historical Society</a:t>
            </a:r>
            <a:endParaRPr lang="en-US" dirty="0" smtClean="0"/>
          </a:p>
          <a:p>
            <a:r>
              <a:rPr lang="en-US" dirty="0" smtClean="0"/>
              <a:t>Academics’ websites / blogs</a:t>
            </a:r>
          </a:p>
          <a:p>
            <a:pPr lvl="1"/>
            <a:r>
              <a:rPr lang="en-US" dirty="0" smtClean="0"/>
              <a:t>E.g. </a:t>
            </a:r>
            <a:r>
              <a:rPr lang="en-US" dirty="0" smtClean="0">
                <a:hlinkClick r:id="rId5"/>
              </a:rPr>
              <a:t>Dr Ben </a:t>
            </a:r>
            <a:r>
              <a:rPr lang="en-US" dirty="0" err="1" smtClean="0">
                <a:hlinkClick r:id="rId5"/>
              </a:rPr>
              <a:t>Goldacre</a:t>
            </a:r>
            <a:r>
              <a:rPr lang="en-US" dirty="0" smtClean="0">
                <a:hlinkClick r:id="rId5"/>
              </a:rPr>
              <a:t> </a:t>
            </a:r>
            <a:r>
              <a:rPr lang="en-US" i="1" dirty="0" smtClean="0"/>
              <a:t>Bad Science</a:t>
            </a:r>
          </a:p>
          <a:p>
            <a:r>
              <a:rPr lang="en-US" dirty="0" smtClean="0"/>
              <a:t>Not for profit organizations (.</a:t>
            </a:r>
            <a:r>
              <a:rPr lang="en-US" dirty="0" err="1" smtClean="0"/>
              <a:t>org.uk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charities, trade unions, public arts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pPr lvl="1"/>
            <a:r>
              <a:rPr lang="en-US" dirty="0" smtClean="0"/>
              <a:t>E.g. </a:t>
            </a:r>
            <a:r>
              <a:rPr lang="en-US" dirty="0" smtClean="0">
                <a:hlinkClick r:id="rId6"/>
              </a:rPr>
              <a:t>Oxfam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81100" y="1919288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solidFill>
                  <a:srgbClr val="FF0000"/>
                </a:solidFill>
                <a:latin typeface="Arial" charset="0"/>
              </a:rPr>
              <a:t> 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  <p:pic>
        <p:nvPicPr>
          <p:cNvPr id="36866" name="Picture 2" descr="http://t0.gstatic.com/images?q=tbn:ANd9GcS69YwQDpblcXphibHkuwdRsuQYpr8Mn7hHhRNEp5GpwcBYbFe-zZpN9C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1916832"/>
            <a:ext cx="2986247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B3DE17-96A7-4B25-9B5D-83AB692DCC7E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6600"/>
                </a:solidFill>
              </a:rPr>
              <a:t>Further suggestions</a:t>
            </a:r>
            <a:r>
              <a:rPr lang="en-US" dirty="0" smtClean="0"/>
              <a:t>	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 Learning Environment (VLE)</a:t>
            </a:r>
          </a:p>
          <a:p>
            <a:pPr lvl="1"/>
            <a:r>
              <a:rPr lang="en-US" dirty="0" smtClean="0"/>
              <a:t>A useful place to put information for students</a:t>
            </a:r>
          </a:p>
          <a:p>
            <a:pPr eaLnBrk="1" hangingPunct="1"/>
            <a:r>
              <a:rPr lang="en-US" dirty="0" smtClean="0"/>
              <a:t>Experience sharing with other schools</a:t>
            </a:r>
          </a:p>
          <a:p>
            <a:pPr eaLnBrk="1" hangingPunct="1"/>
            <a:r>
              <a:rPr lang="en-US" dirty="0" smtClean="0"/>
              <a:t>Resources sharing with other schools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81100" y="1919288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solidFill>
                  <a:srgbClr val="FF0000"/>
                </a:solidFill>
                <a:latin typeface="Arial" charset="0"/>
              </a:rPr>
              <a:t> 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B3DE17-96A7-4B25-9B5D-83AB692DCC7E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Preparing for a visit</a:t>
            </a:r>
          </a:p>
          <a:p>
            <a:pPr lvl="1"/>
            <a:r>
              <a:rPr lang="en-US" dirty="0" smtClean="0"/>
              <a:t>Information on the Library website</a:t>
            </a:r>
          </a:p>
          <a:p>
            <a:pPr lvl="1"/>
            <a:r>
              <a:rPr lang="en-US" dirty="0" smtClean="0"/>
              <a:t>Email me  </a:t>
            </a:r>
            <a:r>
              <a:rPr lang="en-US" u="sng" dirty="0" smtClean="0">
                <a:solidFill>
                  <a:schemeClr val="bg2"/>
                </a:solidFill>
              </a:rPr>
              <a:t>r.gooding</a:t>
            </a:r>
            <a:r>
              <a:rPr lang="en-US" u="sng" dirty="0" smtClean="0">
                <a:solidFill>
                  <a:schemeClr val="bg2"/>
                </a:solidFill>
                <a:hlinkClick r:id="rId3"/>
              </a:rPr>
              <a:t>@reading.ac.uk</a:t>
            </a:r>
            <a:r>
              <a:rPr lang="en-US" u="sng" dirty="0" smtClean="0">
                <a:solidFill>
                  <a:schemeClr val="bg2"/>
                </a:solidFill>
              </a:rPr>
              <a:t> </a:t>
            </a:r>
            <a:r>
              <a:rPr lang="en-US" dirty="0" smtClean="0"/>
              <a:t>to arrange</a:t>
            </a:r>
          </a:p>
          <a:p>
            <a:r>
              <a:rPr lang="en-US" dirty="0" smtClean="0"/>
              <a:t>Finding information</a:t>
            </a:r>
          </a:p>
          <a:p>
            <a:pPr lvl="1"/>
            <a:r>
              <a:rPr lang="en-US" dirty="0" smtClean="0"/>
              <a:t>Plan searches</a:t>
            </a:r>
          </a:p>
          <a:p>
            <a:pPr lvl="1"/>
            <a:r>
              <a:rPr lang="en-US" dirty="0" smtClean="0"/>
              <a:t>Use the catalogue</a:t>
            </a:r>
          </a:p>
          <a:p>
            <a:pPr lvl="1"/>
            <a:r>
              <a:rPr lang="en-US" dirty="0" smtClean="0"/>
              <a:t>Evaluate the information found</a:t>
            </a:r>
          </a:p>
          <a:p>
            <a:r>
              <a:rPr lang="en-US" dirty="0" smtClean="0"/>
              <a:t>Other resources</a:t>
            </a:r>
          </a:p>
          <a:p>
            <a:pPr lvl="1"/>
            <a:r>
              <a:rPr lang="en-US" dirty="0" smtClean="0"/>
              <a:t>Online possibilities</a:t>
            </a:r>
          </a:p>
          <a:p>
            <a:pPr lvl="1"/>
            <a:r>
              <a:rPr lang="en-US" dirty="0" smtClean="0"/>
              <a:t>Other libraries</a:t>
            </a:r>
          </a:p>
          <a:p>
            <a:pPr lvl="1"/>
            <a:r>
              <a:rPr lang="en-US" dirty="0" smtClean="0"/>
              <a:t>Virtual Learning Environment</a:t>
            </a:r>
          </a:p>
          <a:p>
            <a:endParaRPr lang="en-US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81100" y="1919288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solidFill>
                  <a:srgbClr val="FF0000"/>
                </a:solidFill>
                <a:latin typeface="Arial" charset="0"/>
              </a:rPr>
              <a:t> 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B3DE17-96A7-4B25-9B5D-83AB692DCC7E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81100" y="1919288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solidFill>
                  <a:srgbClr val="FF0000"/>
                </a:solidFill>
                <a:latin typeface="Arial" charset="0"/>
              </a:rPr>
              <a:t> 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81100" y="1919288"/>
            <a:ext cx="3564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</a:rPr>
              <a:t>Visiting the Library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762000" y="1779588"/>
            <a:ext cx="7508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8000" dirty="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B3DE17-96A7-4B25-9B5D-83AB692DCC7E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Types of visit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Widening participation</a:t>
            </a:r>
          </a:p>
          <a:p>
            <a:pPr lvl="1"/>
            <a:r>
              <a:rPr lang="en-GB" dirty="0" smtClean="0"/>
              <a:t>Traditional style of visit</a:t>
            </a:r>
          </a:p>
          <a:p>
            <a:pPr lvl="1"/>
            <a:r>
              <a:rPr lang="en-GB" dirty="0" smtClean="0"/>
              <a:t>Often in conjunction with academic departments or </a:t>
            </a:r>
            <a:r>
              <a:rPr lang="en-GB" dirty="0" smtClean="0">
                <a:hlinkClick r:id="rId3"/>
              </a:rPr>
              <a:t>Student Outreach and Recruitment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Using Library resources</a:t>
            </a:r>
          </a:p>
          <a:p>
            <a:pPr lvl="1"/>
            <a:r>
              <a:rPr lang="en-GB" dirty="0" smtClean="0"/>
              <a:t>International Baccalaureate and Extended </a:t>
            </a:r>
            <a:r>
              <a:rPr lang="en-GB" dirty="0" smtClean="0"/>
              <a:t>Project Qualification</a:t>
            </a:r>
            <a:endParaRPr lang="en-GB" dirty="0" smtClean="0"/>
          </a:p>
          <a:p>
            <a:pPr lvl="1"/>
            <a:r>
              <a:rPr lang="en-GB" dirty="0" smtClean="0"/>
              <a:t>Require searching for information and applying critical thinking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81100" y="1919288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solidFill>
                  <a:srgbClr val="FF0000"/>
                </a:solidFill>
                <a:latin typeface="Arial" charset="0"/>
              </a:rPr>
              <a:t> 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B3DE17-96A7-4B25-9B5D-83AB692DCC7E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640"/>
            <a:ext cx="6192838" cy="72008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Visiting the Library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052736"/>
            <a:ext cx="7931150" cy="5328592"/>
          </a:xfrm>
        </p:spPr>
        <p:txBody>
          <a:bodyPr/>
          <a:lstStyle/>
          <a:p>
            <a:pPr eaLnBrk="1" hangingPunct="1"/>
            <a:r>
              <a:rPr lang="en-US" dirty="0" smtClean="0"/>
              <a:t>University vacation periods or after the Summer exam period – Building work this Summer</a:t>
            </a:r>
          </a:p>
          <a:p>
            <a:pPr eaLnBrk="1" hangingPunct="1"/>
            <a:r>
              <a:rPr lang="en-US" dirty="0" smtClean="0"/>
              <a:t>No access during exams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Pupils must be accompanied by staff and abide by the Library </a:t>
            </a:r>
            <a:r>
              <a:rPr lang="en-US" dirty="0" smtClean="0">
                <a:hlinkClick r:id="rId3"/>
              </a:rPr>
              <a:t>code of conduct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r>
              <a:rPr lang="en-US" dirty="0" smtClean="0"/>
              <a:t>Subject specific visits are arranged with the appropriate subject liaison librarian</a:t>
            </a:r>
          </a:p>
          <a:p>
            <a:pPr lvl="1"/>
            <a:r>
              <a:rPr lang="en-US" dirty="0" smtClean="0"/>
              <a:t>Involvement depends on level of time they feel they can offer</a:t>
            </a:r>
          </a:p>
          <a:p>
            <a:endParaRPr lang="en-US"/>
          </a:p>
          <a:p>
            <a:r>
              <a:rPr lang="en-US" smtClean="0"/>
              <a:t>No </a:t>
            </a:r>
            <a:r>
              <a:rPr lang="en-US" dirty="0" smtClean="0"/>
              <a:t>borrowing rights or access to electronic resources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81100" y="1919288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solidFill>
                  <a:srgbClr val="FF0000"/>
                </a:solidFill>
                <a:latin typeface="Arial" charset="0"/>
              </a:rPr>
              <a:t> 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B3DE17-96A7-4B25-9B5D-83AB692DCC7E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81100" y="1919288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solidFill>
                  <a:srgbClr val="FF0000"/>
                </a:solidFill>
                <a:latin typeface="Arial" charset="0"/>
              </a:rPr>
              <a:t> 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52600" y="3214688"/>
            <a:ext cx="62953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 smtClean="0">
                <a:solidFill>
                  <a:srgbClr val="7030A0"/>
                </a:solidFill>
              </a:rPr>
              <a:t>Finding and evaluating information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143000" y="3090863"/>
            <a:ext cx="7508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8000" dirty="0">
                <a:solidFill>
                  <a:srgbClr val="7030A0"/>
                </a:solidFill>
              </a:rPr>
              <a:t>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B3DE17-96A7-4B25-9B5D-83AB692DCC7E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030A0"/>
                </a:solidFill>
              </a:rPr>
              <a:t>Finding information -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Library resources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 1 million items in the </a:t>
            </a:r>
            <a:br>
              <a:rPr lang="en-US" dirty="0" smtClean="0"/>
            </a:br>
            <a:r>
              <a:rPr lang="en-US" dirty="0" smtClean="0"/>
              <a:t>Library</a:t>
            </a:r>
          </a:p>
          <a:p>
            <a:pPr eaLnBrk="1" hangingPunct="1"/>
            <a:r>
              <a:rPr lang="en-US" dirty="0" smtClean="0"/>
              <a:t>Print books and journals</a:t>
            </a:r>
          </a:p>
          <a:p>
            <a:r>
              <a:rPr lang="en-US" dirty="0" smtClean="0"/>
              <a:t>Browsing is not always an </a:t>
            </a:r>
            <a:br>
              <a:rPr lang="en-US" dirty="0" smtClean="0"/>
            </a:br>
            <a:r>
              <a:rPr lang="en-US" dirty="0" smtClean="0"/>
              <a:t>efficient strategy to find </a:t>
            </a:r>
            <a:br>
              <a:rPr lang="en-US" dirty="0" smtClean="0"/>
            </a:br>
            <a:r>
              <a:rPr lang="en-US" dirty="0" smtClean="0"/>
              <a:t>books</a:t>
            </a:r>
          </a:p>
          <a:p>
            <a:r>
              <a:rPr lang="en-US" dirty="0" smtClean="0"/>
              <a:t>Students need to be able to use the Library </a:t>
            </a:r>
            <a:r>
              <a:rPr lang="en-US" smtClean="0"/>
              <a:t>catalogue </a:t>
            </a:r>
            <a:r>
              <a:rPr lang="en-US" i="1" smtClean="0">
                <a:hlinkClick r:id="rId4"/>
              </a:rPr>
              <a:t>Enterprise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81100" y="1919288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solidFill>
                  <a:srgbClr val="FF0000"/>
                </a:solidFill>
                <a:latin typeface="Arial" charset="0"/>
              </a:rPr>
              <a:t> 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76056" y="1628800"/>
          <a:ext cx="3661914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Bitmap Image" r:id="rId5" imgW="5838095" imgH="4247619" progId="PBrush">
                  <p:embed/>
                </p:oleObj>
              </mc:Choice>
              <mc:Fallback>
                <p:oleObj name="Bitmap Image" r:id="rId5" imgW="5838095" imgH="4247619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628800"/>
                        <a:ext cx="3661914" cy="2664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Using Enterprise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Demonstration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Searching options</a:t>
            </a:r>
          </a:p>
          <a:p>
            <a:r>
              <a:rPr lang="en-GB" dirty="0" smtClean="0"/>
              <a:t>Print or electronic item</a:t>
            </a:r>
          </a:p>
          <a:p>
            <a:r>
              <a:rPr lang="en-GB" dirty="0" smtClean="0"/>
              <a:t>Full record / More information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F7B5B-3053-424D-9F0C-9D2E335B34D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050" name="Picture 2" descr="C:\Users\vlslnett\AppData\Local\Microsoft\Windows\Temporary Internet Files\Content.IE5\51H5AWM7\MC90009828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49080"/>
            <a:ext cx="1557223" cy="1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dg_PP_with_R_WHITE_slides Library">
  <a:themeElements>
    <a:clrScheme name="Bright colours jl 2">
      <a:dk1>
        <a:srgbClr val="000000"/>
      </a:dk1>
      <a:lt1>
        <a:srgbClr val="F8F8F8"/>
      </a:lt1>
      <a:dk2>
        <a:srgbClr val="0F5C9D"/>
      </a:dk2>
      <a:lt2>
        <a:srgbClr val="0F5C9D"/>
      </a:lt2>
      <a:accent1>
        <a:srgbClr val="0F5C9D"/>
      </a:accent1>
      <a:accent2>
        <a:srgbClr val="808080"/>
      </a:accent2>
      <a:accent3>
        <a:srgbClr val="FBFBFB"/>
      </a:accent3>
      <a:accent4>
        <a:srgbClr val="000000"/>
      </a:accent4>
      <a:accent5>
        <a:srgbClr val="AAB5CC"/>
      </a:accent5>
      <a:accent6>
        <a:srgbClr val="737373"/>
      </a:accent6>
      <a:hlink>
        <a:srgbClr val="0F5C9D"/>
      </a:hlink>
      <a:folHlink>
        <a:srgbClr val="777777"/>
      </a:folHlink>
    </a:clrScheme>
    <a:fontScheme name="Bright colours jl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lnDef>
  </a:objectDefaults>
  <a:extraClrSchemeLst>
    <a:extraClrScheme>
      <a:clrScheme name="Bright colours jl 1">
        <a:dk1>
          <a:srgbClr val="000000"/>
        </a:dk1>
        <a:lt1>
          <a:srgbClr val="F8F8F8"/>
        </a:lt1>
        <a:dk2>
          <a:srgbClr val="BF0071"/>
        </a:dk2>
        <a:lt2>
          <a:srgbClr val="BF0071"/>
        </a:lt2>
        <a:accent1>
          <a:srgbClr val="BF0071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DCAABB"/>
        </a:accent5>
        <a:accent6>
          <a:srgbClr val="737373"/>
        </a:accent6>
        <a:hlink>
          <a:srgbClr val="BF0071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2">
        <a:dk1>
          <a:srgbClr val="000000"/>
        </a:dk1>
        <a:lt1>
          <a:srgbClr val="F8F8F8"/>
        </a:lt1>
        <a:dk2>
          <a:srgbClr val="0F5C9D"/>
        </a:dk2>
        <a:lt2>
          <a:srgbClr val="0F5C9D"/>
        </a:lt2>
        <a:accent1>
          <a:srgbClr val="0F5C9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B5CC"/>
        </a:accent5>
        <a:accent6>
          <a:srgbClr val="737373"/>
        </a:accent6>
        <a:hlink>
          <a:srgbClr val="0F5C9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3">
        <a:dk1>
          <a:srgbClr val="000000"/>
        </a:dk1>
        <a:lt1>
          <a:srgbClr val="F8F8F8"/>
        </a:lt1>
        <a:dk2>
          <a:srgbClr val="642864"/>
        </a:dk2>
        <a:lt2>
          <a:srgbClr val="642864"/>
        </a:lt2>
        <a:accent1>
          <a:srgbClr val="642864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B8ACB8"/>
        </a:accent5>
        <a:accent6>
          <a:srgbClr val="737373"/>
        </a:accent6>
        <a:hlink>
          <a:srgbClr val="642864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4">
        <a:dk1>
          <a:srgbClr val="000000"/>
        </a:dk1>
        <a:lt1>
          <a:srgbClr val="F8F8F8"/>
        </a:lt1>
        <a:dk2>
          <a:srgbClr val="0D2647"/>
        </a:dk2>
        <a:lt2>
          <a:srgbClr val="0D2647"/>
        </a:lt2>
        <a:accent1>
          <a:srgbClr val="0C2444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ACB0"/>
        </a:accent5>
        <a:accent6>
          <a:srgbClr val="737373"/>
        </a:accent6>
        <a:hlink>
          <a:srgbClr val="0C2444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5">
        <a:dk1>
          <a:srgbClr val="000000"/>
        </a:dk1>
        <a:lt1>
          <a:srgbClr val="F8F8F8"/>
        </a:lt1>
        <a:dk2>
          <a:srgbClr val="60003B"/>
        </a:dk2>
        <a:lt2>
          <a:srgbClr val="60003B"/>
        </a:lt2>
        <a:accent1>
          <a:srgbClr val="60003B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B6AAAF"/>
        </a:accent5>
        <a:accent6>
          <a:srgbClr val="737373"/>
        </a:accent6>
        <a:hlink>
          <a:srgbClr val="60003B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6">
        <a:dk1>
          <a:srgbClr val="000000"/>
        </a:dk1>
        <a:lt1>
          <a:srgbClr val="F8F8F8"/>
        </a:lt1>
        <a:dk2>
          <a:srgbClr val="FF6600"/>
        </a:dk2>
        <a:lt2>
          <a:srgbClr val="FF661C"/>
        </a:lt2>
        <a:accent1>
          <a:srgbClr val="FF6600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FFB8AA"/>
        </a:accent5>
        <a:accent6>
          <a:srgbClr val="737373"/>
        </a:accent6>
        <a:hlink>
          <a:srgbClr val="FF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7">
        <a:dk1>
          <a:srgbClr val="000000"/>
        </a:dk1>
        <a:lt1>
          <a:srgbClr val="F8F8F8"/>
        </a:lt1>
        <a:dk2>
          <a:srgbClr val="12AD2B"/>
        </a:dk2>
        <a:lt2>
          <a:srgbClr val="12AD2B"/>
        </a:lt2>
        <a:accent1>
          <a:srgbClr val="12AD2B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12AD2B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Rdg_PP_with_R_WHITE_slides Library</Template>
  <TotalTime>1533</TotalTime>
  <Words>562</Words>
  <Application>Microsoft Office PowerPoint</Application>
  <PresentationFormat>On-screen Show (4:3)</PresentationFormat>
  <Paragraphs>197</Paragraphs>
  <Slides>33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Rdg Vesta</vt:lpstr>
      <vt:lpstr>Rdg_PP_with_R_WHITE_slides Library</vt:lpstr>
      <vt:lpstr>Bitmap Image</vt:lpstr>
      <vt:lpstr>Visiting the UoR Library</vt:lpstr>
      <vt:lpstr>Session outline</vt:lpstr>
      <vt:lpstr>PowerPoint Presentation</vt:lpstr>
      <vt:lpstr>PowerPoint Presentation</vt:lpstr>
      <vt:lpstr>Types of visit</vt:lpstr>
      <vt:lpstr>Visiting the Library </vt:lpstr>
      <vt:lpstr>PowerPoint Presentation</vt:lpstr>
      <vt:lpstr>Finding information - Library resources</vt:lpstr>
      <vt:lpstr>Using Enterprise</vt:lpstr>
      <vt:lpstr>PowerPoint Presentation</vt:lpstr>
      <vt:lpstr>Search results</vt:lpstr>
      <vt:lpstr>PowerPoint Presentation</vt:lpstr>
      <vt:lpstr>PowerPoint Presentation</vt:lpstr>
      <vt:lpstr>PowerPoint Presentation</vt:lpstr>
      <vt:lpstr>Call Numbers are usually made up of:</vt:lpstr>
      <vt:lpstr> Floor plan</vt:lpstr>
      <vt:lpstr>Dewey Decimal resources</vt:lpstr>
      <vt:lpstr>Evaluating information</vt:lpstr>
      <vt:lpstr>Planning search strategies </vt:lpstr>
      <vt:lpstr>Evaluating material</vt:lpstr>
      <vt:lpstr>Referencing</vt:lpstr>
      <vt:lpstr>Citing references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electronic resources</vt:lpstr>
      <vt:lpstr>Other electronic resources</vt:lpstr>
      <vt:lpstr>Further suggestions 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Visitng UoR Library</dc:title>
  <dc:creator>Elizabeth Simpson</dc:creator>
  <cp:lastModifiedBy>R. Gooding</cp:lastModifiedBy>
  <cp:revision>264</cp:revision>
  <cp:lastPrinted>2006-09-19T14:59:33Z</cp:lastPrinted>
  <dcterms:created xsi:type="dcterms:W3CDTF">2008-03-13T12:19:19Z</dcterms:created>
  <dcterms:modified xsi:type="dcterms:W3CDTF">2014-06-17T09:25:19Z</dcterms:modified>
</cp:coreProperties>
</file>