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63" r:id="rId4"/>
    <p:sldId id="262" r:id="rId5"/>
    <p:sldId id="265" r:id="rId6"/>
    <p:sldId id="267" r:id="rId7"/>
    <p:sldId id="270" r:id="rId8"/>
    <p:sldId id="299" r:id="rId9"/>
    <p:sldId id="297" r:id="rId10"/>
    <p:sldId id="268" r:id="rId11"/>
    <p:sldId id="274" r:id="rId12"/>
    <p:sldId id="275" r:id="rId13"/>
    <p:sldId id="301" r:id="rId14"/>
    <p:sldId id="302" r:id="rId15"/>
    <p:sldId id="276" r:id="rId16"/>
    <p:sldId id="278" r:id="rId17"/>
    <p:sldId id="298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2" r:id="rId29"/>
    <p:sldId id="2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835" autoAdjust="0"/>
    <p:restoredTop sz="94598" autoAdjust="0"/>
  </p:normalViewPr>
  <p:slideViewPr>
    <p:cSldViewPr>
      <p:cViewPr>
        <p:scale>
          <a:sx n="66" d="100"/>
          <a:sy n="66" d="100"/>
        </p:scale>
        <p:origin x="2136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2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97A66-647C-40C2-BDEF-223C4883F523}" type="datetimeFigureOut">
              <a:rPr lang="en-GB" smtClean="0"/>
              <a:pPr/>
              <a:t>05/10/2013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659CC-3655-4911-AA7F-7F33812BBA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357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13911-A396-4725-BB25-4D0FFFEB58CE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33C47-F78C-4EE0-B27E-644DBFA0CE2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9149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3D357F-8013-400B-A32B-83DB58C658D1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8530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AC7A6-5456-4450-8C29-8EA1D0CBE6FB}" type="slidenum">
              <a:rPr lang="en-GB"/>
              <a:pPr/>
              <a:t>24</a:t>
            </a:fld>
            <a:endParaRPr lang="en-GB" dirty="0"/>
          </a:p>
        </p:txBody>
      </p:sp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432" tIns="45716" rIns="91432" bIns="45716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12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70FDEF-EA92-4602-93CF-867C90094B7C}" type="datetimeFigureOut">
              <a:rPr lang="en-US" smtClean="0"/>
              <a:pPr/>
              <a:t>10/5/2013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2A5ED7-797D-4A20-BDB4-7CE290F5241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12 Induction Evening for students and  parents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3rdOctober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Home Study and Study Sessions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Home study if </a:t>
            </a:r>
            <a:r>
              <a:rPr lang="en-GB" sz="3200" b="1" dirty="0"/>
              <a:t>no</a:t>
            </a:r>
            <a:r>
              <a:rPr lang="en-GB" sz="3200" dirty="0"/>
              <a:t> timetabled lesson</a:t>
            </a:r>
          </a:p>
          <a:p>
            <a:r>
              <a:rPr lang="en-GB" sz="3200" dirty="0"/>
              <a:t>First lesson period 2 – go straight to lesson (morning Home Study)</a:t>
            </a:r>
          </a:p>
          <a:p>
            <a:r>
              <a:rPr lang="en-GB" sz="3200" dirty="0"/>
              <a:t>Period 5 as Study – Weds/Fri, Home Study after last lesson 1.20</a:t>
            </a:r>
          </a:p>
          <a:p>
            <a:r>
              <a:rPr lang="en-GB" sz="3200" dirty="0"/>
              <a:t>Or after tutorial/assembly 1.45 on Monday, Tuesday &amp; Thursday</a:t>
            </a:r>
          </a:p>
          <a:p>
            <a:pPr algn="ctr">
              <a:buFontTx/>
              <a:buNone/>
            </a:pPr>
            <a:r>
              <a:rPr lang="en-US" sz="3200" dirty="0"/>
              <a:t>SIGNING IN AND OUT IS  VITAL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</a:t>
            </a:r>
            <a:r>
              <a:rPr lang="en-GB" sz="4400" dirty="0" smtClean="0"/>
              <a:t>Mentor </a:t>
            </a:r>
            <a:r>
              <a:rPr lang="en-GB" sz="4400" dirty="0"/>
              <a:t>Meetings</a:t>
            </a:r>
            <a:endParaRPr lang="en-US" sz="44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dirty="0" smtClean="0"/>
              <a:t>Bridge the gap between KS4 and university/career</a:t>
            </a:r>
          </a:p>
          <a:p>
            <a:r>
              <a:rPr lang="en-GB" sz="3200" dirty="0" smtClean="0"/>
              <a:t>Scheduled </a:t>
            </a:r>
            <a:r>
              <a:rPr lang="en-GB" sz="3200" dirty="0"/>
              <a:t>at mutually convenient times, perhaps before period 1, more often Wednesday or Friday at 2.05 when you have a lesson period 5.</a:t>
            </a:r>
          </a:p>
          <a:p>
            <a:r>
              <a:rPr lang="en-GB" sz="3200" dirty="0"/>
              <a:t>“review progress, discuss future plans and any concerns”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/>
              <a:t>Communicate</a:t>
            </a:r>
            <a:endParaRPr lang="en-US" sz="4800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dirty="0"/>
              <a:t>This is about cooperation not conflict</a:t>
            </a:r>
          </a:p>
          <a:p>
            <a:r>
              <a:rPr lang="en-GB" sz="3200" dirty="0"/>
              <a:t>We are not the ‘enemy’</a:t>
            </a:r>
          </a:p>
          <a:p>
            <a:r>
              <a:rPr lang="en-GB" sz="3200" dirty="0"/>
              <a:t>Talk to us – don’t be an ostrich!</a:t>
            </a:r>
          </a:p>
          <a:p>
            <a:r>
              <a:rPr lang="en-GB" sz="3200" dirty="0"/>
              <a:t>A Levels and FE are challenging!  If you can do it easily, you’re not learning!</a:t>
            </a:r>
          </a:p>
          <a:p>
            <a:r>
              <a:rPr lang="en-GB" sz="3200" dirty="0"/>
              <a:t>Persevere!</a:t>
            </a:r>
          </a:p>
          <a:p>
            <a:r>
              <a:rPr lang="en-GB" sz="3200" dirty="0"/>
              <a:t>It’s ‘cool’ to be clever now!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4430" t="15914" r="6240"/>
          <a:stretch>
            <a:fillRect/>
          </a:stretch>
        </p:blipFill>
        <p:spPr bwMode="auto">
          <a:xfrm>
            <a:off x="755576" y="260648"/>
            <a:ext cx="8064896" cy="550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5338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u="sng" dirty="0" smtClean="0"/>
              <a:t>http://heathensixthform.co.uk/</a:t>
            </a:r>
            <a:endParaRPr lang="en-GB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26729" r="38360" b="33711"/>
          <a:stretch>
            <a:fillRect/>
          </a:stretch>
        </p:blipFill>
        <p:spPr bwMode="auto">
          <a:xfrm>
            <a:off x="2915816" y="1124744"/>
            <a:ext cx="60121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32216" r="31715" b="30086"/>
          <a:stretch>
            <a:fillRect/>
          </a:stretch>
        </p:blipFill>
        <p:spPr bwMode="auto">
          <a:xfrm>
            <a:off x="179512" y="3861048"/>
            <a:ext cx="666023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47655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/>
              <a:t>Plan for the future</a:t>
            </a:r>
            <a:endParaRPr lang="en-GB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Prioritise commitments </a:t>
            </a:r>
          </a:p>
          <a:p>
            <a:pPr lvl="1" algn="ctr">
              <a:buFont typeface="Monotype Sorts" pitchFamily="2" charset="2"/>
              <a:buChar char=" "/>
            </a:pPr>
            <a:r>
              <a:rPr lang="en-GB" sz="3200" dirty="0"/>
              <a:t>Social life </a:t>
            </a:r>
          </a:p>
          <a:p>
            <a:pPr lvl="1" algn="ctr">
              <a:buFont typeface="Monotype Sorts" pitchFamily="2" charset="2"/>
              <a:buChar char=" "/>
            </a:pPr>
            <a:r>
              <a:rPr lang="en-GB" sz="3200" dirty="0"/>
              <a:t>Part time job</a:t>
            </a:r>
          </a:p>
          <a:p>
            <a:pPr lvl="1" algn="ctr">
              <a:buFont typeface="Monotype Sorts" pitchFamily="2" charset="2"/>
              <a:buChar char=" "/>
            </a:pPr>
            <a:r>
              <a:rPr lang="en-GB" sz="3200" b="1" dirty="0"/>
              <a:t>SCHOOL WORK</a:t>
            </a:r>
          </a:p>
          <a:p>
            <a:pPr lvl="1" algn="ctr">
              <a:buFont typeface="Monotype Sorts" pitchFamily="2" charset="2"/>
              <a:buChar char=" "/>
            </a:pPr>
            <a:r>
              <a:rPr lang="en-GB" sz="3200" dirty="0"/>
              <a:t>(16 hours per week outside school) </a:t>
            </a:r>
          </a:p>
          <a:p>
            <a:pPr lvl="1" algn="ctr">
              <a:buFont typeface="Monotype Sorts" pitchFamily="2" charset="2"/>
              <a:buChar char=" "/>
            </a:pPr>
            <a:endParaRPr lang="en-GB" sz="3200" dirty="0"/>
          </a:p>
          <a:p>
            <a:pPr lvl="1" algn="ctr">
              <a:buFont typeface="Monotype Sorts" pitchFamily="2" charset="2"/>
              <a:buChar char=" "/>
            </a:pPr>
            <a:r>
              <a:rPr lang="en-GB" sz="3200" b="1" dirty="0"/>
              <a:t>Sixth Form Centre open from </a:t>
            </a:r>
            <a:r>
              <a:rPr lang="en-GB" sz="3200" b="1" dirty="0" smtClean="0"/>
              <a:t>7.30am </a:t>
            </a:r>
            <a:r>
              <a:rPr lang="en-GB" sz="3200" b="1" dirty="0"/>
              <a:t>to 5.00pm </a:t>
            </a:r>
          </a:p>
          <a:p>
            <a:pPr lvl="1" algn="ctr">
              <a:buFont typeface="Monotype Sorts" pitchFamily="2" charset="2"/>
              <a:buChar char=" "/>
            </a:pPr>
            <a:endParaRPr lang="en-GB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ctr"/>
            <a:r>
              <a:rPr lang="en-GB" dirty="0"/>
              <a:t>Be independent learners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2816"/>
            <a:ext cx="8229600" cy="4525963"/>
          </a:xfrm>
        </p:spPr>
        <p:txBody>
          <a:bodyPr>
            <a:normAutofit/>
          </a:bodyPr>
          <a:lstStyle/>
          <a:p>
            <a:r>
              <a:rPr lang="en-GB" sz="3600" dirty="0"/>
              <a:t>Ask for </a:t>
            </a:r>
            <a:r>
              <a:rPr lang="en-GB" sz="3600" dirty="0" smtClean="0"/>
              <a:t>help</a:t>
            </a:r>
          </a:p>
          <a:p>
            <a:endParaRPr lang="en-GB" sz="3600" dirty="0"/>
          </a:p>
          <a:p>
            <a:r>
              <a:rPr lang="en-GB" sz="3600" dirty="0" smtClean="0"/>
              <a:t>Use PLCS and enrichment website</a:t>
            </a:r>
            <a:endParaRPr lang="en-GB" sz="3600" dirty="0"/>
          </a:p>
          <a:p>
            <a:pPr>
              <a:buNone/>
            </a:pPr>
            <a:endParaRPr lang="en-GB" sz="3600" dirty="0"/>
          </a:p>
          <a:p>
            <a:r>
              <a:rPr lang="en-GB" sz="3600" dirty="0"/>
              <a:t>Reading and </a:t>
            </a:r>
            <a:r>
              <a:rPr lang="en-GB" sz="3600" dirty="0" smtClean="0"/>
              <a:t>research</a:t>
            </a:r>
            <a:endParaRPr lang="en-GB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Developed by departments in all subjects at AS</a:t>
            </a:r>
          </a:p>
          <a:p>
            <a:r>
              <a:rPr lang="en-GB" dirty="0" smtClean="0"/>
              <a:t>Student friendly checklist of knowledge and skills they will need to succeed in their subjects.</a:t>
            </a:r>
          </a:p>
          <a:p>
            <a:r>
              <a:rPr lang="en-GB" dirty="0" smtClean="0"/>
              <a:t>Available on enrichment website</a:t>
            </a:r>
          </a:p>
          <a:p>
            <a:r>
              <a:rPr lang="en-GB" dirty="0" smtClean="0"/>
              <a:t>Independent learning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Personal Learning Checklists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Char char=" "/>
            </a:pPr>
            <a:r>
              <a:rPr lang="en-GB" sz="2800" dirty="0"/>
              <a:t>The Curriculum</a:t>
            </a:r>
          </a:p>
          <a:p>
            <a:pPr>
              <a:lnSpc>
                <a:spcPct val="80000"/>
              </a:lnSpc>
              <a:buFont typeface="Monotype Sorts" pitchFamily="2" charset="2"/>
              <a:buChar char=" "/>
            </a:pPr>
            <a:r>
              <a:rPr lang="en-GB" sz="2800" dirty="0"/>
              <a:t>Broad curriculum on offer</a:t>
            </a:r>
          </a:p>
          <a:p>
            <a:pPr>
              <a:lnSpc>
                <a:spcPct val="80000"/>
              </a:lnSpc>
              <a:buFont typeface="Monotype Sorts" pitchFamily="2" charset="2"/>
              <a:buChar char="3"/>
            </a:pPr>
            <a:r>
              <a:rPr lang="en-GB" sz="2800" dirty="0"/>
              <a:t>4 AS in Year 12</a:t>
            </a:r>
          </a:p>
          <a:p>
            <a:pPr>
              <a:lnSpc>
                <a:spcPct val="80000"/>
              </a:lnSpc>
              <a:buFont typeface="Monotype Sorts" pitchFamily="2" charset="2"/>
              <a:buChar char="3"/>
            </a:pPr>
            <a:r>
              <a:rPr lang="en-GB" sz="2800" dirty="0"/>
              <a:t>3 or 4 A levels in year 13</a:t>
            </a:r>
          </a:p>
          <a:p>
            <a:pPr>
              <a:lnSpc>
                <a:spcPct val="80000"/>
              </a:lnSpc>
              <a:buFont typeface="Monotype Sorts" pitchFamily="2" charset="2"/>
              <a:buChar char="3"/>
            </a:pPr>
            <a:r>
              <a:rPr lang="en-GB" sz="2800" dirty="0"/>
              <a:t>Opportunity to study a wide variety of courses.</a:t>
            </a:r>
          </a:p>
          <a:p>
            <a:pPr>
              <a:lnSpc>
                <a:spcPct val="80000"/>
              </a:lnSpc>
              <a:buFont typeface="Monotype Sorts" pitchFamily="2" charset="2"/>
              <a:buChar char="3"/>
            </a:pPr>
            <a:r>
              <a:rPr lang="en-GB" sz="2800" dirty="0"/>
              <a:t>Level 2 BTEC First </a:t>
            </a:r>
            <a:r>
              <a:rPr lang="en-GB" sz="2800" dirty="0" smtClean="0"/>
              <a:t>Diploma in </a:t>
            </a:r>
            <a:r>
              <a:rPr lang="en-GB" sz="2800" dirty="0"/>
              <a:t>Health and Social </a:t>
            </a:r>
            <a:r>
              <a:rPr lang="en-GB" sz="2800" dirty="0" smtClean="0"/>
              <a:t>Care</a:t>
            </a:r>
            <a:endParaRPr lang="en-GB" sz="2800" dirty="0"/>
          </a:p>
          <a:p>
            <a:pPr>
              <a:lnSpc>
                <a:spcPct val="80000"/>
              </a:lnSpc>
              <a:buFont typeface="Monotype Sorts" pitchFamily="2" charset="2"/>
              <a:buChar char="3"/>
            </a:pPr>
            <a:r>
              <a:rPr lang="en-GB" sz="2800" dirty="0"/>
              <a:t>Opportunities to re-sit GCSE Mathematics and </a:t>
            </a:r>
            <a:r>
              <a:rPr lang="en-GB" sz="2800" dirty="0" smtClean="0"/>
              <a:t>English</a:t>
            </a:r>
            <a:endParaRPr lang="en-GB" sz="2800" dirty="0"/>
          </a:p>
          <a:p>
            <a:pPr>
              <a:lnSpc>
                <a:spcPct val="80000"/>
              </a:lnSpc>
              <a:buFont typeface="Monotype Sorts" pitchFamily="2" charset="2"/>
              <a:buChar char="¬"/>
            </a:pPr>
            <a:endParaRPr lang="en-GB" sz="2800" dirty="0"/>
          </a:p>
          <a:p>
            <a:pPr>
              <a:lnSpc>
                <a:spcPct val="80000"/>
              </a:lnSpc>
              <a:buFont typeface="Monotype Sorts" pitchFamily="2" charset="2"/>
              <a:buChar char="¬"/>
            </a:pPr>
            <a:endParaRPr lang="en-GB" sz="2800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The Curriculum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/>
              <a:t> </a:t>
            </a:r>
            <a:r>
              <a:rPr lang="en-GB" sz="4400" dirty="0"/>
              <a:t>Assessment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/>
              <a:t>Students study </a:t>
            </a:r>
            <a:r>
              <a:rPr lang="en-GB" sz="2800" b="1" dirty="0"/>
              <a:t>2</a:t>
            </a:r>
            <a:r>
              <a:rPr lang="en-GB" sz="2800" dirty="0"/>
              <a:t> or </a:t>
            </a:r>
            <a:r>
              <a:rPr lang="en-GB" sz="2800" b="1" dirty="0"/>
              <a:t>3</a:t>
            </a:r>
            <a:r>
              <a:rPr lang="en-GB" sz="2800" dirty="0"/>
              <a:t> units in each of their AS subjects.( Most A levels are made up of 4 units)</a:t>
            </a:r>
          </a:p>
          <a:p>
            <a:r>
              <a:rPr lang="en-GB" sz="2800" dirty="0"/>
              <a:t>The marks achieved in these units contribute to </a:t>
            </a:r>
            <a:r>
              <a:rPr lang="en-GB" sz="2800" b="1" dirty="0"/>
              <a:t>half</a:t>
            </a:r>
            <a:r>
              <a:rPr lang="en-GB" sz="2800" dirty="0"/>
              <a:t> their final A Level grade.</a:t>
            </a:r>
          </a:p>
          <a:p>
            <a:r>
              <a:rPr lang="en-GB" sz="2800" dirty="0"/>
              <a:t>An AS is a separate qualification but it’s also half of A </a:t>
            </a:r>
            <a:r>
              <a:rPr lang="en-GB" sz="2800" dirty="0" smtClean="0"/>
              <a:t>level</a:t>
            </a:r>
          </a:p>
          <a:p>
            <a:r>
              <a:rPr lang="en-GB" sz="2800" dirty="0" smtClean="0"/>
              <a:t>BTEC assessment 6 units – mostly coursework</a:t>
            </a:r>
            <a:endParaRPr lang="en-GB" sz="2800" dirty="0"/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4716463" y="4581525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 dirty="0" smtClean="0">
                <a:latin typeface="Garamond" pitchFamily="18" charset="0"/>
              </a:rPr>
              <a:t>.</a:t>
            </a:r>
            <a:endParaRPr lang="en-GB" sz="2400" b="1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4138" y="323850"/>
            <a:ext cx="7181850" cy="973138"/>
          </a:xfrm>
        </p:spPr>
        <p:txBody>
          <a:bodyPr/>
          <a:lstStyle/>
          <a:p>
            <a:pPr algn="ctr"/>
            <a:r>
              <a:rPr lang="en-GB" sz="4800" dirty="0"/>
              <a:t>Welcome</a:t>
            </a:r>
            <a:endParaRPr lang="en-GB" dirty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745413" cy="45529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800" u="sng" dirty="0"/>
              <a:t>The Sixth Form team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sz="2800" u="sng" dirty="0" smtClean="0"/>
          </a:p>
          <a:p>
            <a:pPr>
              <a:lnSpc>
                <a:spcPct val="80000"/>
              </a:lnSpc>
            </a:pPr>
            <a:r>
              <a:rPr lang="en-GB" sz="2000" b="1" dirty="0" smtClean="0"/>
              <a:t>Head of Year 12			Alan </a:t>
            </a:r>
            <a:r>
              <a:rPr lang="en-GB" sz="2000" b="1" dirty="0" err="1" smtClean="0"/>
              <a:t>Kydd</a:t>
            </a:r>
            <a:endParaRPr lang="en-GB" sz="2000" b="1" dirty="0" smtClean="0"/>
          </a:p>
          <a:p>
            <a:pPr>
              <a:lnSpc>
                <a:spcPct val="80000"/>
              </a:lnSpc>
            </a:pPr>
            <a:r>
              <a:rPr lang="en-GB" sz="2000" b="1" dirty="0" smtClean="0"/>
              <a:t>Deputy Head2 of Year 12 		Mike </a:t>
            </a:r>
            <a:r>
              <a:rPr lang="en-GB" sz="2000" b="1" dirty="0" err="1" smtClean="0"/>
              <a:t>Hanham</a:t>
            </a:r>
            <a:r>
              <a:rPr lang="en-GB" sz="2000" b="1" dirty="0" smtClean="0"/>
              <a:t>/Jenny 						Fisher</a:t>
            </a:r>
          </a:p>
          <a:p>
            <a:pPr>
              <a:lnSpc>
                <a:spcPct val="80000"/>
              </a:lnSpc>
            </a:pPr>
            <a:r>
              <a:rPr lang="en-GB" sz="2000" b="1" dirty="0" smtClean="0"/>
              <a:t>Key </a:t>
            </a:r>
            <a:r>
              <a:rPr lang="en-GB" sz="2000" b="1" dirty="0"/>
              <a:t>Stage 5 Leader	</a:t>
            </a:r>
            <a:r>
              <a:rPr lang="en-GB" sz="2000" b="1" dirty="0" smtClean="0"/>
              <a:t>                      Gisella </a:t>
            </a:r>
            <a:r>
              <a:rPr lang="en-GB" sz="2000" b="1" dirty="0" err="1" smtClean="0"/>
              <a:t>Vignal</a:t>
            </a:r>
            <a:r>
              <a:rPr lang="en-GB" sz="2000" b="1" dirty="0"/>
              <a:t>	     	</a:t>
            </a:r>
          </a:p>
          <a:p>
            <a:pPr>
              <a:lnSpc>
                <a:spcPct val="80000"/>
              </a:lnSpc>
            </a:pPr>
            <a:r>
              <a:rPr lang="en-GB" sz="2000" b="1" dirty="0"/>
              <a:t>Sixth Form Manager		</a:t>
            </a:r>
            <a:r>
              <a:rPr lang="en-GB" sz="2000" b="1" dirty="0" smtClean="0"/>
              <a:t>Chris Bullion</a:t>
            </a:r>
            <a:endParaRPr lang="en-GB" sz="2000" b="1" dirty="0"/>
          </a:p>
          <a:p>
            <a:pPr>
              <a:lnSpc>
                <a:spcPct val="80000"/>
              </a:lnSpc>
            </a:pPr>
            <a:r>
              <a:rPr lang="en-GB" sz="2000" b="1" dirty="0"/>
              <a:t>Sixth Form Administrator     	</a:t>
            </a:r>
            <a:r>
              <a:rPr lang="en-GB" sz="2000" b="1" dirty="0" smtClean="0"/>
              <a:t>Sharon </a:t>
            </a:r>
            <a:r>
              <a:rPr lang="en-GB" sz="2000" b="1" dirty="0"/>
              <a:t>Bell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000" dirty="0"/>
          </a:p>
          <a:p>
            <a:pPr>
              <a:lnSpc>
                <a:spcPct val="80000"/>
              </a:lnSpc>
            </a:pPr>
            <a:r>
              <a:rPr lang="en-GB" sz="2000" dirty="0"/>
              <a:t>Head of Year 13			</a:t>
            </a:r>
            <a:r>
              <a:rPr lang="en-GB" sz="2000" dirty="0" smtClean="0"/>
              <a:t>Richard Hand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/>
              <a:t>Deputy Head of Year 13		</a:t>
            </a:r>
            <a:r>
              <a:rPr lang="en-GB" sz="2000" dirty="0" smtClean="0"/>
              <a:t>Lucy </a:t>
            </a:r>
            <a:r>
              <a:rPr lang="en-GB" sz="2000" dirty="0" err="1" smtClean="0"/>
              <a:t>Goodhew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000" dirty="0" smtClean="0"/>
              <a:t>SLT link for Year13 </a:t>
            </a:r>
            <a:r>
              <a:rPr lang="en-GB" sz="2000" dirty="0"/>
              <a:t>	</a:t>
            </a:r>
            <a:r>
              <a:rPr lang="en-GB" sz="2000" dirty="0" smtClean="0"/>
              <a:t>           Steve Rayner</a:t>
            </a:r>
            <a:endParaRPr lang="en-GB" sz="2000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/>
              <a:t>The Importance of Coursework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/>
              <a:t>Some </a:t>
            </a:r>
            <a:r>
              <a:rPr lang="en-GB" sz="3300" dirty="0"/>
              <a:t>units are assessed by examinations others by coursework.</a:t>
            </a:r>
          </a:p>
          <a:p>
            <a:r>
              <a:rPr lang="en-GB" sz="3300" dirty="0"/>
              <a:t>Deadline dates in tonight’s booklet.</a:t>
            </a:r>
          </a:p>
          <a:p>
            <a:r>
              <a:rPr lang="en-GB" sz="3300" dirty="0"/>
              <a:t>Check Department handouts for further information.</a:t>
            </a:r>
          </a:p>
          <a:p>
            <a:pPr algn="ctr">
              <a:buFontTx/>
              <a:buNone/>
            </a:pPr>
            <a:endParaRPr lang="en-GB" sz="3600" dirty="0"/>
          </a:p>
          <a:p>
            <a:pPr algn="ctr">
              <a:buFontTx/>
              <a:buNone/>
            </a:pPr>
            <a:r>
              <a:rPr lang="en-GB" sz="3900" dirty="0"/>
              <a:t>DON’T GET BEHIND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Getting coursework right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Assessment objective of most </a:t>
            </a:r>
            <a:r>
              <a:rPr lang="en-US" sz="2800" dirty="0" smtClean="0"/>
              <a:t>KS5 </a:t>
            </a:r>
            <a:r>
              <a:rPr lang="en-US" sz="2800" dirty="0"/>
              <a:t>subjects</a:t>
            </a:r>
          </a:p>
          <a:p>
            <a:r>
              <a:rPr lang="en-US" sz="2800" dirty="0"/>
              <a:t>Applied A levels -  coursework accounts for  two thirds of the final mark.</a:t>
            </a:r>
          </a:p>
          <a:p>
            <a:r>
              <a:rPr lang="en-US" sz="2800" dirty="0"/>
              <a:t>Essential to break up tasks and plan time effectively so that deadline is met and final product is the best piece of work a student can produce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Deadlines in pack – look out for pinch points.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Examination Entries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Assessment seasons in </a:t>
            </a:r>
            <a:r>
              <a:rPr lang="en-GB" sz="2800" dirty="0" smtClean="0"/>
              <a:t>June only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All individual units may be </a:t>
            </a:r>
            <a:r>
              <a:rPr lang="en-GB" sz="2800" dirty="0" smtClean="0"/>
              <a:t>retaken – but not until June of year 13</a:t>
            </a: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Best results stand</a:t>
            </a:r>
          </a:p>
          <a:p>
            <a:pPr>
              <a:lnSpc>
                <a:spcPct val="90000"/>
              </a:lnSpc>
              <a:buFont typeface="Monotype Sorts" pitchFamily="2" charset="2"/>
              <a:buChar char=" "/>
            </a:pPr>
            <a:endParaRPr lang="en-GB" sz="2400" dirty="0"/>
          </a:p>
          <a:p>
            <a:pPr>
              <a:lnSpc>
                <a:spcPct val="90000"/>
              </a:lnSpc>
              <a:buFont typeface="Monotype Sorts" pitchFamily="2" charset="2"/>
              <a:buChar char=" "/>
            </a:pPr>
            <a:r>
              <a:rPr lang="en-GB" sz="2400" dirty="0"/>
              <a:t>	</a:t>
            </a:r>
            <a:endParaRPr lang="en-GB" sz="2000" dirty="0"/>
          </a:p>
          <a:p>
            <a:pPr>
              <a:lnSpc>
                <a:spcPct val="90000"/>
              </a:lnSpc>
              <a:buNone/>
            </a:pPr>
            <a:r>
              <a:rPr lang="en-GB" sz="2000" dirty="0" smtClean="0"/>
              <a:t>  </a:t>
            </a:r>
            <a:r>
              <a:rPr lang="en-GB" sz="2400" dirty="0" smtClean="0"/>
              <a:t> Yr 12 June</a:t>
            </a:r>
            <a:r>
              <a:rPr lang="en-GB" sz="2400" dirty="0"/>
              <a:t> </a:t>
            </a:r>
            <a:r>
              <a:rPr lang="en-GB" sz="2400" dirty="0" smtClean="0"/>
              <a:t>       </a:t>
            </a:r>
            <a:r>
              <a:rPr lang="en-GB" sz="2000" dirty="0" smtClean="0"/>
              <a:t>All </a:t>
            </a:r>
            <a:r>
              <a:rPr lang="en-GB" sz="2000" dirty="0"/>
              <a:t>AS units </a:t>
            </a:r>
            <a:r>
              <a:rPr lang="en-GB" sz="2000" dirty="0" smtClean="0"/>
              <a:t>			</a:t>
            </a:r>
            <a:r>
              <a:rPr lang="en-GB" sz="2000" b="1" dirty="0" smtClean="0"/>
              <a:t>Whole AS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/>
              <a:t>	</a:t>
            </a:r>
            <a:endParaRPr lang="en-GB" sz="2000" dirty="0" smtClean="0"/>
          </a:p>
          <a:p>
            <a:pPr>
              <a:lnSpc>
                <a:spcPct val="90000"/>
              </a:lnSpc>
              <a:buFont typeface="Monotype Sorts" pitchFamily="2" charset="2"/>
              <a:buChar char=" "/>
            </a:pPr>
            <a:r>
              <a:rPr lang="en-GB" sz="2400" dirty="0" smtClean="0"/>
              <a:t>Yr </a:t>
            </a:r>
            <a:r>
              <a:rPr lang="en-GB" sz="2400" dirty="0"/>
              <a:t>13 </a:t>
            </a:r>
            <a:r>
              <a:rPr lang="en-GB" sz="2400" dirty="0" smtClean="0"/>
              <a:t>June        </a:t>
            </a:r>
            <a:r>
              <a:rPr lang="en-GB" sz="1800" dirty="0" smtClean="0"/>
              <a:t> </a:t>
            </a:r>
            <a:r>
              <a:rPr lang="en-GB" sz="2000" dirty="0" smtClean="0"/>
              <a:t>All </a:t>
            </a:r>
            <a:r>
              <a:rPr lang="en-GB" sz="2000" dirty="0"/>
              <a:t>remaining A2 units + </a:t>
            </a:r>
            <a:r>
              <a:rPr lang="en-GB" sz="2000" dirty="0" smtClean="0"/>
              <a:t>any  </a:t>
            </a:r>
            <a:r>
              <a:rPr lang="en-GB" sz="2000" dirty="0"/>
              <a:t>re-sit unit</a:t>
            </a:r>
          </a:p>
          <a:p>
            <a:pPr lvl="6">
              <a:lnSpc>
                <a:spcPct val="90000"/>
              </a:lnSpc>
              <a:buFont typeface="Monotype Sorts" pitchFamily="2" charset="2"/>
              <a:buChar char=" "/>
            </a:pPr>
            <a:r>
              <a:rPr lang="en-GB" sz="2200" b="1" dirty="0"/>
              <a:t>            			</a:t>
            </a:r>
            <a:r>
              <a:rPr lang="en-GB" sz="2200" b="1" dirty="0" smtClean="0"/>
              <a:t>         </a:t>
            </a:r>
            <a:r>
              <a:rPr lang="en-GB" sz="2200" b="1" u="sng" dirty="0" smtClean="0"/>
              <a:t>Whole </a:t>
            </a:r>
            <a:r>
              <a:rPr lang="en-GB" sz="2200" b="1" u="sng" dirty="0"/>
              <a:t>A2</a:t>
            </a:r>
            <a:r>
              <a:rPr lang="en-GB" sz="2200" dirty="0"/>
              <a:t> </a:t>
            </a:r>
            <a:r>
              <a:rPr lang="en-GB" sz="1400" dirty="0"/>
              <a:t>	</a:t>
            </a:r>
            <a:endParaRPr lang="en-GB" sz="2200" dirty="0"/>
          </a:p>
          <a:p>
            <a:pPr lvl="6">
              <a:lnSpc>
                <a:spcPct val="90000"/>
              </a:lnSpc>
              <a:buFont typeface="Monotype Sorts" pitchFamily="2" charset="2"/>
              <a:buChar char=" "/>
            </a:pPr>
            <a:endParaRPr lang="en-GB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/>
              <a:t>Target Setting - Aiming high</a:t>
            </a:r>
            <a:endParaRPr lang="en-GB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At the start of Year 12 all students are given minimum target grades for AS and A level based on how they did at GCSE</a:t>
            </a:r>
          </a:p>
          <a:p>
            <a:r>
              <a:rPr lang="en-GB" sz="2800" dirty="0"/>
              <a:t>We ask students to think beyond these and set themselves  target grades which include some challenge.</a:t>
            </a:r>
          </a:p>
          <a:p>
            <a:r>
              <a:rPr lang="en-GB" sz="2800" dirty="0"/>
              <a:t>Planning  and researching future  career paths is integral to this process.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578" name="Group 2"/>
          <p:cNvGraphicFramePr>
            <a:graphicFrameLocks noGrp="1"/>
          </p:cNvGraphicFramePr>
          <p:nvPr/>
        </p:nvGraphicFramePr>
        <p:xfrm>
          <a:off x="900113" y="2722563"/>
          <a:ext cx="7029450" cy="2834640"/>
        </p:xfrm>
        <a:graphic>
          <a:graphicData uri="http://schemas.openxmlformats.org/drawingml/2006/table">
            <a:tbl>
              <a:tblPr/>
              <a:tblGrid>
                <a:gridCol w="2644775"/>
                <a:gridCol w="1495425"/>
                <a:gridCol w="1406525"/>
                <a:gridCol w="1482725"/>
              </a:tblGrid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AS subjects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Average grade per 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CCD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CCCC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2600" name="TextBox 4"/>
          <p:cNvSpPr txBox="1">
            <a:spLocks noChangeArrowheads="1"/>
          </p:cNvSpPr>
          <p:nvPr/>
        </p:nvSpPr>
        <p:spPr bwMode="auto">
          <a:xfrm>
            <a:off x="2332038" y="798513"/>
            <a:ext cx="4556125" cy="1384995"/>
          </a:xfrm>
          <a:prstGeom prst="rect">
            <a:avLst/>
          </a:prstGeom>
          <a:solidFill>
            <a:srgbClr val="EAF18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dirty="0"/>
              <a:t>Why we discourage students dropping subjects </a:t>
            </a:r>
            <a:r>
              <a:rPr lang="en-GB" sz="2400" dirty="0"/>
              <a:t>at AS</a:t>
            </a:r>
          </a:p>
        </p:txBody>
      </p:sp>
      <p:sp>
        <p:nvSpPr>
          <p:cNvPr id="152601" name="TextBox 5"/>
          <p:cNvSpPr txBox="1">
            <a:spLocks noChangeArrowheads="1"/>
          </p:cNvSpPr>
          <p:nvPr/>
        </p:nvSpPr>
        <p:spPr bwMode="auto">
          <a:xfrm>
            <a:off x="2051720" y="1700808"/>
            <a:ext cx="5072062" cy="830997"/>
          </a:xfrm>
          <a:prstGeom prst="rect">
            <a:avLst/>
          </a:prstGeom>
          <a:solidFill>
            <a:srgbClr val="EAF18D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dirty="0"/>
              <a:t>Students with an average GCSE performance of C nationally</a:t>
            </a:r>
            <a:endParaRPr lang="en-GB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ctr"/>
            <a:r>
              <a:rPr lang="en-GB" dirty="0"/>
              <a:t> A* at A Level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000" dirty="0"/>
              <a:t>To be awarded an A*, candidates will need to achieve a grade A on the full A Level qualification and an A* on the total of the A2 units.</a:t>
            </a:r>
          </a:p>
          <a:p>
            <a:r>
              <a:rPr lang="en-GB" sz="3000" dirty="0"/>
              <a:t>That means an overall score of </a:t>
            </a:r>
            <a:r>
              <a:rPr lang="en-GB" sz="3000" b="1" dirty="0"/>
              <a:t>80%</a:t>
            </a:r>
            <a:r>
              <a:rPr lang="en-GB" sz="3000" dirty="0"/>
              <a:t> to gain </a:t>
            </a:r>
            <a:r>
              <a:rPr lang="en-GB" sz="3000" b="1" dirty="0"/>
              <a:t>grade A</a:t>
            </a:r>
            <a:r>
              <a:rPr lang="en-GB" sz="3000" dirty="0"/>
              <a:t> </a:t>
            </a:r>
          </a:p>
          <a:p>
            <a:r>
              <a:rPr lang="en-GB" sz="3000" dirty="0"/>
              <a:t>Only those candidates who also score </a:t>
            </a:r>
            <a:r>
              <a:rPr lang="en-GB" sz="3000" b="1" dirty="0"/>
              <a:t>90%</a:t>
            </a:r>
            <a:r>
              <a:rPr lang="en-GB" sz="3000" dirty="0"/>
              <a:t> on their </a:t>
            </a:r>
            <a:r>
              <a:rPr lang="en-GB" sz="3000" b="1" dirty="0"/>
              <a:t>A2 (Year 13 units)</a:t>
            </a:r>
            <a:r>
              <a:rPr lang="en-GB" sz="3000" dirty="0"/>
              <a:t> will gain </a:t>
            </a:r>
            <a:r>
              <a:rPr lang="en-GB" sz="3000" b="1" dirty="0"/>
              <a:t>A*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Year 12 Introduction Mentor Evening</a:t>
            </a:r>
            <a:endParaRPr lang="en-GB" sz="3200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en-GB" sz="2800" dirty="0" smtClean="0"/>
              <a:t>Thursday 7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November  Y12 Introductory recording sent home</a:t>
            </a:r>
          </a:p>
          <a:p>
            <a:r>
              <a:rPr lang="en-GB" sz="2800" b="1" dirty="0" smtClean="0"/>
              <a:t>Thursday 14</a:t>
            </a:r>
            <a:r>
              <a:rPr lang="en-GB" sz="2800" b="1" baseline="30000" dirty="0" smtClean="0"/>
              <a:t>th</a:t>
            </a:r>
            <a:r>
              <a:rPr lang="en-GB" sz="2800" b="1" dirty="0" smtClean="0"/>
              <a:t> November </a:t>
            </a:r>
            <a:r>
              <a:rPr lang="en-GB" sz="2800" dirty="0" smtClean="0"/>
              <a:t>– Mentor evening </a:t>
            </a:r>
          </a:p>
          <a:p>
            <a:r>
              <a:rPr lang="en-GB" sz="2800" dirty="0" smtClean="0"/>
              <a:t>Mentor, </a:t>
            </a:r>
            <a:r>
              <a:rPr lang="en-GB" sz="2800" dirty="0"/>
              <a:t>student and parents discuss:- </a:t>
            </a:r>
          </a:p>
          <a:p>
            <a:pPr lvl="1">
              <a:buFont typeface="Monotype Sorts" pitchFamily="2" charset="2"/>
              <a:buChar char="3"/>
            </a:pPr>
            <a:r>
              <a:rPr lang="en-GB" sz="2800" dirty="0"/>
              <a:t>how their son/daughter has settled down to work at Key Stage 5</a:t>
            </a:r>
          </a:p>
          <a:p>
            <a:pPr lvl="1">
              <a:buFont typeface="Monotype Sorts" pitchFamily="2" charset="2"/>
              <a:buChar char="3"/>
            </a:pPr>
            <a:r>
              <a:rPr lang="en-GB" sz="2800" dirty="0"/>
              <a:t>strategies to achieve these targets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4427538" y="4941888"/>
            <a:ext cx="4392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 dirty="0">
                <a:solidFill>
                  <a:srgbClr val="FF0000"/>
                </a:solidFill>
                <a:latin typeface="Garamond" pitchFamily="18" charset="0"/>
              </a:rPr>
              <a:t>Parents’ Evening with subject teachers </a:t>
            </a:r>
            <a:r>
              <a:rPr lang="en-GB" sz="2400" b="1" dirty="0" smtClean="0">
                <a:solidFill>
                  <a:srgbClr val="FF0000"/>
                </a:solidFill>
                <a:latin typeface="Garamond" pitchFamily="18" charset="0"/>
              </a:rPr>
              <a:t>on Thursday 13</a:t>
            </a:r>
            <a:r>
              <a:rPr lang="en-GB" sz="2400" b="1" baseline="30000" dirty="0" smtClean="0">
                <a:solidFill>
                  <a:srgbClr val="FF0000"/>
                </a:solidFill>
                <a:latin typeface="Garamond" pitchFamily="18" charset="0"/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  <a:latin typeface="Garamond" pitchFamily="18" charset="0"/>
              </a:rPr>
              <a:t> February</a:t>
            </a:r>
            <a:endParaRPr lang="en-GB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algn="ctr"/>
            <a:r>
              <a:rPr lang="en-GB" dirty="0"/>
              <a:t>Developing the whole student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Char char=" "/>
            </a:pPr>
            <a:endParaRPr lang="en-GB" sz="2800" b="1" dirty="0" smtClean="0"/>
          </a:p>
          <a:p>
            <a:pPr>
              <a:buFont typeface="Monotype Sorts" pitchFamily="2" charset="2"/>
              <a:buChar char=" "/>
            </a:pPr>
            <a:r>
              <a:rPr lang="en-GB" sz="2800" dirty="0" smtClean="0"/>
              <a:t>Skills </a:t>
            </a:r>
            <a:r>
              <a:rPr lang="en-GB" sz="2800" dirty="0"/>
              <a:t>for future jobs and </a:t>
            </a:r>
            <a:r>
              <a:rPr lang="en-GB" sz="2800" dirty="0" smtClean="0"/>
              <a:t>careers</a:t>
            </a:r>
            <a:endParaRPr lang="en-GB" sz="2800" dirty="0"/>
          </a:p>
          <a:p>
            <a:pPr>
              <a:buFont typeface="Monotype Sorts" pitchFamily="2" charset="2"/>
              <a:buChar char=" "/>
            </a:pPr>
            <a:r>
              <a:rPr lang="en-GB" sz="2800" dirty="0"/>
              <a:t>Voluntary Service in the Community - a wide variety of options available</a:t>
            </a:r>
          </a:p>
          <a:p>
            <a:pPr>
              <a:buFont typeface="Monotype Sorts" pitchFamily="2" charset="2"/>
              <a:buChar char=" "/>
            </a:pPr>
            <a:r>
              <a:rPr lang="en-GB" sz="2800" dirty="0"/>
              <a:t>Sixth Form Committee</a:t>
            </a:r>
          </a:p>
          <a:p>
            <a:pPr>
              <a:buFont typeface="Monotype Sorts" pitchFamily="2" charset="2"/>
              <a:buChar char=" "/>
            </a:pPr>
            <a:r>
              <a:rPr lang="en-GB" sz="2800" dirty="0"/>
              <a:t>Tutor Reps </a:t>
            </a:r>
          </a:p>
          <a:p>
            <a:pPr>
              <a:buFont typeface="Monotype Sorts" pitchFamily="2" charset="2"/>
              <a:buChar char=" "/>
            </a:pPr>
            <a:r>
              <a:rPr lang="en-GB" sz="2800" dirty="0"/>
              <a:t>PHSE </a:t>
            </a:r>
          </a:p>
          <a:p>
            <a:pPr>
              <a:buFont typeface="Monotype Sorts" pitchFamily="2" charset="2"/>
              <a:buChar char=" "/>
            </a:pPr>
            <a:r>
              <a:rPr lang="en-GB" sz="2800" dirty="0"/>
              <a:t>Competitions</a:t>
            </a:r>
          </a:p>
          <a:p>
            <a:pPr>
              <a:buFont typeface="Monotype Sorts" pitchFamily="2" charset="2"/>
              <a:buChar char=" "/>
            </a:pPr>
            <a:endParaRPr lang="en-GB" sz="2800" dirty="0"/>
          </a:p>
          <a:p>
            <a:pPr>
              <a:buFont typeface="Monotype Sorts" pitchFamily="2" charset="2"/>
              <a:buChar char=" "/>
            </a:pP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Replacement for EMA</a:t>
            </a:r>
          </a:p>
          <a:p>
            <a:r>
              <a:rPr lang="en-GB" sz="3200" dirty="0" smtClean="0"/>
              <a:t>Information enclosed in letter  - also available on website.</a:t>
            </a:r>
          </a:p>
          <a:p>
            <a:r>
              <a:rPr lang="en-GB" sz="3200" dirty="0" smtClean="0"/>
              <a:t>Guaranteed Bursary - £1200 per year.</a:t>
            </a:r>
          </a:p>
          <a:p>
            <a:r>
              <a:rPr lang="en-GB" sz="3200" dirty="0" smtClean="0"/>
              <a:t>Discretionary  Bursary – Deadline for applications  - 17th October .</a:t>
            </a:r>
          </a:p>
          <a:p>
            <a:r>
              <a:rPr lang="en-GB" sz="3200" dirty="0" smtClean="0"/>
              <a:t>Payment dependent on full attendance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Discretionary Bursary Fund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/>
              <a:t> The Way Forward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200" dirty="0"/>
              <a:t>Importance of working together</a:t>
            </a:r>
          </a:p>
          <a:p>
            <a:endParaRPr lang="en-GB" sz="3200" dirty="0"/>
          </a:p>
          <a:p>
            <a:r>
              <a:rPr lang="en-GB" sz="3200" dirty="0"/>
              <a:t>Subject specific information available</a:t>
            </a:r>
          </a:p>
          <a:p>
            <a:pPr>
              <a:buFontTx/>
              <a:buNone/>
            </a:pPr>
            <a:endParaRPr lang="en-GB" sz="3200" dirty="0"/>
          </a:p>
          <a:p>
            <a:r>
              <a:rPr lang="en-GB" sz="3200" dirty="0"/>
              <a:t>Results Day   </a:t>
            </a:r>
            <a:r>
              <a:rPr lang="en-GB" sz="3200" b="1" dirty="0"/>
              <a:t>Thursday </a:t>
            </a:r>
            <a:r>
              <a:rPr lang="en-GB" sz="3200" b="1" dirty="0" smtClean="0"/>
              <a:t>14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</a:t>
            </a:r>
            <a:r>
              <a:rPr lang="en-GB" sz="3200" b="1" dirty="0"/>
              <a:t>August</a:t>
            </a:r>
          </a:p>
          <a:p>
            <a:pPr>
              <a:buFontTx/>
              <a:buNone/>
            </a:pP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0" dirty="0"/>
              <a:t>Aims of the evening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400" dirty="0"/>
              <a:t>Information on structure and content of AS and A2 courses.</a:t>
            </a:r>
          </a:p>
          <a:p>
            <a:r>
              <a:rPr lang="en-GB" sz="3400" dirty="0"/>
              <a:t>Information on the differences between life at Key Stage 4 and Key Stage 5.</a:t>
            </a:r>
          </a:p>
          <a:p>
            <a:r>
              <a:rPr lang="en-GB" sz="3400" dirty="0"/>
              <a:t>An opportunity to meet the Sixth Form team.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Aims of the Sixth Form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en-GB" sz="3600" dirty="0"/>
              <a:t>To work with students and parents to ensure that our young people achieve, not only  academically, but also develop the skills and attributes which are essential to success in later life.</a:t>
            </a:r>
          </a:p>
          <a:p>
            <a:pPr algn="ctr">
              <a:buFontTx/>
              <a:buNone/>
            </a:pPr>
            <a:r>
              <a:rPr lang="en-GB" sz="3600" dirty="0"/>
              <a:t> </a:t>
            </a:r>
          </a:p>
          <a:p>
            <a:pPr algn="ctr">
              <a:buFontTx/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Easing the transition to KS 5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sz="3600" dirty="0"/>
              <a:t>Our expectations of students</a:t>
            </a:r>
          </a:p>
          <a:p>
            <a:pPr algn="ctr"/>
            <a:r>
              <a:rPr lang="en-GB" sz="3600" dirty="0"/>
              <a:t>Agreement</a:t>
            </a:r>
          </a:p>
          <a:p>
            <a:pPr algn="ctr"/>
            <a:r>
              <a:rPr lang="en-GB" sz="3600" dirty="0"/>
              <a:t>Hard work</a:t>
            </a:r>
          </a:p>
          <a:p>
            <a:pPr algn="ctr"/>
            <a:r>
              <a:rPr lang="en-GB" sz="3600" dirty="0"/>
              <a:t>Study skills</a:t>
            </a:r>
          </a:p>
          <a:p>
            <a:pPr algn="ctr"/>
            <a:r>
              <a:rPr lang="en-GB" sz="3600" dirty="0"/>
              <a:t>Time management</a:t>
            </a:r>
          </a:p>
          <a:p>
            <a:pPr algn="ctr"/>
            <a:r>
              <a:rPr lang="en-GB" sz="3600" dirty="0"/>
              <a:t>Effective use of study periods and home study</a:t>
            </a: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4800" b="1" dirty="0"/>
              <a:t>MORE FREEDOM</a:t>
            </a:r>
          </a:p>
          <a:p>
            <a:pPr algn="ctr">
              <a:buFontTx/>
              <a:buNone/>
            </a:pPr>
            <a:endParaRPr lang="en-GB" sz="4800" b="1" dirty="0"/>
          </a:p>
          <a:p>
            <a:pPr algn="ctr">
              <a:buFontTx/>
              <a:buNone/>
            </a:pPr>
            <a:endParaRPr lang="en-GB" sz="4800" dirty="0"/>
          </a:p>
          <a:p>
            <a:pPr algn="ctr">
              <a:buFontTx/>
              <a:buNone/>
            </a:pPr>
            <a:r>
              <a:rPr lang="en-GB" sz="4800" b="1" dirty="0"/>
              <a:t>MORE RESPONSIBILITY</a:t>
            </a:r>
          </a:p>
          <a:p>
            <a:pPr algn="ctr">
              <a:buFontTx/>
              <a:buNone/>
            </a:pPr>
            <a:endParaRPr lang="en-GB" sz="4800" b="1" dirty="0"/>
          </a:p>
          <a:p>
            <a:pPr algn="ctr">
              <a:buFontTx/>
              <a:buNone/>
            </a:pPr>
            <a:endParaRPr lang="en-US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4000" dirty="0"/>
              <a:t>The Agreement: A Partnership</a:t>
            </a:r>
            <a:endParaRPr lang="en-US" sz="400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 “</a:t>
            </a:r>
            <a:r>
              <a:rPr lang="en-GB" sz="3200" dirty="0"/>
              <a:t>I can expect to be treated as an adult”</a:t>
            </a:r>
          </a:p>
          <a:p>
            <a:r>
              <a:rPr lang="en-GB" sz="3200" dirty="0"/>
              <a:t>“I will set target grades…equal to or higher than my minimum target grades”</a:t>
            </a:r>
          </a:p>
          <a:p>
            <a:r>
              <a:rPr lang="en-GB" sz="3200" dirty="0"/>
              <a:t>“Appropriate behaviour, appearance and language”</a:t>
            </a:r>
          </a:p>
          <a:p>
            <a:r>
              <a:rPr lang="en-GB" sz="3200" dirty="0" smtClean="0"/>
              <a:t>100%  </a:t>
            </a:r>
            <a:r>
              <a:rPr lang="en-GB" sz="3200" dirty="0"/>
              <a:t>attendance”</a:t>
            </a:r>
          </a:p>
          <a:p>
            <a:r>
              <a:rPr lang="en-GB" sz="3200" dirty="0"/>
              <a:t>“Punctuality”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KS5 learning mentor guided support during study periods</a:t>
            </a:r>
          </a:p>
          <a:p>
            <a:endParaRPr lang="en-GB" sz="3200" dirty="0" smtClean="0"/>
          </a:p>
          <a:p>
            <a:r>
              <a:rPr lang="en-GB" sz="3200" dirty="0" smtClean="0"/>
              <a:t>Liaise  with subject staff</a:t>
            </a:r>
          </a:p>
          <a:p>
            <a:pPr marL="109728" indent="0">
              <a:buNone/>
            </a:pPr>
            <a:endParaRPr lang="en-GB" sz="3200" dirty="0" smtClean="0"/>
          </a:p>
          <a:p>
            <a:r>
              <a:rPr lang="en-GB" sz="3200" dirty="0" smtClean="0"/>
              <a:t>Part of  monitoring programme</a:t>
            </a:r>
          </a:p>
          <a:p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Support for Students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Attendance at lessons is not optional</a:t>
            </a:r>
          </a:p>
          <a:p>
            <a:endParaRPr lang="en-GB" dirty="0" smtClean="0"/>
          </a:p>
          <a:p>
            <a:r>
              <a:rPr lang="en-GB" dirty="0" smtClean="0"/>
              <a:t>Students’ attendance is checked weekly and dealt with by a series of increasingly serious sanctions.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Persistent offender s will find that their future in the Sixth Form will be under review.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Attendance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997</Words>
  <Application>Microsoft Office PowerPoint</Application>
  <PresentationFormat>On-screen Show (4:3)</PresentationFormat>
  <Paragraphs>177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Year 12 Induction Evening for students and  parents</vt:lpstr>
      <vt:lpstr>Welcome</vt:lpstr>
      <vt:lpstr>Aims of the evening</vt:lpstr>
      <vt:lpstr>Aims of the Sixth Form</vt:lpstr>
      <vt:lpstr>Easing the transition to KS 5</vt:lpstr>
      <vt:lpstr>Slide 6</vt:lpstr>
      <vt:lpstr>The Agreement: A Partnership</vt:lpstr>
      <vt:lpstr>Support for Students </vt:lpstr>
      <vt:lpstr>Attendance</vt:lpstr>
      <vt:lpstr>Home Study and Study Sessions</vt:lpstr>
      <vt:lpstr> Mentor Meetings</vt:lpstr>
      <vt:lpstr>Communicate</vt:lpstr>
      <vt:lpstr>Slide 13</vt:lpstr>
      <vt:lpstr>http://heathensixthform.co.uk/</vt:lpstr>
      <vt:lpstr>Plan for the future</vt:lpstr>
      <vt:lpstr>Be independent learners</vt:lpstr>
      <vt:lpstr>Personal Learning Checklists </vt:lpstr>
      <vt:lpstr>The Curriculum</vt:lpstr>
      <vt:lpstr> Assessment</vt:lpstr>
      <vt:lpstr>The Importance of Coursework</vt:lpstr>
      <vt:lpstr>Getting coursework right</vt:lpstr>
      <vt:lpstr>Examination Entries</vt:lpstr>
      <vt:lpstr>Target Setting - Aiming high</vt:lpstr>
      <vt:lpstr>Slide 24</vt:lpstr>
      <vt:lpstr> A* at A Level</vt:lpstr>
      <vt:lpstr>Year 12 Introduction Mentor Evening</vt:lpstr>
      <vt:lpstr>Developing the whole student</vt:lpstr>
      <vt:lpstr>Discretionary Bursary Fund</vt:lpstr>
      <vt:lpstr> The Way Forward</vt:lpstr>
    </vt:vector>
  </TitlesOfParts>
  <Company>lhs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12 Induction Evening for students and  parents</dc:title>
  <dc:creator>GVignali</dc:creator>
  <cp:lastModifiedBy>Alan Kydd</cp:lastModifiedBy>
  <cp:revision>49</cp:revision>
  <dcterms:created xsi:type="dcterms:W3CDTF">2011-09-19T18:38:12Z</dcterms:created>
  <dcterms:modified xsi:type="dcterms:W3CDTF">2013-10-05T12:35:50Z</dcterms:modified>
</cp:coreProperties>
</file>