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0099"/>
    <a:srgbClr val="663300"/>
    <a:srgbClr val="005392"/>
    <a:srgbClr val="BEE395"/>
    <a:srgbClr val="FFE38B"/>
    <a:srgbClr val="FF6600"/>
    <a:srgbClr val="339966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6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3" d="100"/>
          <a:sy n="53" d="100"/>
        </p:scale>
        <p:origin x="284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4610C-2623-4EC0-8D75-151DE3A4B4CD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314F1-F62A-46BC-AF0A-63625CACF0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969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156345"/>
            <a:ext cx="9144000" cy="1353617"/>
          </a:xfr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smtClean="0"/>
              <a:t>Subtitle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5345921"/>
            <a:ext cx="12192000" cy="14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743" y="5489811"/>
            <a:ext cx="2368301" cy="1383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485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365944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488" y="5485065"/>
            <a:ext cx="2368301" cy="1383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69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E50877-01A3-4493-838F-37AB187D168A}" type="datetimeFigureOut">
              <a:rPr lang="en-GB" smtClean="0"/>
              <a:t>18/06/2018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DC81FCA-03FB-45D7-978D-074FDCC4514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488" y="5485065"/>
            <a:ext cx="2368301" cy="1383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11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 b="1" baseline="0"/>
            </a:lvl1pPr>
          </a:lstStyle>
          <a:p>
            <a:r>
              <a:rPr lang="en-US" dirty="0" smtClean="0"/>
              <a:t>Main heading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488" y="5485065"/>
            <a:ext cx="2368301" cy="1383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969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781685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661410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488" y="5485065"/>
            <a:ext cx="2368301" cy="1383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236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4560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4560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488" y="5485065"/>
            <a:ext cx="2368301" cy="1383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727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297999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97999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488" y="5485065"/>
            <a:ext cx="2368301" cy="1383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545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488" y="5485065"/>
            <a:ext cx="2368301" cy="1383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748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488" y="5485065"/>
            <a:ext cx="2368301" cy="1383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88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2533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32645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488" y="5485065"/>
            <a:ext cx="2368301" cy="1383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659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29425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488" y="5485065"/>
            <a:ext cx="2368301" cy="1383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981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7290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0510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icould.com/buzz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53589"/>
            <a:ext cx="9144000" cy="940525"/>
          </a:xfrm>
        </p:spPr>
        <p:txBody>
          <a:bodyPr>
            <a:normAutofit/>
          </a:bodyPr>
          <a:lstStyle/>
          <a:p>
            <a:r>
              <a:rPr lang="en-GB" dirty="0" smtClean="0"/>
              <a:t>What Next?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94114"/>
            <a:ext cx="9144000" cy="3363686"/>
          </a:xfrm>
        </p:spPr>
        <p:txBody>
          <a:bodyPr/>
          <a:lstStyle/>
          <a:p>
            <a:r>
              <a:rPr lang="en-GB" dirty="0" smtClean="0"/>
              <a:t>It’s time to start thinking and planning!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512" y="2443543"/>
            <a:ext cx="1704975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76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9166" y="1240971"/>
            <a:ext cx="910481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800" dirty="0">
                <a:latin typeface="Imprint MT Shadow" panose="04020605060303030202" pitchFamily="82" charset="0"/>
              </a:rPr>
              <a:t>“You cannot future-proof every </a:t>
            </a:r>
            <a:r>
              <a:rPr lang="en-GB" sz="4800">
                <a:latin typeface="Imprint MT Shadow" panose="04020605060303030202" pitchFamily="82" charset="0"/>
              </a:rPr>
              <a:t>single </a:t>
            </a:r>
            <a:r>
              <a:rPr lang="en-GB" sz="4800" smtClean="0">
                <a:latin typeface="Imprint MT Shadow" panose="04020605060303030202" pitchFamily="82" charset="0"/>
              </a:rPr>
              <a:t>decision you make, </a:t>
            </a:r>
            <a:r>
              <a:rPr lang="en-GB" sz="4800" dirty="0">
                <a:latin typeface="Imprint MT Shadow" panose="04020605060303030202" pitchFamily="82" charset="0"/>
              </a:rPr>
              <a:t>you can only make the right decision for you, </a:t>
            </a:r>
            <a:r>
              <a:rPr lang="en-GB" sz="4800" dirty="0" smtClean="0">
                <a:latin typeface="Imprint MT Shadow" panose="04020605060303030202" pitchFamily="82" charset="0"/>
              </a:rPr>
              <a:t>right </a:t>
            </a:r>
            <a:r>
              <a:rPr lang="en-GB" sz="4800" dirty="0">
                <a:latin typeface="Imprint MT Shadow" panose="04020605060303030202" pitchFamily="82" charset="0"/>
              </a:rPr>
              <a:t>now” </a:t>
            </a:r>
            <a:r>
              <a:rPr lang="en-GB" sz="4800" baseline="-25000" dirty="0">
                <a:latin typeface="Imprint MT Shadow" panose="04020605060303030202" pitchFamily="82" charset="0"/>
              </a:rPr>
              <a:t>Emma Dollymore</a:t>
            </a:r>
            <a:r>
              <a:rPr lang="en-GB" sz="4800" dirty="0">
                <a:latin typeface="Imprint MT Shadow" panose="04020605060303030202" pitchFamily="8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720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/>
              <a:t>Groundrules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717336"/>
          </a:xfrm>
        </p:spPr>
        <p:txBody>
          <a:bodyPr>
            <a:normAutofit/>
          </a:bodyPr>
          <a:lstStyle/>
          <a:p>
            <a:r>
              <a:rPr lang="en-GB" sz="4000" dirty="0" smtClean="0"/>
              <a:t>Get involved!</a:t>
            </a:r>
          </a:p>
          <a:p>
            <a:r>
              <a:rPr lang="en-GB" sz="4000" dirty="0" smtClean="0"/>
              <a:t>Listen</a:t>
            </a:r>
          </a:p>
          <a:p>
            <a:r>
              <a:rPr lang="en-GB" sz="4000" dirty="0" smtClean="0"/>
              <a:t>Ask questions</a:t>
            </a:r>
          </a:p>
          <a:p>
            <a:r>
              <a:rPr lang="en-GB" sz="4000" dirty="0" smtClean="0"/>
              <a:t>Don’t worry about getting it wrong</a:t>
            </a:r>
          </a:p>
          <a:p>
            <a:r>
              <a:rPr lang="en-GB" sz="4000" dirty="0" smtClean="0"/>
              <a:t>Anything else?</a:t>
            </a:r>
          </a:p>
        </p:txBody>
      </p:sp>
    </p:spTree>
    <p:extLst>
      <p:ext uri="{BB962C8B-B14F-4D97-AF65-F5344CB8AC3E}">
        <p14:creationId xmlns:p14="http://schemas.microsoft.com/office/powerpoint/2010/main" val="52587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4845" y="1972493"/>
            <a:ext cx="95358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Let’s start with a few questions!</a:t>
            </a:r>
            <a:endParaRPr lang="en-GB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037" y="3191147"/>
            <a:ext cx="20955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07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0160" y="1123406"/>
            <a:ext cx="967957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Moral of the story is that most of you are likely to need to do some thinking!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113" y="3573066"/>
            <a:ext cx="3133669" cy="2631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65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6994" y="2468880"/>
            <a:ext cx="79030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What are my main choices?</a:t>
            </a:r>
            <a:endParaRPr lang="en-GB" sz="4400" dirty="0"/>
          </a:p>
        </p:txBody>
      </p:sp>
      <p:sp>
        <p:nvSpPr>
          <p:cNvPr id="3" name="TextBox 2"/>
          <p:cNvSpPr txBox="1"/>
          <p:nvPr/>
        </p:nvSpPr>
        <p:spPr>
          <a:xfrm rot="20896664">
            <a:off x="966652" y="1039484"/>
            <a:ext cx="26778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Little Heath Sixth Form</a:t>
            </a:r>
            <a:endParaRPr lang="en-GB" sz="3200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979868">
            <a:off x="4881155" y="878436"/>
            <a:ext cx="26778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666699"/>
                </a:solidFill>
                <a:latin typeface="Broadway" panose="04040905080B02020502" pitchFamily="82" charset="0"/>
              </a:rPr>
              <a:t>A different Sixth Form</a:t>
            </a:r>
            <a:endParaRPr lang="en-GB" sz="3200" dirty="0">
              <a:solidFill>
                <a:srgbClr val="666699"/>
              </a:solidFill>
              <a:latin typeface="Broadway" panose="04040905080B020205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20896664">
            <a:off x="8641081" y="1285705"/>
            <a:ext cx="2677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666699"/>
                </a:solidFill>
                <a:latin typeface="Algerian" panose="04020705040A02060702" pitchFamily="82" charset="0"/>
              </a:rPr>
              <a:t>College</a:t>
            </a:r>
            <a:endParaRPr lang="en-GB" sz="3200" dirty="0">
              <a:solidFill>
                <a:srgbClr val="666699"/>
              </a:solidFill>
              <a:latin typeface="Algerian" panose="04020705040A02060702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779569">
            <a:off x="904962" y="4468521"/>
            <a:ext cx="36195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B0F0"/>
                </a:solidFill>
                <a:latin typeface="Kristen ITC" panose="03050502040202030202" pitchFamily="66" charset="0"/>
              </a:rPr>
              <a:t>Apprenticeships or other training</a:t>
            </a:r>
            <a:endParaRPr lang="en-GB" sz="3200" dirty="0">
              <a:solidFill>
                <a:srgbClr val="00B0F0"/>
              </a:solidFill>
              <a:latin typeface="Kristen ITC" panose="03050502040202030202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5229" y="4263966"/>
            <a:ext cx="2791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6600"/>
                </a:solidFill>
                <a:latin typeface="Cooper Black" panose="0208090404030B020404" pitchFamily="18" charset="0"/>
              </a:rPr>
              <a:t>Nothing?!</a:t>
            </a:r>
            <a:endParaRPr lang="en-GB" sz="3200" dirty="0">
              <a:solidFill>
                <a:srgbClr val="FF6600"/>
              </a:solidFill>
              <a:latin typeface="Cooper Black" panose="0208090404030B0204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58892" y="3525303"/>
            <a:ext cx="39841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666699"/>
                </a:solidFill>
                <a:latin typeface="Cooper Black" panose="0208090404030B020404" pitchFamily="18" charset="0"/>
              </a:rPr>
              <a:t>Actually no, you now need to be in some form of learning until you are 18. </a:t>
            </a:r>
            <a:endParaRPr lang="en-GB" sz="2800" dirty="0">
              <a:solidFill>
                <a:srgbClr val="666699"/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62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188029" y="1371147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US" sz="3500">
              <a:solidFill>
                <a:srgbClr val="FFFFFF"/>
              </a:solidFill>
              <a:latin typeface="VAG Round" pitchFamily="8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162461" y="3993300"/>
            <a:ext cx="2160240" cy="1008112"/>
          </a:xfrm>
          <a:prstGeom prst="roundRect">
            <a:avLst/>
          </a:prstGeom>
          <a:solidFill>
            <a:srgbClr val="D703AF"/>
          </a:solidFill>
          <a:ln w="38100" cap="flat" cmpd="sng" algn="ctr">
            <a:solidFill>
              <a:srgbClr val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</a:rPr>
              <a:t>Advanced Apprenticeship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642181" y="3975768"/>
            <a:ext cx="2333079" cy="1008112"/>
          </a:xfrm>
          <a:prstGeom prst="roundRect">
            <a:avLst/>
          </a:prstGeom>
          <a:solidFill>
            <a:srgbClr val="333399"/>
          </a:solidFill>
          <a:ln w="38100" cap="flat" cmpd="sng" algn="ctr">
            <a:solidFill>
              <a:srgbClr val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</a:rPr>
              <a:t>A Levels OR Level 3 Diploma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148675" y="3955165"/>
            <a:ext cx="2115006" cy="1008112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</a:rPr>
              <a:t>A Levels </a:t>
            </a:r>
            <a:r>
              <a:rPr lang="en-GB" sz="2200" kern="0" dirty="0" smtClean="0">
                <a:solidFill>
                  <a:srgbClr val="FFFFFF"/>
                </a:solidFill>
                <a:latin typeface="Gill Sans MT" panose="020B0502020104020203" pitchFamily="34" charset="0"/>
              </a:rPr>
              <a:t>and/or </a:t>
            </a:r>
            <a:r>
              <a:rPr kumimoji="0" lang="en-GB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</a:rPr>
              <a:t>single award vocational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8162461" y="2619971"/>
            <a:ext cx="2160240" cy="1008112"/>
          </a:xfrm>
          <a:prstGeom prst="roundRect">
            <a:avLst/>
          </a:prstGeom>
          <a:solidFill>
            <a:srgbClr val="D703AF"/>
          </a:solidFill>
          <a:ln w="38100" cap="flat" cmpd="sng" algn="ctr">
            <a:solidFill>
              <a:srgbClr val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</a:rPr>
              <a:t>Intermediate Apprenticeship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642181" y="2619971"/>
            <a:ext cx="2333079" cy="1008112"/>
          </a:xfrm>
          <a:prstGeom prst="roundRect">
            <a:avLst/>
          </a:prstGeom>
          <a:solidFill>
            <a:srgbClr val="333399"/>
          </a:solidFill>
          <a:ln w="38100" cap="flat" cmpd="sng" algn="ctr">
            <a:solidFill>
              <a:srgbClr val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</a:rPr>
              <a:t>Level 2 Diploma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121901" y="2625148"/>
            <a:ext cx="2115006" cy="1008112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rgbClr val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</a:rPr>
              <a:t>GCSEs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8162461" y="1256996"/>
            <a:ext cx="2160240" cy="1008112"/>
          </a:xfrm>
          <a:prstGeom prst="roundRect">
            <a:avLst/>
          </a:prstGeom>
          <a:solidFill>
            <a:srgbClr val="D703AF"/>
          </a:solidFill>
          <a:ln w="38100" cap="flat" cmpd="sng" algn="ctr">
            <a:solidFill>
              <a:srgbClr val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</a:rPr>
              <a:t>Traineeship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642181" y="1256996"/>
            <a:ext cx="2333079" cy="1008112"/>
          </a:xfrm>
          <a:prstGeom prst="roundRect">
            <a:avLst/>
          </a:prstGeom>
          <a:solidFill>
            <a:srgbClr val="333399"/>
          </a:solidFill>
          <a:ln w="38100" cap="flat" cmpd="sng" algn="ctr">
            <a:solidFill>
              <a:srgbClr val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</a:rPr>
              <a:t>Level 1 Diploma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84300" y="2523862"/>
            <a:ext cx="19844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If I get 4 or more Grade 3s (D)</a:t>
            </a:r>
            <a:endParaRPr lang="en-GB" sz="2400" b="1" dirty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88274" y="3879659"/>
            <a:ext cx="19844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If I get 5 or more Grades 4-9</a:t>
            </a:r>
            <a:endParaRPr lang="en-GB" sz="2400" b="1" dirty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58145" y="561664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B050"/>
                </a:solidFill>
                <a:latin typeface="Gill Sans MT" panose="020B0502020104020203" pitchFamily="34" charset="0"/>
              </a:rPr>
              <a:t>Academic</a:t>
            </a:r>
            <a:endParaRPr lang="en-GB" sz="2400" b="1" dirty="0">
              <a:solidFill>
                <a:srgbClr val="00B050"/>
              </a:solidFill>
              <a:latin typeface="Gill Sans MT" panose="020B05020201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84300" y="1530219"/>
            <a:ext cx="1984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If I get less than 4 x 3s</a:t>
            </a:r>
            <a:endParaRPr lang="en-GB" sz="2400" b="1" dirty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02862" y="578094"/>
            <a:ext cx="2027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2205F9"/>
                </a:solidFill>
                <a:latin typeface="Gill Sans MT" panose="020B0502020104020203" pitchFamily="34" charset="0"/>
              </a:rPr>
              <a:t>Vocational</a:t>
            </a:r>
            <a:endParaRPr lang="en-GB" sz="2400" b="1" dirty="0">
              <a:solidFill>
                <a:srgbClr val="2205F9"/>
              </a:solidFill>
              <a:latin typeface="Gill Sans MT" panose="020B05020201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62461" y="58816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D703AF"/>
                </a:solidFill>
                <a:latin typeface="Gill Sans MT" panose="020B0502020104020203" pitchFamily="34" charset="0"/>
              </a:rPr>
              <a:t>Occupational</a:t>
            </a:r>
            <a:endParaRPr lang="en-GB" sz="2400" b="1" dirty="0">
              <a:solidFill>
                <a:srgbClr val="D703AF"/>
              </a:solidFill>
              <a:latin typeface="Gill Sans MT" panose="020B05020201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30153" y="5289444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 smtClean="0">
                <a:solidFill>
                  <a:srgbClr val="00B050"/>
                </a:solidFill>
                <a:latin typeface="Gill Sans MT" panose="020B0502020104020203" pitchFamily="34" charset="0"/>
              </a:rPr>
              <a:t>School Sixth Forms</a:t>
            </a:r>
            <a:endParaRPr lang="en-GB" sz="2000" b="1" dirty="0">
              <a:solidFill>
                <a:srgbClr val="00B050"/>
              </a:solidFill>
              <a:latin typeface="Gill Sans MT" panose="020B050202010402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74870" y="5305874"/>
            <a:ext cx="2027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 smtClean="0">
                <a:solidFill>
                  <a:srgbClr val="2205F9"/>
                </a:solidFill>
                <a:latin typeface="Gill Sans MT" panose="020B0502020104020203" pitchFamily="34" charset="0"/>
              </a:rPr>
              <a:t>College</a:t>
            </a:r>
            <a:endParaRPr lang="en-GB" sz="2000" b="1" dirty="0">
              <a:solidFill>
                <a:srgbClr val="2205F9"/>
              </a:solidFill>
              <a:latin typeface="Gill Sans MT" panose="020B05020201040202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34469" y="5315948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 smtClean="0">
                <a:solidFill>
                  <a:srgbClr val="D703AF"/>
                </a:solidFill>
                <a:latin typeface="Gill Sans MT" panose="020B0502020104020203" pitchFamily="34" charset="0"/>
              </a:rPr>
              <a:t>Apprenticeships</a:t>
            </a:r>
            <a:endParaRPr lang="en-GB" sz="2000" b="1" dirty="0">
              <a:solidFill>
                <a:srgbClr val="D703AF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21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856000" y="189000"/>
            <a:ext cx="6480000" cy="6480000"/>
          </a:xfrm>
          <a:prstGeom prst="ellipse">
            <a:avLst/>
          </a:prstGeom>
          <a:solidFill>
            <a:srgbClr val="FFFF00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4296000" y="1629000"/>
            <a:ext cx="3600000" cy="3600000"/>
          </a:xfrm>
          <a:prstGeom prst="ellipse">
            <a:avLst/>
          </a:prstGeom>
          <a:solidFill>
            <a:srgbClr val="FFE3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4296000" y="2934845"/>
            <a:ext cx="360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How do I decide?!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104227" y="1804869"/>
            <a:ext cx="19835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  <a:latin typeface="Cooper Black" panose="0208090404030B020404" pitchFamily="18" charset="0"/>
              </a:rPr>
              <a:t>Subjects</a:t>
            </a:r>
          </a:p>
          <a:p>
            <a:pPr algn="ctr"/>
            <a:r>
              <a:rPr lang="en-GB" sz="2400" dirty="0" smtClean="0">
                <a:solidFill>
                  <a:srgbClr val="0070C0"/>
                </a:solidFill>
                <a:latin typeface="Cooper Black" panose="0208090404030B020404" pitchFamily="18" charset="0"/>
              </a:rPr>
              <a:t> I like</a:t>
            </a:r>
            <a:endParaRPr lang="en-GB" sz="2400" dirty="0">
              <a:solidFill>
                <a:srgbClr val="0070C0"/>
              </a:solidFill>
              <a:latin typeface="Cooper Black" panose="0208090404030B0204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70165" y="3613665"/>
            <a:ext cx="19835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C00000"/>
                </a:solidFill>
                <a:latin typeface="Cooper Black" panose="0208090404030B020404" pitchFamily="18" charset="0"/>
              </a:rPr>
              <a:t>Subjects</a:t>
            </a:r>
          </a:p>
          <a:p>
            <a:r>
              <a:rPr lang="en-GB" sz="2400" dirty="0" smtClean="0">
                <a:solidFill>
                  <a:srgbClr val="C00000"/>
                </a:solidFill>
                <a:latin typeface="Cooper Black" panose="0208090404030B020404" pitchFamily="18" charset="0"/>
              </a:rPr>
              <a:t> I need</a:t>
            </a:r>
            <a:endParaRPr lang="en-GB" sz="2400" dirty="0">
              <a:solidFill>
                <a:srgbClr val="C00000"/>
              </a:solidFill>
              <a:latin typeface="Cooper Black" panose="0208090404030B0204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96000" y="3429000"/>
            <a:ext cx="1974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50"/>
                </a:solidFill>
                <a:latin typeface="Cooper Black" panose="0208090404030B020404" pitchFamily="18" charset="0"/>
              </a:rPr>
              <a:t>Subjects</a:t>
            </a:r>
          </a:p>
          <a:p>
            <a:pPr algn="ctr"/>
            <a:r>
              <a:rPr lang="en-GB" sz="2400" dirty="0" smtClean="0">
                <a:solidFill>
                  <a:srgbClr val="00B050"/>
                </a:solidFill>
                <a:latin typeface="Cooper Black" panose="0208090404030B020404" pitchFamily="18" charset="0"/>
              </a:rPr>
              <a:t> I am</a:t>
            </a:r>
          </a:p>
          <a:p>
            <a:pPr algn="ctr"/>
            <a:r>
              <a:rPr lang="en-GB" sz="2400" dirty="0" smtClean="0">
                <a:solidFill>
                  <a:srgbClr val="00B050"/>
                </a:solidFill>
                <a:latin typeface="Cooper Black" panose="0208090404030B020404" pitchFamily="18" charset="0"/>
              </a:rPr>
              <a:t> good at</a:t>
            </a:r>
            <a:endParaRPr lang="en-GB" sz="2400" dirty="0">
              <a:solidFill>
                <a:srgbClr val="00B050"/>
              </a:solidFill>
              <a:latin typeface="Cooper Black" panose="0208090404030B0204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513" y="674893"/>
            <a:ext cx="30104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What might influence me?</a:t>
            </a:r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856563" y="969548"/>
            <a:ext cx="17413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>
                <a:solidFill>
                  <a:srgbClr val="FF3300"/>
                </a:solidFill>
                <a:latin typeface="Rockwell Extra Bold" panose="02060903040505020403" pitchFamily="18" charset="0"/>
              </a:rPr>
              <a:t>Journey time</a:t>
            </a:r>
            <a:endParaRPr lang="en-GB" sz="2200" dirty="0">
              <a:solidFill>
                <a:srgbClr val="FF3300"/>
              </a:solidFill>
              <a:latin typeface="Rockwell Extra Bold" panose="020609030405050204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04204" y="4599943"/>
            <a:ext cx="17413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>
                <a:solidFill>
                  <a:srgbClr val="663300"/>
                </a:solidFill>
                <a:latin typeface="Rockwell Extra Bold" panose="02060903040505020403" pitchFamily="18" charset="0"/>
              </a:rPr>
              <a:t>Ease of journey</a:t>
            </a:r>
            <a:endParaRPr lang="en-GB" sz="2200" dirty="0">
              <a:solidFill>
                <a:srgbClr val="663300"/>
              </a:solidFill>
              <a:latin typeface="Rockwell Extra Bold" panose="02060903040505020403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0645" y="3613665"/>
            <a:ext cx="17413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>
                <a:solidFill>
                  <a:srgbClr val="CC0099"/>
                </a:solidFill>
                <a:latin typeface="Rockwell Extra Bold" panose="02060903040505020403" pitchFamily="18" charset="0"/>
              </a:rPr>
              <a:t>My friends</a:t>
            </a:r>
            <a:endParaRPr lang="en-GB" sz="2200" dirty="0">
              <a:solidFill>
                <a:srgbClr val="CC0099"/>
              </a:solidFill>
              <a:latin typeface="Rockwell Extra Bold" panose="02060903040505020403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10335" y="5486272"/>
            <a:ext cx="17413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>
                <a:solidFill>
                  <a:srgbClr val="FF0000"/>
                </a:solidFill>
                <a:latin typeface="Rockwell Extra Bold" panose="02060903040505020403" pitchFamily="18" charset="0"/>
              </a:rPr>
              <a:t>My family</a:t>
            </a:r>
            <a:endParaRPr lang="en-GB" sz="2200" dirty="0">
              <a:solidFill>
                <a:srgbClr val="FF0000"/>
              </a:solidFill>
              <a:latin typeface="Rockwell Extra Bold" panose="020609030405050204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28160" y="1173927"/>
            <a:ext cx="174130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>
                <a:solidFill>
                  <a:srgbClr val="005392"/>
                </a:solidFill>
                <a:latin typeface="Rockwell Extra Bold" panose="02060903040505020403" pitchFamily="18" charset="0"/>
              </a:rPr>
              <a:t>Cost or financial</a:t>
            </a:r>
          </a:p>
          <a:p>
            <a:pPr algn="ctr"/>
            <a:r>
              <a:rPr lang="en-GB" sz="2200" dirty="0" smtClean="0">
                <a:solidFill>
                  <a:srgbClr val="005392"/>
                </a:solidFill>
                <a:latin typeface="Rockwell Extra Bold" panose="02060903040505020403" pitchFamily="18" charset="0"/>
              </a:rPr>
              <a:t>benefit</a:t>
            </a:r>
            <a:endParaRPr lang="en-GB" sz="2200" dirty="0">
              <a:solidFill>
                <a:srgbClr val="005392"/>
              </a:solidFill>
              <a:latin typeface="Rockwell Extra Bold" panose="020609030405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19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/>
      <p:bldP spid="8" grpId="0"/>
      <p:bldP spid="11" grpId="0"/>
      <p:bldP spid="12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5189" y="1933303"/>
            <a:ext cx="78507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Pros and Cons Exercise</a:t>
            </a:r>
            <a:endParaRPr lang="en-GB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1789611" y="3135086"/>
            <a:ext cx="88304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4</a:t>
            </a:r>
            <a:r>
              <a:rPr lang="en-GB" dirty="0" smtClean="0"/>
              <a:t>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Use Career Companion on Little Heath website (Especially </a:t>
            </a:r>
            <a:r>
              <a:rPr lang="en-GB" dirty="0" err="1" smtClean="0"/>
              <a:t>eClips</a:t>
            </a:r>
            <a:r>
              <a:rPr lang="en-GB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Pros and cons of: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Staying at school;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Going to a different school;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Going to College;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Apprenticeships;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508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8697" y="1423851"/>
            <a:ext cx="70147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How can I research and prepare?</a:t>
            </a:r>
            <a:endParaRPr lang="en-GB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822960" y="2677886"/>
            <a:ext cx="26778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oper Black" panose="0208090404030B020404" pitchFamily="18" charset="0"/>
              </a:rPr>
              <a:t>Career Companion</a:t>
            </a:r>
            <a:endParaRPr lang="en-GB" sz="2800" dirty="0">
              <a:latin typeface="Cooper Black" panose="0208090404030B0204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97429" y="4407563"/>
            <a:ext cx="2677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err="1" smtClean="0">
                <a:latin typeface="Cooper Black" panose="0208090404030B020404" pitchFamily="18" charset="0"/>
              </a:rPr>
              <a:t>eClips</a:t>
            </a:r>
            <a:endParaRPr lang="en-GB" sz="2800" dirty="0">
              <a:latin typeface="Cooper Black" panose="0208090404030B0204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93771" y="3287486"/>
            <a:ext cx="26778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oper Black" panose="0208090404030B020404" pitchFamily="18" charset="0"/>
              </a:rPr>
              <a:t>School or</a:t>
            </a:r>
          </a:p>
          <a:p>
            <a:pPr algn="ctr"/>
            <a:r>
              <a:rPr lang="en-GB" sz="2800" dirty="0" smtClean="0">
                <a:latin typeface="Cooper Black" panose="0208090404030B020404" pitchFamily="18" charset="0"/>
              </a:rPr>
              <a:t>College website</a:t>
            </a:r>
            <a:endParaRPr lang="en-GB" sz="2800" dirty="0">
              <a:latin typeface="Cooper Black" panose="0208090404030B0204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85011" y="5712305"/>
            <a:ext cx="56954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oper Black" panose="0208090404030B020404" pitchFamily="18" charset="0"/>
              </a:rPr>
              <a:t>www.apprenticeships.org.uk</a:t>
            </a:r>
            <a:endParaRPr lang="en-GB" sz="2800" dirty="0">
              <a:latin typeface="Cooper Black" panose="0208090404030B0204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64581" y="2463953"/>
            <a:ext cx="31046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oper Black" panose="0208090404030B020404" pitchFamily="18" charset="0"/>
              </a:rPr>
              <a:t>Do a CV – also useful for part-time jobs</a:t>
            </a:r>
            <a:endParaRPr lang="en-GB" sz="2800" dirty="0">
              <a:latin typeface="Cooper Black" panose="0208090404030B0204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90113" y="4257406"/>
            <a:ext cx="2677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oper Black" panose="0208090404030B020404" pitchFamily="18" charset="0"/>
                <a:hlinkClick r:id="rId2"/>
              </a:rPr>
              <a:t>The Buzz Test</a:t>
            </a:r>
            <a:endParaRPr lang="en-GB" sz="28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01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dviza 2017">
      <a:dk1>
        <a:srgbClr val="252955"/>
      </a:dk1>
      <a:lt1>
        <a:srgbClr val="FFFFFF"/>
      </a:lt1>
      <a:dk2>
        <a:srgbClr val="E3E5E3"/>
      </a:dk2>
      <a:lt2>
        <a:srgbClr val="E7E6E6"/>
      </a:lt2>
      <a:accent1>
        <a:srgbClr val="252955"/>
      </a:accent1>
      <a:accent2>
        <a:srgbClr val="B51F2A"/>
      </a:accent2>
      <a:accent3>
        <a:srgbClr val="E3E5E3"/>
      </a:accent3>
      <a:accent4>
        <a:srgbClr val="252955"/>
      </a:accent4>
      <a:accent5>
        <a:srgbClr val="B51F2A"/>
      </a:accent5>
      <a:accent6>
        <a:srgbClr val="E3E5E3"/>
      </a:accent6>
      <a:hlink>
        <a:srgbClr val="0070C0"/>
      </a:hlink>
      <a:folHlink>
        <a:srgbClr val="159BFF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30B5C97-EFF7-47E9-AB3E-33D7DAEC1CC1}" vid="{5150B0B3-42B6-4BCB-BC12-705FC18A73C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Adviza template</Template>
  <TotalTime>237</TotalTime>
  <Words>278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Algerian</vt:lpstr>
      <vt:lpstr>Arial</vt:lpstr>
      <vt:lpstr>Broadway</vt:lpstr>
      <vt:lpstr>Calibri</vt:lpstr>
      <vt:lpstr>Century Gothic</vt:lpstr>
      <vt:lpstr>Cooper Black</vt:lpstr>
      <vt:lpstr>Gill Sans MT</vt:lpstr>
      <vt:lpstr>Imprint MT Shadow</vt:lpstr>
      <vt:lpstr>Kristen ITC</vt:lpstr>
      <vt:lpstr>Rockwell Extra Bold</vt:lpstr>
      <vt:lpstr>VAG Round</vt:lpstr>
      <vt:lpstr>Office Theme</vt:lpstr>
      <vt:lpstr>What Next?</vt:lpstr>
      <vt:lpstr>Groundrules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Adviza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Next?</dc:title>
  <dc:creator>Emma Dollymore</dc:creator>
  <cp:lastModifiedBy>Emma Dollymore</cp:lastModifiedBy>
  <cp:revision>26</cp:revision>
  <cp:lastPrinted>2017-01-31T16:30:54Z</cp:lastPrinted>
  <dcterms:created xsi:type="dcterms:W3CDTF">2018-06-14T09:20:37Z</dcterms:created>
  <dcterms:modified xsi:type="dcterms:W3CDTF">2018-06-18T12:02:01Z</dcterms:modified>
</cp:coreProperties>
</file>