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0" r:id="rId2"/>
    <p:sldMasterId id="2147483698" r:id="rId3"/>
  </p:sldMasterIdLst>
  <p:notesMasterIdLst>
    <p:notesMasterId r:id="rId45"/>
  </p:notesMasterIdLst>
  <p:sldIdLst>
    <p:sldId id="256" r:id="rId4"/>
    <p:sldId id="257" r:id="rId5"/>
    <p:sldId id="303" r:id="rId6"/>
    <p:sldId id="259" r:id="rId7"/>
    <p:sldId id="260" r:id="rId8"/>
    <p:sldId id="261" r:id="rId9"/>
    <p:sldId id="262" r:id="rId10"/>
    <p:sldId id="263" r:id="rId11"/>
    <p:sldId id="30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3" r:id="rId39"/>
    <p:sldId id="298" r:id="rId40"/>
    <p:sldId id="299" r:id="rId41"/>
    <p:sldId id="300" r:id="rId42"/>
    <p:sldId id="301" r:id="rId43"/>
    <p:sldId id="302" r:id="rId4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C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6" autoAdjust="0"/>
    <p:restoredTop sz="94660"/>
  </p:normalViewPr>
  <p:slideViewPr>
    <p:cSldViewPr>
      <p:cViewPr>
        <p:scale>
          <a:sx n="134" d="100"/>
          <a:sy n="134" d="100"/>
        </p:scale>
        <p:origin x="-954" y="-16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968936678614102E-2"/>
          <c:y val="4.2338709677419352E-2"/>
          <c:w val="0.76702508960573479"/>
          <c:h val="0.78629032258064513"/>
        </c:manualLayout>
      </c:layout>
      <c:barChart>
        <c:barDir val="col"/>
        <c:grouping val="clustered"/>
        <c:varyColors val="0"/>
        <c:ser>
          <c:idx val="1"/>
          <c:order val="0"/>
          <c:tx>
            <c:strRef>
              <c:f>Sheet1!$A$2</c:f>
              <c:strCache>
                <c:ptCount val="1"/>
                <c:pt idx="0">
                  <c:v>Aggregate</c:v>
                </c:pt>
              </c:strCache>
            </c:strRef>
          </c:tx>
          <c:spPr>
            <a:solidFill>
              <a:srgbClr val="91785B"/>
            </a:solidFill>
            <a:ln w="12652">
              <a:solidFill>
                <a:schemeClr val="tx1"/>
              </a:solidFill>
              <a:prstDash val="solid"/>
            </a:ln>
          </c:spPr>
          <c:invertIfNegative val="0"/>
          <c:cat>
            <c:strRef>
              <c:f>Sheet1!$B$1:$Y$1</c:f>
              <c:strCache>
                <c:ptCount val="24"/>
                <c:pt idx="0">
                  <c:v>1992/93</c:v>
                </c:pt>
                <c:pt idx="1">
                  <c:v>1993/94</c:v>
                </c:pt>
                <c:pt idx="2">
                  <c:v>1994/95</c:v>
                </c:pt>
                <c:pt idx="3">
                  <c:v>1995/96</c:v>
                </c:pt>
                <c:pt idx="4">
                  <c:v>1996/97</c:v>
                </c:pt>
                <c:pt idx="5">
                  <c:v>1997/98</c:v>
                </c:pt>
                <c:pt idx="6">
                  <c:v>1998/99</c:v>
                </c:pt>
                <c:pt idx="7">
                  <c:v>1999/00</c:v>
                </c:pt>
                <c:pt idx="8">
                  <c:v>2000/01</c:v>
                </c:pt>
                <c:pt idx="9">
                  <c:v>2001/02</c:v>
                </c:pt>
                <c:pt idx="10">
                  <c:v>2002/03</c:v>
                </c:pt>
                <c:pt idx="11">
                  <c:v>2003/04</c:v>
                </c:pt>
                <c:pt idx="12">
                  <c:v>2004/05</c:v>
                </c:pt>
                <c:pt idx="13">
                  <c:v>2005/06</c:v>
                </c:pt>
                <c:pt idx="14">
                  <c:v>2006/07</c:v>
                </c:pt>
                <c:pt idx="15">
                  <c:v>2007/08</c:v>
                </c:pt>
                <c:pt idx="16">
                  <c:v>2008/09</c:v>
                </c:pt>
                <c:pt idx="17">
                  <c:v>2009/10</c:v>
                </c:pt>
                <c:pt idx="18">
                  <c:v>2010/11</c:v>
                </c:pt>
                <c:pt idx="19">
                  <c:v>2011/12</c:v>
                </c:pt>
                <c:pt idx="20">
                  <c:v>2012/13</c:v>
                </c:pt>
                <c:pt idx="21">
                  <c:v>2013/14</c:v>
                </c:pt>
                <c:pt idx="22">
                  <c:v>2014/15</c:v>
                </c:pt>
                <c:pt idx="23">
                  <c:v>2015/16</c:v>
                </c:pt>
              </c:strCache>
            </c:strRef>
          </c:cat>
          <c:val>
            <c:numRef>
              <c:f>Sheet1!$B$2:$Y$2</c:f>
              <c:numCache>
                <c:formatCode>General</c:formatCode>
                <c:ptCount val="24"/>
                <c:pt idx="0">
                  <c:v>9759750</c:v>
                </c:pt>
                <c:pt idx="1">
                  <c:v>10644480</c:v>
                </c:pt>
                <c:pt idx="2" formatCode="#,##0">
                  <c:v>11213202</c:v>
                </c:pt>
                <c:pt idx="3">
                  <c:v>10469000</c:v>
                </c:pt>
                <c:pt idx="4">
                  <c:v>10804920</c:v>
                </c:pt>
                <c:pt idx="5">
                  <c:v>11092200</c:v>
                </c:pt>
                <c:pt idx="6">
                  <c:v>11620400</c:v>
                </c:pt>
                <c:pt idx="7">
                  <c:v>11668660</c:v>
                </c:pt>
                <c:pt idx="8">
                  <c:v>12471980</c:v>
                </c:pt>
                <c:pt idx="9">
                  <c:v>13043118</c:v>
                </c:pt>
                <c:pt idx="10">
                  <c:v>13468965</c:v>
                </c:pt>
                <c:pt idx="11">
                  <c:v>13303133</c:v>
                </c:pt>
                <c:pt idx="12">
                  <c:v>12881767</c:v>
                </c:pt>
                <c:pt idx="13">
                  <c:v>12876182</c:v>
                </c:pt>
                <c:pt idx="14">
                  <c:v>13094307</c:v>
                </c:pt>
                <c:pt idx="15">
                  <c:v>13736623</c:v>
                </c:pt>
                <c:pt idx="16">
                  <c:v>13552002</c:v>
                </c:pt>
                <c:pt idx="17">
                  <c:v>13001616</c:v>
                </c:pt>
                <c:pt idx="18">
                  <c:v>13435212</c:v>
                </c:pt>
                <c:pt idx="19">
                  <c:v>13165416</c:v>
                </c:pt>
                <c:pt idx="20">
                  <c:v>13643273</c:v>
                </c:pt>
                <c:pt idx="21">
                  <c:v>13942459</c:v>
                </c:pt>
                <c:pt idx="22" formatCode="_-* #,##0_-;\-* #,##0_-;_-* &quot;-&quot;??_-;_-@_-">
                  <c:v>13741982</c:v>
                </c:pt>
                <c:pt idx="23">
                  <c:v>13942459</c:v>
                </c:pt>
              </c:numCache>
            </c:numRef>
          </c:val>
        </c:ser>
        <c:dLbls>
          <c:showLegendKey val="0"/>
          <c:showVal val="0"/>
          <c:showCatName val="0"/>
          <c:showSerName val="0"/>
          <c:showPercent val="0"/>
          <c:showBubbleSize val="0"/>
        </c:dLbls>
        <c:gapWidth val="150"/>
        <c:axId val="52914432"/>
        <c:axId val="52920704"/>
      </c:barChart>
      <c:lineChart>
        <c:grouping val="standard"/>
        <c:varyColors val="0"/>
        <c:ser>
          <c:idx val="0"/>
          <c:order val="1"/>
          <c:tx>
            <c:strRef>
              <c:f>Sheet1!$A$3</c:f>
              <c:strCache>
                <c:ptCount val="1"/>
                <c:pt idx="0">
                  <c:v>Average</c:v>
                </c:pt>
              </c:strCache>
            </c:strRef>
          </c:tx>
          <c:spPr>
            <a:ln w="25304">
              <a:solidFill>
                <a:srgbClr val="FF0000"/>
              </a:solidFill>
              <a:prstDash val="solid"/>
            </a:ln>
          </c:spPr>
          <c:marker>
            <c:symbol val="diamond"/>
            <c:size val="5"/>
            <c:spPr>
              <a:solidFill>
                <a:srgbClr val="000080"/>
              </a:solidFill>
              <a:ln>
                <a:solidFill>
                  <a:srgbClr val="000080"/>
                </a:solidFill>
                <a:prstDash val="solid"/>
              </a:ln>
            </c:spPr>
          </c:marker>
          <c:cat>
            <c:strRef>
              <c:f>Sheet1!$B$1:$Y$1</c:f>
              <c:strCache>
                <c:ptCount val="24"/>
                <c:pt idx="0">
                  <c:v>1992/93</c:v>
                </c:pt>
                <c:pt idx="1">
                  <c:v>1993/94</c:v>
                </c:pt>
                <c:pt idx="2">
                  <c:v>1994/95</c:v>
                </c:pt>
                <c:pt idx="3">
                  <c:v>1995/96</c:v>
                </c:pt>
                <c:pt idx="4">
                  <c:v>1996/97</c:v>
                </c:pt>
                <c:pt idx="5">
                  <c:v>1997/98</c:v>
                </c:pt>
                <c:pt idx="6">
                  <c:v>1998/99</c:v>
                </c:pt>
                <c:pt idx="7">
                  <c:v>1999/00</c:v>
                </c:pt>
                <c:pt idx="8">
                  <c:v>2000/01</c:v>
                </c:pt>
                <c:pt idx="9">
                  <c:v>2001/02</c:v>
                </c:pt>
                <c:pt idx="10">
                  <c:v>2002/03</c:v>
                </c:pt>
                <c:pt idx="11">
                  <c:v>2003/04</c:v>
                </c:pt>
                <c:pt idx="12">
                  <c:v>2004/05</c:v>
                </c:pt>
                <c:pt idx="13">
                  <c:v>2005/06</c:v>
                </c:pt>
                <c:pt idx="14">
                  <c:v>2006/07</c:v>
                </c:pt>
                <c:pt idx="15">
                  <c:v>2007/08</c:v>
                </c:pt>
                <c:pt idx="16">
                  <c:v>2008/09</c:v>
                </c:pt>
                <c:pt idx="17">
                  <c:v>2009/10</c:v>
                </c:pt>
                <c:pt idx="18">
                  <c:v>2010/11</c:v>
                </c:pt>
                <c:pt idx="19">
                  <c:v>2011/12</c:v>
                </c:pt>
                <c:pt idx="20">
                  <c:v>2012/13</c:v>
                </c:pt>
                <c:pt idx="21">
                  <c:v>2013/14</c:v>
                </c:pt>
                <c:pt idx="22">
                  <c:v>2014/15</c:v>
                </c:pt>
                <c:pt idx="23">
                  <c:v>2015/16</c:v>
                </c:pt>
              </c:strCache>
            </c:strRef>
          </c:cat>
          <c:val>
            <c:numRef>
              <c:f>Sheet1!$B$3:$Y$3</c:f>
              <c:numCache>
                <c:formatCode>General</c:formatCode>
                <c:ptCount val="24"/>
                <c:pt idx="0">
                  <c:v>21125</c:v>
                </c:pt>
                <c:pt idx="1">
                  <c:v>23040</c:v>
                </c:pt>
                <c:pt idx="2" formatCode="#,##0">
                  <c:v>24271</c:v>
                </c:pt>
                <c:pt idx="3">
                  <c:v>27550</c:v>
                </c:pt>
                <c:pt idx="4">
                  <c:v>28434</c:v>
                </c:pt>
                <c:pt idx="5">
                  <c:v>29190</c:v>
                </c:pt>
                <c:pt idx="6">
                  <c:v>30580</c:v>
                </c:pt>
                <c:pt idx="7">
                  <c:v>30707</c:v>
                </c:pt>
                <c:pt idx="8">
                  <c:v>32821</c:v>
                </c:pt>
                <c:pt idx="9">
                  <c:v>34324</c:v>
                </c:pt>
                <c:pt idx="10">
                  <c:v>35445</c:v>
                </c:pt>
                <c:pt idx="11">
                  <c:v>35007</c:v>
                </c:pt>
                <c:pt idx="12">
                  <c:v>33899</c:v>
                </c:pt>
                <c:pt idx="13">
                  <c:v>33885</c:v>
                </c:pt>
                <c:pt idx="14">
                  <c:v>34459</c:v>
                </c:pt>
                <c:pt idx="15">
                  <c:v>36149</c:v>
                </c:pt>
                <c:pt idx="16">
                  <c:v>35663</c:v>
                </c:pt>
                <c:pt idx="17">
                  <c:v>34215</c:v>
                </c:pt>
                <c:pt idx="18">
                  <c:v>35356</c:v>
                </c:pt>
                <c:pt idx="19">
                  <c:v>34646</c:v>
                </c:pt>
                <c:pt idx="20">
                  <c:v>35903</c:v>
                </c:pt>
                <c:pt idx="21">
                  <c:v>36691</c:v>
                </c:pt>
                <c:pt idx="22" formatCode="_-* #,##0_-;\-* #,##0_-;_-* &quot;-&quot;??_-;_-@_-">
                  <c:v>36163.110526315788</c:v>
                </c:pt>
                <c:pt idx="23">
                  <c:v>36691</c:v>
                </c:pt>
              </c:numCache>
            </c:numRef>
          </c:val>
          <c:smooth val="0"/>
        </c:ser>
        <c:dLbls>
          <c:showLegendKey val="0"/>
          <c:showVal val="0"/>
          <c:showCatName val="0"/>
          <c:showSerName val="0"/>
          <c:showPercent val="0"/>
          <c:showBubbleSize val="0"/>
        </c:dLbls>
        <c:marker val="1"/>
        <c:smooth val="0"/>
        <c:axId val="52922240"/>
        <c:axId val="52923776"/>
      </c:lineChart>
      <c:catAx>
        <c:axId val="52914432"/>
        <c:scaling>
          <c:orientation val="minMax"/>
        </c:scaling>
        <c:delete val="0"/>
        <c:axPos val="b"/>
        <c:numFmt formatCode="General" sourceLinked="1"/>
        <c:majorTickMark val="cross"/>
        <c:minorTickMark val="none"/>
        <c:tickLblPos val="nextTo"/>
        <c:spPr>
          <a:ln w="3163">
            <a:solidFill>
              <a:schemeClr val="tx1"/>
            </a:solidFill>
            <a:prstDash val="solid"/>
          </a:ln>
        </c:spPr>
        <c:txPr>
          <a:bodyPr rot="-2700000" vert="horz" anchor="t" anchorCtr="0"/>
          <a:lstStyle/>
          <a:p>
            <a:pPr>
              <a:defRPr sz="1400" b="0" i="0" u="none" strike="noStrike" baseline="0">
                <a:solidFill>
                  <a:srgbClr val="0B023B"/>
                </a:solidFill>
                <a:latin typeface="Arial"/>
                <a:ea typeface="Arial"/>
                <a:cs typeface="Arial"/>
              </a:defRPr>
            </a:pPr>
            <a:endParaRPr lang="en-US"/>
          </a:p>
        </c:txPr>
        <c:crossAx val="52920704"/>
        <c:crosses val="autoZero"/>
        <c:auto val="0"/>
        <c:lblAlgn val="ctr"/>
        <c:lblOffset val="100"/>
        <c:tickLblSkip val="1"/>
        <c:tickMarkSkip val="1"/>
        <c:noMultiLvlLbl val="0"/>
      </c:catAx>
      <c:valAx>
        <c:axId val="52920704"/>
        <c:scaling>
          <c:orientation val="minMax"/>
          <c:min val="5000000"/>
        </c:scaling>
        <c:delete val="0"/>
        <c:axPos val="l"/>
        <c:numFmt formatCode="#,##0" sourceLinked="0"/>
        <c:majorTickMark val="cross"/>
        <c:minorTickMark val="none"/>
        <c:tickLblPos val="nextTo"/>
        <c:spPr>
          <a:ln w="3163">
            <a:solidFill>
              <a:schemeClr val="tx1"/>
            </a:solidFill>
            <a:prstDash val="solid"/>
          </a:ln>
        </c:spPr>
        <c:txPr>
          <a:bodyPr rot="0" vert="horz"/>
          <a:lstStyle/>
          <a:p>
            <a:pPr>
              <a:defRPr sz="1200" b="1" i="0" u="none" strike="noStrike" baseline="0">
                <a:solidFill>
                  <a:srgbClr val="0B023B"/>
                </a:solidFill>
                <a:latin typeface="Arial"/>
                <a:ea typeface="Arial"/>
                <a:cs typeface="Arial"/>
              </a:defRPr>
            </a:pPr>
            <a:endParaRPr lang="en-US"/>
          </a:p>
        </c:txPr>
        <c:crossAx val="52914432"/>
        <c:crosses val="autoZero"/>
        <c:crossBetween val="between"/>
      </c:valAx>
      <c:catAx>
        <c:axId val="52922240"/>
        <c:scaling>
          <c:orientation val="minMax"/>
        </c:scaling>
        <c:delete val="1"/>
        <c:axPos val="b"/>
        <c:numFmt formatCode="General" sourceLinked="1"/>
        <c:majorTickMark val="out"/>
        <c:minorTickMark val="none"/>
        <c:tickLblPos val="nextTo"/>
        <c:crossAx val="52923776"/>
        <c:crosses val="autoZero"/>
        <c:auto val="0"/>
        <c:lblAlgn val="ctr"/>
        <c:lblOffset val="100"/>
        <c:noMultiLvlLbl val="0"/>
      </c:catAx>
      <c:valAx>
        <c:axId val="52923776"/>
        <c:scaling>
          <c:orientation val="minMax"/>
          <c:min val="15000"/>
        </c:scaling>
        <c:delete val="0"/>
        <c:axPos val="r"/>
        <c:numFmt formatCode="#,##0" sourceLinked="0"/>
        <c:majorTickMark val="cross"/>
        <c:minorTickMark val="none"/>
        <c:tickLblPos val="nextTo"/>
        <c:spPr>
          <a:ln w="3163">
            <a:solidFill>
              <a:schemeClr val="tx1"/>
            </a:solidFill>
            <a:prstDash val="solid"/>
          </a:ln>
        </c:spPr>
        <c:txPr>
          <a:bodyPr rot="0" vert="horz"/>
          <a:lstStyle/>
          <a:p>
            <a:pPr>
              <a:defRPr sz="1400" b="1" i="0" u="none" strike="noStrike" baseline="0">
                <a:solidFill>
                  <a:srgbClr val="0B023B"/>
                </a:solidFill>
                <a:latin typeface="Arial"/>
                <a:ea typeface="Arial"/>
                <a:cs typeface="Arial"/>
              </a:defRPr>
            </a:pPr>
            <a:endParaRPr lang="en-US"/>
          </a:p>
        </c:txPr>
        <c:crossAx val="52922240"/>
        <c:crosses val="max"/>
        <c:crossBetween val="between"/>
      </c:valAx>
      <c:spPr>
        <a:noFill/>
        <a:ln w="25314">
          <a:noFill/>
        </a:ln>
      </c:spPr>
    </c:plotArea>
    <c:legend>
      <c:legendPos val="r"/>
      <c:layout>
        <c:manualLayout>
          <c:xMode val="edge"/>
          <c:yMode val="edge"/>
          <c:x val="0.20549579393011624"/>
          <c:y val="7.4596847270390454E-2"/>
          <c:w val="0.19284897001804371"/>
          <c:h val="0.12481467386352063"/>
        </c:manualLayout>
      </c:layout>
      <c:overlay val="0"/>
      <c:spPr>
        <a:solidFill>
          <a:schemeClr val="bg1"/>
        </a:solidFill>
        <a:ln w="3163">
          <a:solidFill>
            <a:schemeClr val="tx1"/>
          </a:solidFill>
          <a:prstDash val="solid"/>
        </a:ln>
      </c:spPr>
      <c:txPr>
        <a:bodyPr/>
        <a:lstStyle/>
        <a:p>
          <a:pPr>
            <a:defRPr sz="1600" b="1" i="0" u="none" strike="noStrike" baseline="0">
              <a:solidFill>
                <a:srgbClr val="0B023B"/>
              </a:solidFill>
              <a:latin typeface="Arial"/>
              <a:ea typeface="Arial"/>
              <a:cs typeface="Arial"/>
            </a:defRPr>
          </a:pPr>
          <a:endParaRPr lang="en-US"/>
        </a:p>
      </c:txPr>
    </c:legend>
    <c:plotVisOnly val="1"/>
    <c:dispBlanksAs val="gap"/>
    <c:showDLblsOverMax val="0"/>
  </c:chart>
  <c:spPr>
    <a:noFill/>
    <a:ln>
      <a:noFill/>
    </a:ln>
  </c:spPr>
  <c:txPr>
    <a:bodyPr/>
    <a:lstStyle/>
    <a:p>
      <a:pPr>
        <a:defRPr sz="997" b="0" i="0" u="none" strike="noStrike" baseline="0">
          <a:solidFill>
            <a:srgbClr val="0B023B"/>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06122849095201"/>
          <c:y val="1.84054946275811E-2"/>
          <c:w val="0.69773606309538605"/>
          <c:h val="0.83437733109019596"/>
        </c:manualLayout>
      </c:layout>
      <c:barChart>
        <c:barDir val="col"/>
        <c:grouping val="stacked"/>
        <c:varyColors val="0"/>
        <c:ser>
          <c:idx val="0"/>
          <c:order val="0"/>
          <c:tx>
            <c:strRef>
              <c:f>Sheet1!$B$1</c:f>
              <c:strCache>
                <c:ptCount val="1"/>
                <c:pt idx="0">
                  <c:v>Marketing</c:v>
                </c:pt>
              </c:strCache>
            </c:strRef>
          </c:tx>
          <c:spPr>
            <a:solidFill>
              <a:schemeClr val="accent1"/>
            </a:solidFill>
            <a:ln>
              <a:noFill/>
            </a:ln>
            <a:effectLst/>
          </c:spPr>
          <c:invertIfNegative val="0"/>
          <c:cat>
            <c:strRef>
              <c:f>Sheet1!$A$2:$A$13</c:f>
              <c:strCache>
                <c:ptCount val="12"/>
                <c:pt idx="0">
                  <c:v>2005/06</c:v>
                </c:pt>
                <c:pt idx="1">
                  <c:v>2006/07</c:v>
                </c:pt>
                <c:pt idx="2">
                  <c:v>2007/08</c:v>
                </c:pt>
                <c:pt idx="3">
                  <c:v>2008/09</c:v>
                </c:pt>
                <c:pt idx="4">
                  <c:v>2009/10</c:v>
                </c:pt>
                <c:pt idx="5">
                  <c:v>2010/11</c:v>
                </c:pt>
                <c:pt idx="6">
                  <c:v>2011/12</c:v>
                </c:pt>
                <c:pt idx="7">
                  <c:v>2012/13</c:v>
                </c:pt>
                <c:pt idx="8">
                  <c:v>2013/14</c:v>
                </c:pt>
                <c:pt idx="9">
                  <c:v>2014/15</c:v>
                </c:pt>
                <c:pt idx="10">
                  <c:v>2015/16</c:v>
                </c:pt>
                <c:pt idx="11">
                  <c:v>2016/17</c:v>
                </c:pt>
              </c:strCache>
            </c:strRef>
          </c:cat>
          <c:val>
            <c:numRef>
              <c:f>Sheet1!$B$2:$B$13</c:f>
              <c:numCache>
                <c:formatCode>General</c:formatCode>
                <c:ptCount val="12"/>
                <c:pt idx="0">
                  <c:v>346</c:v>
                </c:pt>
                <c:pt idx="1">
                  <c:v>398</c:v>
                </c:pt>
                <c:pt idx="2">
                  <c:v>453</c:v>
                </c:pt>
                <c:pt idx="3">
                  <c:v>433</c:v>
                </c:pt>
                <c:pt idx="4">
                  <c:v>457</c:v>
                </c:pt>
                <c:pt idx="5">
                  <c:v>542</c:v>
                </c:pt>
                <c:pt idx="6">
                  <c:v>620</c:v>
                </c:pt>
                <c:pt idx="7">
                  <c:v>749</c:v>
                </c:pt>
                <c:pt idx="8">
                  <c:v>897</c:v>
                </c:pt>
                <c:pt idx="9">
                  <c:v>985</c:v>
                </c:pt>
                <c:pt idx="10">
                  <c:v>1100</c:v>
                </c:pt>
                <c:pt idx="11">
                  <c:v>1120</c:v>
                </c:pt>
              </c:numCache>
            </c:numRef>
          </c:val>
        </c:ser>
        <c:ser>
          <c:idx val="1"/>
          <c:order val="1"/>
          <c:tx>
            <c:strRef>
              <c:f>Sheet1!$C$1</c:f>
              <c:strCache>
                <c:ptCount val="1"/>
                <c:pt idx="0">
                  <c:v>Broadcasting</c:v>
                </c:pt>
              </c:strCache>
            </c:strRef>
          </c:tx>
          <c:spPr>
            <a:solidFill>
              <a:schemeClr val="accent2"/>
            </a:solidFill>
            <a:ln>
              <a:noFill/>
            </a:ln>
            <a:effectLst/>
          </c:spPr>
          <c:invertIfNegative val="0"/>
          <c:cat>
            <c:strRef>
              <c:f>Sheet1!$A$2:$A$13</c:f>
              <c:strCache>
                <c:ptCount val="12"/>
                <c:pt idx="0">
                  <c:v>2005/06</c:v>
                </c:pt>
                <c:pt idx="1">
                  <c:v>2006/07</c:v>
                </c:pt>
                <c:pt idx="2">
                  <c:v>2007/08</c:v>
                </c:pt>
                <c:pt idx="3">
                  <c:v>2008/09</c:v>
                </c:pt>
                <c:pt idx="4">
                  <c:v>2009/10</c:v>
                </c:pt>
                <c:pt idx="5">
                  <c:v>2010/11</c:v>
                </c:pt>
                <c:pt idx="6">
                  <c:v>2011/12</c:v>
                </c:pt>
                <c:pt idx="7">
                  <c:v>2012/13</c:v>
                </c:pt>
                <c:pt idx="8">
                  <c:v>2013/14</c:v>
                </c:pt>
                <c:pt idx="9">
                  <c:v>2014/15</c:v>
                </c:pt>
                <c:pt idx="10">
                  <c:v>2015/16</c:v>
                </c:pt>
                <c:pt idx="11">
                  <c:v>2016/17</c:v>
                </c:pt>
              </c:strCache>
            </c:strRef>
          </c:cat>
          <c:val>
            <c:numRef>
              <c:f>Sheet1!$C$2:$C$13</c:f>
              <c:numCache>
                <c:formatCode>General</c:formatCode>
                <c:ptCount val="12"/>
                <c:pt idx="0">
                  <c:v>580</c:v>
                </c:pt>
                <c:pt idx="1">
                  <c:v>592</c:v>
                </c:pt>
                <c:pt idx="2">
                  <c:v>925</c:v>
                </c:pt>
                <c:pt idx="3">
                  <c:v>973</c:v>
                </c:pt>
                <c:pt idx="4">
                  <c:v>1040</c:v>
                </c:pt>
                <c:pt idx="5">
                  <c:v>1178</c:v>
                </c:pt>
                <c:pt idx="6">
                  <c:v>1189</c:v>
                </c:pt>
                <c:pt idx="7">
                  <c:v>1191</c:v>
                </c:pt>
                <c:pt idx="8">
                  <c:v>1758</c:v>
                </c:pt>
                <c:pt idx="9">
                  <c:v>1778</c:v>
                </c:pt>
                <c:pt idx="10">
                  <c:v>1860</c:v>
                </c:pt>
                <c:pt idx="11">
                  <c:v>2590</c:v>
                </c:pt>
              </c:numCache>
            </c:numRef>
          </c:val>
        </c:ser>
        <c:ser>
          <c:idx val="2"/>
          <c:order val="2"/>
          <c:tx>
            <c:strRef>
              <c:f>Sheet1!$D$1</c:f>
              <c:strCache>
                <c:ptCount val="1"/>
                <c:pt idx="0">
                  <c:v>Commercial</c:v>
                </c:pt>
              </c:strCache>
            </c:strRef>
          </c:tx>
          <c:spPr>
            <a:solidFill>
              <a:schemeClr val="accent3"/>
            </a:solidFill>
            <a:ln>
              <a:noFill/>
            </a:ln>
            <a:effectLst/>
          </c:spPr>
          <c:invertIfNegative val="0"/>
          <c:cat>
            <c:strRef>
              <c:f>Sheet1!$A$2:$A$13</c:f>
              <c:strCache>
                <c:ptCount val="12"/>
                <c:pt idx="0">
                  <c:v>2005/06</c:v>
                </c:pt>
                <c:pt idx="1">
                  <c:v>2006/07</c:v>
                </c:pt>
                <c:pt idx="2">
                  <c:v>2007/08</c:v>
                </c:pt>
                <c:pt idx="3">
                  <c:v>2008/09</c:v>
                </c:pt>
                <c:pt idx="4">
                  <c:v>2009/10</c:v>
                </c:pt>
                <c:pt idx="5">
                  <c:v>2010/11</c:v>
                </c:pt>
                <c:pt idx="6">
                  <c:v>2011/12</c:v>
                </c:pt>
                <c:pt idx="7">
                  <c:v>2012/13</c:v>
                </c:pt>
                <c:pt idx="8">
                  <c:v>2013/14</c:v>
                </c:pt>
                <c:pt idx="9">
                  <c:v>2014/15</c:v>
                </c:pt>
                <c:pt idx="10">
                  <c:v>2015/16</c:v>
                </c:pt>
                <c:pt idx="11">
                  <c:v>2016/17</c:v>
                </c:pt>
              </c:strCache>
            </c:strRef>
          </c:cat>
          <c:val>
            <c:numRef>
              <c:f>Sheet1!$D$2:$D$13</c:f>
              <c:numCache>
                <c:formatCode>General</c:formatCode>
                <c:ptCount val="12"/>
                <c:pt idx="0">
                  <c:v>453</c:v>
                </c:pt>
                <c:pt idx="1">
                  <c:v>540</c:v>
                </c:pt>
                <c:pt idx="2">
                  <c:v>554</c:v>
                </c:pt>
                <c:pt idx="3">
                  <c:v>575</c:v>
                </c:pt>
                <c:pt idx="4">
                  <c:v>533</c:v>
                </c:pt>
                <c:pt idx="5">
                  <c:v>553</c:v>
                </c:pt>
                <c:pt idx="6">
                  <c:v>551</c:v>
                </c:pt>
                <c:pt idx="7">
                  <c:v>585</c:v>
                </c:pt>
                <c:pt idx="8">
                  <c:v>604</c:v>
                </c:pt>
                <c:pt idx="9">
                  <c:v>584</c:v>
                </c:pt>
                <c:pt idx="10">
                  <c:v>610</c:v>
                </c:pt>
                <c:pt idx="11">
                  <c:v>610</c:v>
                </c:pt>
              </c:numCache>
            </c:numRef>
          </c:val>
        </c:ser>
        <c:dLbls>
          <c:showLegendKey val="0"/>
          <c:showVal val="0"/>
          <c:showCatName val="0"/>
          <c:showSerName val="0"/>
          <c:showPercent val="0"/>
          <c:showBubbleSize val="0"/>
        </c:dLbls>
        <c:gapWidth val="150"/>
        <c:overlap val="100"/>
        <c:axId val="52990336"/>
        <c:axId val="52991872"/>
      </c:barChart>
      <c:catAx>
        <c:axId val="529903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2991872"/>
        <c:crosses val="autoZero"/>
        <c:auto val="1"/>
        <c:lblAlgn val="ctr"/>
        <c:lblOffset val="100"/>
        <c:noMultiLvlLbl val="0"/>
      </c:catAx>
      <c:valAx>
        <c:axId val="52991872"/>
        <c:scaling>
          <c:orientation val="minMax"/>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GB" sz="2000" dirty="0" smtClean="0">
                    <a:solidFill>
                      <a:schemeClr val="tx1"/>
                    </a:solidFill>
                  </a:rPr>
                  <a:t>€M</a:t>
                </a:r>
                <a:endParaRPr lang="en-GB" sz="2000" dirty="0">
                  <a:solidFill>
                    <a:schemeClr val="tx1"/>
                  </a:solidFill>
                </a:endParaRP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2990336"/>
        <c:crosses val="autoZero"/>
        <c:crossBetween val="between"/>
      </c:valAx>
      <c:spPr>
        <a:noFill/>
        <a:ln>
          <a:noFill/>
        </a:ln>
        <a:effectLst/>
      </c:spPr>
    </c:plotArea>
    <c:legend>
      <c:legendPos val="r"/>
      <c:layout>
        <c:manualLayout>
          <c:xMode val="edge"/>
          <c:yMode val="edge"/>
          <c:x val="0.820249819736805"/>
          <c:y val="0.42250999888901197"/>
          <c:w val="0.16937551601020401"/>
          <c:h val="0.3641033932737632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100FA41-CBFE-4484-BEC0-CC37DFE19768}" type="datetimeFigureOut">
              <a:rPr lang="en-GB" smtClean="0"/>
              <a:pPr/>
              <a:t>19/09/2016</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6ABB6E6-7460-4DD4-BB9B-7DAE1FDB941B}" type="slidenum">
              <a:rPr lang="en-GB" smtClean="0"/>
              <a:pPr/>
              <a:t>‹#›</a:t>
            </a:fld>
            <a:endParaRPr lang="en-GB"/>
          </a:p>
        </p:txBody>
      </p:sp>
    </p:spTree>
    <p:extLst>
      <p:ext uri="{BB962C8B-B14F-4D97-AF65-F5344CB8AC3E}">
        <p14:creationId xmlns:p14="http://schemas.microsoft.com/office/powerpoint/2010/main" val="3355690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498475" y="541338"/>
            <a:ext cx="5743575" cy="4308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t>GDS</a:t>
            </a:r>
            <a:r>
              <a:rPr lang="en-GB" sz="1400" dirty="0" smtClean="0"/>
              <a:t> – finally.  Views?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t>EPPP</a:t>
            </a:r>
            <a:r>
              <a:rPr lang="en-GB" sz="1400" dirty="0" smtClean="0"/>
              <a:t> – ref World Cup/England team.</a:t>
            </a:r>
            <a:r>
              <a:rPr lang="en-GB" sz="1400" baseline="0" dirty="0" smtClean="0"/>
              <a:t> Long term plans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smtClean="0"/>
          </a:p>
          <a:p>
            <a:r>
              <a:rPr lang="en-GB" altLang="en-US" b="1" dirty="0" smtClean="0"/>
              <a:t>Occupancy</a:t>
            </a:r>
            <a:r>
              <a:rPr lang="en-GB" altLang="en-US" dirty="0" smtClean="0"/>
              <a:t> - our best measure – you all want to see and show full stadia</a:t>
            </a:r>
          </a:p>
          <a:p>
            <a:endParaRPr lang="en-GB" altLang="en-US" dirty="0" smtClean="0"/>
          </a:p>
          <a:p>
            <a:r>
              <a:rPr lang="en-GB" altLang="en-US" dirty="0" smtClean="0"/>
              <a:t>Introduction of the Away Supporters’ Initiative – Clubs’ commitment to invest in service to and facilities for their own travelling fans as well as visiting away fans</a:t>
            </a:r>
          </a:p>
          <a:p>
            <a:r>
              <a:rPr lang="en-GB" altLang="en-US" dirty="0" smtClean="0"/>
              <a:t>- Indications from the first season suggest it has arrested the decline in away attendance </a:t>
            </a:r>
            <a:endParaRPr lang="en-GB" sz="1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t>Attendance</a:t>
            </a:r>
            <a:r>
              <a:rPr lang="en-GB" sz="1400" dirty="0" smtClean="0"/>
              <a:t> – highest since 1949/50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t>Goals</a:t>
            </a:r>
            <a:r>
              <a:rPr lang="en-GB" sz="1400" dirty="0" smtClean="0"/>
              <a:t> – there were some special ones</a:t>
            </a:r>
            <a:r>
              <a:rPr lang="en-GB" sz="1400" baseline="0" dirty="0" smtClean="0"/>
              <a:t> for your viewers. </a:t>
            </a:r>
            <a:r>
              <a:rPr lang="en-GB" sz="1400" dirty="0" smtClean="0"/>
              <a:t>And both Manchester</a:t>
            </a:r>
            <a:r>
              <a:rPr lang="en-GB" sz="1400" baseline="0" dirty="0" smtClean="0"/>
              <a:t> City and Liverpool both scored in excess of 100 goals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smtClean="0"/>
          </a:p>
          <a:p>
            <a:endParaRPr lang="en-GB" sz="1400" dirty="0" smtClean="0"/>
          </a:p>
        </p:txBody>
      </p:sp>
      <p:sp>
        <p:nvSpPr>
          <p:cNvPr id="440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828" indent="-285702">
              <a:defRPr>
                <a:solidFill>
                  <a:schemeClr val="tx1"/>
                </a:solidFill>
                <a:latin typeface="Arial" charset="0"/>
              </a:defRPr>
            </a:lvl2pPr>
            <a:lvl3pPr marL="1142814" indent="-228562">
              <a:defRPr>
                <a:solidFill>
                  <a:schemeClr val="tx1"/>
                </a:solidFill>
                <a:latin typeface="Arial" charset="0"/>
              </a:defRPr>
            </a:lvl3pPr>
            <a:lvl4pPr marL="1599940" indent="-228562">
              <a:defRPr>
                <a:solidFill>
                  <a:schemeClr val="tx1"/>
                </a:solidFill>
                <a:latin typeface="Arial" charset="0"/>
              </a:defRPr>
            </a:lvl4pPr>
            <a:lvl5pPr marL="2057065" indent="-228562">
              <a:defRPr>
                <a:solidFill>
                  <a:schemeClr val="tx1"/>
                </a:solidFill>
                <a:latin typeface="Arial" charset="0"/>
              </a:defRPr>
            </a:lvl5pPr>
            <a:lvl6pPr marL="2514191" indent="-228562" fontAlgn="base">
              <a:spcBef>
                <a:spcPct val="0"/>
              </a:spcBef>
              <a:spcAft>
                <a:spcPct val="0"/>
              </a:spcAft>
              <a:defRPr>
                <a:solidFill>
                  <a:schemeClr val="tx1"/>
                </a:solidFill>
                <a:latin typeface="Arial" charset="0"/>
              </a:defRPr>
            </a:lvl6pPr>
            <a:lvl7pPr marL="2971318" indent="-228562" fontAlgn="base">
              <a:spcBef>
                <a:spcPct val="0"/>
              </a:spcBef>
              <a:spcAft>
                <a:spcPct val="0"/>
              </a:spcAft>
              <a:defRPr>
                <a:solidFill>
                  <a:schemeClr val="tx1"/>
                </a:solidFill>
                <a:latin typeface="Arial" charset="0"/>
              </a:defRPr>
            </a:lvl7pPr>
            <a:lvl8pPr marL="3428443" indent="-228562" fontAlgn="base">
              <a:spcBef>
                <a:spcPct val="0"/>
              </a:spcBef>
              <a:spcAft>
                <a:spcPct val="0"/>
              </a:spcAft>
              <a:defRPr>
                <a:solidFill>
                  <a:schemeClr val="tx1"/>
                </a:solidFill>
                <a:latin typeface="Arial" charset="0"/>
              </a:defRPr>
            </a:lvl8pPr>
            <a:lvl9pPr marL="3885568" indent="-228562" fontAlgn="base">
              <a:spcBef>
                <a:spcPct val="0"/>
              </a:spcBef>
              <a:spcAft>
                <a:spcPct val="0"/>
              </a:spcAft>
              <a:defRPr>
                <a:solidFill>
                  <a:schemeClr val="tx1"/>
                </a:solidFill>
                <a:latin typeface="Arial" charset="0"/>
              </a:defRPr>
            </a:lvl9pPr>
          </a:lstStyle>
          <a:p>
            <a:pPr>
              <a:defRPr/>
            </a:pPr>
            <a:fld id="{C2FAD4F9-4AB7-4CBD-9984-2E1F87254E46}" type="slidenum">
              <a:rPr lang="en-GB" smtClean="0">
                <a:solidFill>
                  <a:srgbClr val="000000"/>
                </a:solidFill>
                <a:latin typeface="Calibri" pitchFamily="34" charset="0"/>
              </a:rPr>
              <a:pPr>
                <a:defRPr/>
              </a:pPr>
              <a:t>5</a:t>
            </a:fld>
            <a:endParaRPr lang="en-GB" dirty="0" smtClean="0">
              <a:solidFill>
                <a:srgbClr val="000000"/>
              </a:solidFill>
              <a:latin typeface="Calibri" pitchFamily="34" charset="0"/>
            </a:endParaRPr>
          </a:p>
        </p:txBody>
      </p:sp>
    </p:spTree>
    <p:extLst>
      <p:ext uri="{BB962C8B-B14F-4D97-AF65-F5344CB8AC3E}">
        <p14:creationId xmlns:p14="http://schemas.microsoft.com/office/powerpoint/2010/main" val="1860603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t>ECAS - </a:t>
            </a:r>
            <a:r>
              <a:rPr lang="en-GB" sz="1100" dirty="0"/>
              <a:t> Premier League has agreed to fund six additional places on the Premier League Elite Coach Apprenticeship Scheme (ECAS) course each year which will be reserved for three BAME coaches and three female coaches. The Premier League will convene an advisory group, including former players and current/former club managers to help guide this process.</a:t>
            </a:r>
          </a:p>
          <a:p>
            <a:r>
              <a:rPr lang="en-GB" sz="1100" dirty="0"/>
              <a:t> </a:t>
            </a:r>
          </a:p>
          <a:p>
            <a:r>
              <a:rPr lang="en-GB" sz="1100" dirty="0"/>
              <a:t>ECAS is a coaching project set up in 2013 as part of the Elite Player Performance Plan. Each Club with a Category 1 Academy can nominate one coach per year to be part of the two-year course. Each ECAS coach is provided with Premier League and external mentors and the opportunity to spend time at world-leading elite development environments.</a:t>
            </a:r>
          </a:p>
          <a:p>
            <a:endParaRPr lang="en-GB" dirty="0"/>
          </a:p>
        </p:txBody>
      </p:sp>
      <p:sp>
        <p:nvSpPr>
          <p:cNvPr id="4" name="Slide Number Placeholder 3"/>
          <p:cNvSpPr>
            <a:spLocks noGrp="1"/>
          </p:cNvSpPr>
          <p:nvPr>
            <p:ph type="sldNum" sz="quarter" idx="10"/>
          </p:nvPr>
        </p:nvSpPr>
        <p:spPr/>
        <p:txBody>
          <a:bodyPr/>
          <a:lstStyle/>
          <a:p>
            <a:fld id="{664C6EF2-4E61-41E0-B5E4-C2643F08F25C}" type="slidenum">
              <a:rPr lang="en-GB" smtClean="0"/>
              <a:pPr/>
              <a:t>20</a:t>
            </a:fld>
            <a:endParaRPr lang="en-GB" dirty="0"/>
          </a:p>
        </p:txBody>
      </p:sp>
    </p:spTree>
    <p:extLst>
      <p:ext uri="{BB962C8B-B14F-4D97-AF65-F5344CB8AC3E}">
        <p14:creationId xmlns:p14="http://schemas.microsoft.com/office/powerpoint/2010/main" val="467847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823" eaLnBrk="0" hangingPunct="0">
              <a:defRPr>
                <a:solidFill>
                  <a:schemeClr val="tx1"/>
                </a:solidFill>
                <a:latin typeface="Arial" charset="0"/>
              </a:defRPr>
            </a:lvl1pPr>
            <a:lvl2pPr marL="734480" indent="-282492" defTabSz="911823" eaLnBrk="0" hangingPunct="0">
              <a:defRPr>
                <a:solidFill>
                  <a:schemeClr val="tx1"/>
                </a:solidFill>
                <a:latin typeface="Arial" charset="0"/>
              </a:defRPr>
            </a:lvl2pPr>
            <a:lvl3pPr marL="1129970" indent="-225994" defTabSz="911823" eaLnBrk="0" hangingPunct="0">
              <a:defRPr>
                <a:solidFill>
                  <a:schemeClr val="tx1"/>
                </a:solidFill>
                <a:latin typeface="Arial" charset="0"/>
              </a:defRPr>
            </a:lvl3pPr>
            <a:lvl4pPr marL="1581958" indent="-225994" defTabSz="911823" eaLnBrk="0" hangingPunct="0">
              <a:defRPr>
                <a:solidFill>
                  <a:schemeClr val="tx1"/>
                </a:solidFill>
                <a:latin typeface="Arial" charset="0"/>
              </a:defRPr>
            </a:lvl4pPr>
            <a:lvl5pPr marL="2033946" indent="-225994" defTabSz="911823" eaLnBrk="0" hangingPunct="0">
              <a:defRPr>
                <a:solidFill>
                  <a:schemeClr val="tx1"/>
                </a:solidFill>
                <a:latin typeface="Arial" charset="0"/>
              </a:defRPr>
            </a:lvl5pPr>
            <a:lvl6pPr marL="2485934" indent="-225994" defTabSz="911823" eaLnBrk="0" fontAlgn="base" hangingPunct="0">
              <a:spcBef>
                <a:spcPct val="0"/>
              </a:spcBef>
              <a:spcAft>
                <a:spcPct val="0"/>
              </a:spcAft>
              <a:defRPr>
                <a:solidFill>
                  <a:schemeClr val="tx1"/>
                </a:solidFill>
                <a:latin typeface="Arial" charset="0"/>
              </a:defRPr>
            </a:lvl6pPr>
            <a:lvl7pPr marL="2937921" indent="-225994" defTabSz="911823" eaLnBrk="0" fontAlgn="base" hangingPunct="0">
              <a:spcBef>
                <a:spcPct val="0"/>
              </a:spcBef>
              <a:spcAft>
                <a:spcPct val="0"/>
              </a:spcAft>
              <a:defRPr>
                <a:solidFill>
                  <a:schemeClr val="tx1"/>
                </a:solidFill>
                <a:latin typeface="Arial" charset="0"/>
              </a:defRPr>
            </a:lvl7pPr>
            <a:lvl8pPr marL="3389909" indent="-225994" defTabSz="911823" eaLnBrk="0" fontAlgn="base" hangingPunct="0">
              <a:spcBef>
                <a:spcPct val="0"/>
              </a:spcBef>
              <a:spcAft>
                <a:spcPct val="0"/>
              </a:spcAft>
              <a:defRPr>
                <a:solidFill>
                  <a:schemeClr val="tx1"/>
                </a:solidFill>
                <a:latin typeface="Arial" charset="0"/>
              </a:defRPr>
            </a:lvl8pPr>
            <a:lvl9pPr marL="3841897" indent="-225994" defTabSz="911823" eaLnBrk="0" fontAlgn="base" hangingPunct="0">
              <a:spcBef>
                <a:spcPct val="0"/>
              </a:spcBef>
              <a:spcAft>
                <a:spcPct val="0"/>
              </a:spcAft>
              <a:defRPr>
                <a:solidFill>
                  <a:schemeClr val="tx1"/>
                </a:solidFill>
                <a:latin typeface="Arial" charset="0"/>
              </a:defRPr>
            </a:lvl9pPr>
          </a:lstStyle>
          <a:p>
            <a:pPr eaLnBrk="1" hangingPunct="1"/>
            <a:fld id="{179E182D-E93B-45F4-8483-FE2EFB5B408B}" type="slidenum">
              <a:rPr lang="en-GB" altLang="en-US" smtClean="0">
                <a:solidFill>
                  <a:prstClr val="black"/>
                </a:solidFill>
              </a:rPr>
              <a:pPr eaLnBrk="1" hangingPunct="1"/>
              <a:t>7</a:t>
            </a:fld>
            <a:endParaRPr lang="en-GB" altLang="en-US" smtClean="0">
              <a:solidFill>
                <a:prstClr val="black"/>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endParaRPr>
          </a:p>
        </p:txBody>
      </p:sp>
    </p:spTree>
    <p:extLst>
      <p:ext uri="{BB962C8B-B14F-4D97-AF65-F5344CB8AC3E}">
        <p14:creationId xmlns:p14="http://schemas.microsoft.com/office/powerpoint/2010/main" val="3622799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754063" y="498475"/>
            <a:ext cx="5289550" cy="3968750"/>
          </a:xfrm>
          <a:ln/>
        </p:spPr>
      </p:sp>
      <p:sp>
        <p:nvSpPr>
          <p:cNvPr id="135171" name="Notes Placeholder 2"/>
          <p:cNvSpPr>
            <a:spLocks noGrp="1"/>
          </p:cNvSpPr>
          <p:nvPr>
            <p:ph type="body" idx="1"/>
          </p:nvPr>
        </p:nvSpPr>
        <p:spPr>
          <a:noFill/>
          <a:ln/>
        </p:spPr>
        <p:txBody>
          <a:bodyPr/>
          <a:lstStyle/>
          <a:p>
            <a:r>
              <a:rPr lang="en-GB" altLang="en-US" smtClean="0">
                <a:latin typeface="Arial" pitchFamily="34" charset="0"/>
              </a:rPr>
              <a:t>The Clubs work tirelessly to fill their stadia and most do so on a regular basis</a:t>
            </a:r>
          </a:p>
          <a:p>
            <a:endParaRPr lang="en-GB" altLang="en-US" smtClean="0">
              <a:latin typeface="Arial" pitchFamily="34" charset="0"/>
            </a:endParaRPr>
          </a:p>
          <a:p>
            <a:r>
              <a:rPr lang="en-GB" altLang="en-US" smtClean="0">
                <a:latin typeface="Arial" pitchFamily="34" charset="0"/>
              </a:rPr>
              <a:t>Great to see more children, women and BME supporters and that has a lot to do with the more welcoming atmosphere the Clubs are creating</a:t>
            </a:r>
          </a:p>
        </p:txBody>
      </p:sp>
      <p:sp>
        <p:nvSpPr>
          <p:cNvPr id="135172" name="Slide Number Placeholder 3"/>
          <p:cNvSpPr>
            <a:spLocks noGrp="1"/>
          </p:cNvSpPr>
          <p:nvPr>
            <p:ph type="sldNum" sz="quarter" idx="5"/>
          </p:nvPr>
        </p:nvSpPr>
        <p:spPr>
          <a:noFill/>
        </p:spPr>
        <p:txBody>
          <a:bodyPr/>
          <a:lstStyle/>
          <a:p>
            <a:pPr defTabSz="911225"/>
            <a:fld id="{714DE098-BC6F-4720-A1DB-626C0CFE34EB}" type="slidenum">
              <a:rPr lang="en-GB" altLang="en-US" smtClean="0">
                <a:latin typeface="Arial" pitchFamily="34" charset="0"/>
              </a:rPr>
              <a:pPr defTabSz="911225"/>
              <a:t>8</a:t>
            </a:fld>
            <a:endParaRPr lang="en-GB" altLang="en-US" smtClean="0">
              <a:latin typeface="Arial" pitchFamily="34" charset="0"/>
            </a:endParaRPr>
          </a:p>
        </p:txBody>
      </p:sp>
    </p:spTree>
    <p:extLst>
      <p:ext uri="{BB962C8B-B14F-4D97-AF65-F5344CB8AC3E}">
        <p14:creationId xmlns:p14="http://schemas.microsoft.com/office/powerpoint/2010/main" val="2399402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endParaRPr lang="en-US" altLang="en-US" dirty="0" smtClean="0">
              <a:latin typeface="Arial" pitchFamily="34" charset="0"/>
            </a:endParaRPr>
          </a:p>
        </p:txBody>
      </p:sp>
      <p:sp>
        <p:nvSpPr>
          <p:cNvPr id="137220" name="Slide Number Placeholder 3"/>
          <p:cNvSpPr>
            <a:spLocks noGrp="1"/>
          </p:cNvSpPr>
          <p:nvPr>
            <p:ph type="sldNum" sz="quarter" idx="5"/>
          </p:nvPr>
        </p:nvSpPr>
        <p:spPr>
          <a:noFill/>
        </p:spPr>
        <p:txBody>
          <a:bodyPr/>
          <a:lstStyle/>
          <a:p>
            <a:pPr defTabSz="911225"/>
            <a:fld id="{6C288366-869B-4121-B8B7-4F1482F0F0F9}" type="slidenum">
              <a:rPr lang="en-GB" altLang="en-US" smtClean="0">
                <a:latin typeface="Arial" pitchFamily="34" charset="0"/>
              </a:rPr>
              <a:pPr defTabSz="911225"/>
              <a:t>9</a:t>
            </a:fld>
            <a:endParaRPr lang="en-GB" altLang="en-US" dirty="0" smtClean="0">
              <a:latin typeface="Arial" pitchFamily="34" charset="0"/>
            </a:endParaRPr>
          </a:p>
        </p:txBody>
      </p:sp>
    </p:spTree>
    <p:extLst>
      <p:ext uri="{BB962C8B-B14F-4D97-AF65-F5344CB8AC3E}">
        <p14:creationId xmlns:p14="http://schemas.microsoft.com/office/powerpoint/2010/main" val="350534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xfrm>
            <a:off x="754063" y="498475"/>
            <a:ext cx="5289550" cy="3968750"/>
          </a:xfrm>
          <a:ln/>
        </p:spPr>
      </p:sp>
      <p:sp>
        <p:nvSpPr>
          <p:cNvPr id="140291" name="Notes Placeholder 2"/>
          <p:cNvSpPr>
            <a:spLocks noGrp="1"/>
          </p:cNvSpPr>
          <p:nvPr>
            <p:ph type="body" idx="1"/>
          </p:nvPr>
        </p:nvSpPr>
        <p:spPr>
          <a:noFill/>
          <a:ln/>
        </p:spPr>
        <p:txBody>
          <a:bodyPr/>
          <a:lstStyle/>
          <a:p>
            <a:endParaRPr lang="en-US" altLang="en-US" smtClean="0">
              <a:latin typeface="Arial" pitchFamily="34" charset="0"/>
            </a:endParaRPr>
          </a:p>
        </p:txBody>
      </p:sp>
      <p:sp>
        <p:nvSpPr>
          <p:cNvPr id="140292" name="Slide Number Placeholder 3"/>
          <p:cNvSpPr>
            <a:spLocks noGrp="1"/>
          </p:cNvSpPr>
          <p:nvPr>
            <p:ph type="sldNum" sz="quarter" idx="5"/>
          </p:nvPr>
        </p:nvSpPr>
        <p:spPr>
          <a:noFill/>
        </p:spPr>
        <p:txBody>
          <a:bodyPr/>
          <a:lstStyle/>
          <a:p>
            <a:pPr defTabSz="911225"/>
            <a:fld id="{BD38462A-9127-48DD-A83B-B51433EE6CEE}" type="slidenum">
              <a:rPr lang="en-GB" altLang="en-US" smtClean="0">
                <a:latin typeface="Arial" pitchFamily="34" charset="0"/>
              </a:rPr>
              <a:pPr defTabSz="911225"/>
              <a:t>11</a:t>
            </a:fld>
            <a:endParaRPr lang="en-GB" altLang="en-US" smtClean="0">
              <a:latin typeface="Arial" pitchFamily="34" charset="0"/>
            </a:endParaRPr>
          </a:p>
        </p:txBody>
      </p:sp>
    </p:spTree>
    <p:extLst>
      <p:ext uri="{BB962C8B-B14F-4D97-AF65-F5344CB8AC3E}">
        <p14:creationId xmlns:p14="http://schemas.microsoft.com/office/powerpoint/2010/main" val="445352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754063" y="498475"/>
            <a:ext cx="5289550" cy="3968750"/>
          </a:xfrm>
          <a:ln/>
        </p:spPr>
      </p:sp>
      <p:sp>
        <p:nvSpPr>
          <p:cNvPr id="141315" name="Notes Placeholder 2"/>
          <p:cNvSpPr>
            <a:spLocks noGrp="1"/>
          </p:cNvSpPr>
          <p:nvPr>
            <p:ph type="body" idx="1"/>
          </p:nvPr>
        </p:nvSpPr>
        <p:spPr>
          <a:noFill/>
          <a:ln/>
        </p:spPr>
        <p:txBody>
          <a:bodyPr/>
          <a:lstStyle/>
          <a:p>
            <a:endParaRPr lang="en-US" altLang="en-US" smtClean="0">
              <a:latin typeface="Arial" pitchFamily="34" charset="0"/>
            </a:endParaRPr>
          </a:p>
        </p:txBody>
      </p:sp>
      <p:sp>
        <p:nvSpPr>
          <p:cNvPr id="141316" name="Slide Number Placeholder 3"/>
          <p:cNvSpPr>
            <a:spLocks noGrp="1"/>
          </p:cNvSpPr>
          <p:nvPr>
            <p:ph type="sldNum" sz="quarter" idx="5"/>
          </p:nvPr>
        </p:nvSpPr>
        <p:spPr>
          <a:noFill/>
        </p:spPr>
        <p:txBody>
          <a:bodyPr/>
          <a:lstStyle/>
          <a:p>
            <a:pPr defTabSz="911225"/>
            <a:fld id="{48134B03-311A-4C78-856B-110BB2B17138}" type="slidenum">
              <a:rPr lang="en-GB" altLang="en-US" smtClean="0">
                <a:latin typeface="Arial" pitchFamily="34" charset="0"/>
              </a:rPr>
              <a:pPr defTabSz="911225"/>
              <a:t>12</a:t>
            </a:fld>
            <a:endParaRPr lang="en-GB" altLang="en-US" smtClean="0">
              <a:latin typeface="Arial" pitchFamily="34" charset="0"/>
            </a:endParaRPr>
          </a:p>
        </p:txBody>
      </p:sp>
    </p:spTree>
    <p:extLst>
      <p:ext uri="{BB962C8B-B14F-4D97-AF65-F5344CB8AC3E}">
        <p14:creationId xmlns:p14="http://schemas.microsoft.com/office/powerpoint/2010/main" val="466925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xfrm>
            <a:off x="754063" y="498475"/>
            <a:ext cx="5289550" cy="3968750"/>
          </a:xfrm>
          <a:ln/>
        </p:spPr>
      </p:sp>
      <p:sp>
        <p:nvSpPr>
          <p:cNvPr id="3" name="Notes Placeholder 2"/>
          <p:cNvSpPr>
            <a:spLocks noGrp="1"/>
          </p:cNvSpPr>
          <p:nvPr>
            <p:ph type="body" idx="1"/>
          </p:nvPr>
        </p:nvSpPr>
        <p:spPr/>
        <p:txBody>
          <a:bodyPr/>
          <a:lstStyle/>
          <a:p>
            <a:pPr>
              <a:defRPr/>
            </a:pPr>
            <a:r>
              <a:rPr lang="en-GB" sz="1400" dirty="0" smtClean="0"/>
              <a:t>Welcome back to our existing partners</a:t>
            </a:r>
          </a:p>
          <a:p>
            <a:pPr>
              <a:defRPr/>
            </a:pPr>
            <a:endParaRPr lang="en-GB" sz="1400" dirty="0" smtClean="0"/>
          </a:p>
          <a:p>
            <a:pPr marL="171450" indent="-171450">
              <a:buFontTx/>
              <a:buChar char="-"/>
              <a:defRPr/>
            </a:pPr>
            <a:r>
              <a:rPr lang="en-GB" sz="1400" dirty="0" smtClean="0"/>
              <a:t>Absolute Radio</a:t>
            </a:r>
          </a:p>
          <a:p>
            <a:pPr marL="171450" indent="-171450">
              <a:buFontTx/>
              <a:buChar char="-"/>
              <a:defRPr/>
            </a:pPr>
            <a:r>
              <a:rPr lang="en-GB" sz="1400" dirty="0" smtClean="0"/>
              <a:t>BBC Sport</a:t>
            </a:r>
          </a:p>
          <a:p>
            <a:pPr marL="171450" indent="-171450">
              <a:buFontTx/>
              <a:buChar char="-"/>
              <a:defRPr/>
            </a:pPr>
            <a:r>
              <a:rPr lang="en-GB" sz="1400" dirty="0" smtClean="0"/>
              <a:t>BBC Radio 5 Live</a:t>
            </a:r>
          </a:p>
          <a:p>
            <a:pPr marL="171450" indent="-171450">
              <a:buFontTx/>
              <a:buChar char="-"/>
              <a:defRPr/>
            </a:pPr>
            <a:r>
              <a:rPr lang="en-GB" sz="1400" dirty="0" smtClean="0"/>
              <a:t>Sky Sports</a:t>
            </a:r>
          </a:p>
          <a:p>
            <a:pPr marL="171450" indent="-171450">
              <a:buFontTx/>
              <a:buChar char="-"/>
              <a:defRPr/>
            </a:pPr>
            <a:r>
              <a:rPr lang="en-GB" sz="1400" dirty="0" err="1" smtClean="0"/>
              <a:t>talkSPORT</a:t>
            </a:r>
            <a:endParaRPr lang="en-GB" sz="1400" dirty="0" smtClean="0"/>
          </a:p>
          <a:p>
            <a:pPr marL="171450" indent="-171450">
              <a:buFontTx/>
              <a:buChar char="-"/>
              <a:defRPr/>
            </a:pPr>
            <a:endParaRPr lang="en-GB" sz="1400" dirty="0" smtClean="0"/>
          </a:p>
          <a:p>
            <a:pPr>
              <a:defRPr/>
            </a:pPr>
            <a:r>
              <a:rPr lang="en-GB" sz="1400" dirty="0" smtClean="0"/>
              <a:t>A big hello to:</a:t>
            </a:r>
          </a:p>
          <a:p>
            <a:pPr>
              <a:defRPr/>
            </a:pPr>
            <a:endParaRPr lang="en-GB" sz="1400" dirty="0" smtClean="0"/>
          </a:p>
          <a:p>
            <a:pPr marL="171450" indent="-171450">
              <a:buFontTx/>
              <a:buChar char="-"/>
              <a:defRPr/>
            </a:pPr>
            <a:r>
              <a:rPr lang="en-GB" sz="1400" dirty="0" smtClean="0"/>
              <a:t>BT Sport</a:t>
            </a:r>
          </a:p>
          <a:p>
            <a:pPr marL="171450" indent="-171450">
              <a:buFontTx/>
              <a:buChar char="-"/>
              <a:defRPr/>
            </a:pPr>
            <a:r>
              <a:rPr lang="en-GB" sz="1400" dirty="0" smtClean="0"/>
              <a:t>News UK</a:t>
            </a:r>
          </a:p>
          <a:p>
            <a:pPr marL="171450" indent="-171450">
              <a:buFontTx/>
              <a:buChar char="-"/>
              <a:defRPr/>
            </a:pPr>
            <a:endParaRPr lang="en-GB" sz="1400" dirty="0" smtClean="0"/>
          </a:p>
          <a:p>
            <a:pPr>
              <a:defRPr/>
            </a:pPr>
            <a:r>
              <a:rPr lang="en-GB" sz="1400" dirty="0" smtClean="0"/>
              <a:t>You are all very welcome and we look forward to working with you all</a:t>
            </a:r>
            <a:endParaRPr lang="en-GB" sz="1400" dirty="0"/>
          </a:p>
        </p:txBody>
      </p:sp>
      <p:sp>
        <p:nvSpPr>
          <p:cNvPr id="138244" name="Slide Number Placeholder 3"/>
          <p:cNvSpPr>
            <a:spLocks noGrp="1"/>
          </p:cNvSpPr>
          <p:nvPr>
            <p:ph type="sldNum" sz="quarter" idx="5"/>
          </p:nvPr>
        </p:nvSpPr>
        <p:spPr>
          <a:noFill/>
        </p:spPr>
        <p:txBody>
          <a:bodyPr/>
          <a:lstStyle/>
          <a:p>
            <a:pPr defTabSz="911225"/>
            <a:fld id="{7D396C32-DDF2-421D-8B1B-37250991FA44}" type="slidenum">
              <a:rPr lang="en-GB" altLang="en-US" smtClean="0">
                <a:latin typeface="Arial" pitchFamily="34" charset="0"/>
              </a:rPr>
              <a:pPr defTabSz="911225"/>
              <a:t>13</a:t>
            </a:fld>
            <a:endParaRPr lang="en-GB" altLang="en-US" smtClean="0">
              <a:latin typeface="Arial" pitchFamily="34" charset="0"/>
            </a:endParaRPr>
          </a:p>
        </p:txBody>
      </p:sp>
    </p:spTree>
    <p:extLst>
      <p:ext uri="{BB962C8B-B14F-4D97-AF65-F5344CB8AC3E}">
        <p14:creationId xmlns:p14="http://schemas.microsoft.com/office/powerpoint/2010/main" val="1895109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altLang="en-US" smtClean="0">
              <a:latin typeface="Arial" pitchFamily="34" charset="0"/>
            </a:endParaRPr>
          </a:p>
        </p:txBody>
      </p:sp>
      <p:sp>
        <p:nvSpPr>
          <p:cNvPr id="142340" name="Slide Number Placeholder 3"/>
          <p:cNvSpPr>
            <a:spLocks noGrp="1"/>
          </p:cNvSpPr>
          <p:nvPr>
            <p:ph type="sldNum" sz="quarter" idx="5"/>
          </p:nvPr>
        </p:nvSpPr>
        <p:spPr>
          <a:noFill/>
        </p:spPr>
        <p:txBody>
          <a:bodyPr/>
          <a:lstStyle/>
          <a:p>
            <a:pPr defTabSz="911225"/>
            <a:fld id="{0E8FEDEA-5299-4F92-8D45-C0F544A5ADF9}" type="slidenum">
              <a:rPr lang="en-GB" altLang="en-US" smtClean="0">
                <a:solidFill>
                  <a:srgbClr val="000000"/>
                </a:solidFill>
                <a:latin typeface="Arial" pitchFamily="34" charset="0"/>
              </a:rPr>
              <a:pPr defTabSz="911225"/>
              <a:t>14</a:t>
            </a:fld>
            <a:endParaRPr lang="en-GB" altLang="en-US" smtClean="0">
              <a:solidFill>
                <a:srgbClr val="000000"/>
              </a:solidFill>
              <a:latin typeface="Arial" pitchFamily="34" charset="0"/>
            </a:endParaRPr>
          </a:p>
        </p:txBody>
      </p:sp>
    </p:spTree>
    <p:extLst>
      <p:ext uri="{BB962C8B-B14F-4D97-AF65-F5344CB8AC3E}">
        <p14:creationId xmlns:p14="http://schemas.microsoft.com/office/powerpoint/2010/main" val="1191906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spcBef>
                <a:spcPts val="0"/>
              </a:spcBef>
              <a:defRPr/>
            </a:pPr>
            <a:r>
              <a:rPr lang="en-GB" sz="1400" b="1" dirty="0" smtClean="0"/>
              <a:t>New Youth System</a:t>
            </a:r>
          </a:p>
          <a:p>
            <a:pPr>
              <a:spcBef>
                <a:spcPts val="0"/>
              </a:spcBef>
              <a:defRPr/>
            </a:pPr>
            <a:endParaRPr lang="en-GB" sz="1400" dirty="0" smtClean="0"/>
          </a:p>
          <a:p>
            <a:pPr marL="271463" indent="-271463">
              <a:spcBef>
                <a:spcPts val="0"/>
              </a:spcBef>
              <a:defRPr/>
            </a:pPr>
            <a:r>
              <a:rPr lang="en-US" sz="1400" dirty="0" smtClean="0"/>
              <a:t>System has been in place for one season</a:t>
            </a:r>
          </a:p>
          <a:p>
            <a:pPr marL="671513" lvl="1" indent="-271463">
              <a:spcBef>
                <a:spcPts val="0"/>
              </a:spcBef>
              <a:defRPr/>
            </a:pPr>
            <a:r>
              <a:rPr lang="en-US" sz="1400" dirty="0" smtClean="0"/>
              <a:t>- Club and stakeholder buy-in</a:t>
            </a:r>
          </a:p>
          <a:p>
            <a:pPr marL="671513" lvl="1" indent="-271463">
              <a:spcBef>
                <a:spcPts val="0"/>
              </a:spcBef>
              <a:defRPr/>
            </a:pPr>
            <a:r>
              <a:rPr lang="en-US" sz="1400" dirty="0" smtClean="0"/>
              <a:t>- Belief in quality, evidence-based agenda</a:t>
            </a:r>
          </a:p>
          <a:p>
            <a:pPr marL="671513" lvl="1" indent="-271463">
              <a:spcBef>
                <a:spcPts val="0"/>
              </a:spcBef>
              <a:defRPr/>
            </a:pPr>
            <a:r>
              <a:rPr lang="en-US" sz="1400" dirty="0" smtClean="0"/>
              <a:t>- Foundations now laid for long term vision and success</a:t>
            </a:r>
          </a:p>
          <a:p>
            <a:pPr marL="271463" indent="-271463">
              <a:spcBef>
                <a:spcPts val="0"/>
              </a:spcBef>
              <a:defRPr/>
            </a:pPr>
            <a:endParaRPr lang="en-US" sz="1400" dirty="0" smtClean="0"/>
          </a:p>
          <a:p>
            <a:pPr marL="271463" indent="-271463">
              <a:spcBef>
                <a:spcPts val="0"/>
              </a:spcBef>
              <a:defRPr/>
            </a:pPr>
            <a:r>
              <a:rPr lang="en-US" sz="1400" dirty="0" smtClean="0"/>
              <a:t>40 Premier League and Football League Clubs </a:t>
            </a:r>
            <a:r>
              <a:rPr lang="en-US" sz="1400" dirty="0" err="1" smtClean="0"/>
              <a:t>categorised</a:t>
            </a:r>
            <a:r>
              <a:rPr lang="en-US" sz="1400" dirty="0" smtClean="0"/>
              <a:t> </a:t>
            </a:r>
          </a:p>
          <a:p>
            <a:pPr marL="271463" indent="-271463">
              <a:spcBef>
                <a:spcPts val="0"/>
              </a:spcBef>
              <a:defRPr/>
            </a:pPr>
            <a:endParaRPr lang="en-US" sz="1400" dirty="0" smtClean="0"/>
          </a:p>
          <a:p>
            <a:pPr marL="271463" indent="-271463">
              <a:spcBef>
                <a:spcPts val="0"/>
              </a:spcBef>
              <a:defRPr/>
            </a:pPr>
            <a:r>
              <a:rPr lang="en-US" sz="1400" dirty="0" smtClean="0"/>
              <a:t>Enhanced Club education provision in place</a:t>
            </a:r>
          </a:p>
        </p:txBody>
      </p:sp>
      <p:sp>
        <p:nvSpPr>
          <p:cNvPr id="144388" name="Slide Number Placeholder 3"/>
          <p:cNvSpPr>
            <a:spLocks noGrp="1"/>
          </p:cNvSpPr>
          <p:nvPr>
            <p:ph type="sldNum" sz="quarter" idx="5"/>
          </p:nvPr>
        </p:nvSpPr>
        <p:spPr>
          <a:noFill/>
        </p:spPr>
        <p:txBody>
          <a:bodyPr/>
          <a:lstStyle/>
          <a:p>
            <a:pPr defTabSz="911225"/>
            <a:fld id="{98D6F55E-7CBE-48E3-B579-DA54C0BF8B78}" type="slidenum">
              <a:rPr lang="en-GB" altLang="en-US" smtClean="0">
                <a:solidFill>
                  <a:srgbClr val="000000"/>
                </a:solidFill>
                <a:latin typeface="Arial" pitchFamily="34" charset="0"/>
              </a:rPr>
              <a:pPr defTabSz="911225"/>
              <a:t>15</a:t>
            </a:fld>
            <a:endParaRPr lang="en-GB" altLang="en-US" smtClean="0">
              <a:solidFill>
                <a:srgbClr val="000000"/>
              </a:solidFill>
              <a:latin typeface="Arial" pitchFamily="34" charset="0"/>
            </a:endParaRPr>
          </a:p>
        </p:txBody>
      </p:sp>
    </p:spTree>
    <p:extLst>
      <p:ext uri="{BB962C8B-B14F-4D97-AF65-F5344CB8AC3E}">
        <p14:creationId xmlns:p14="http://schemas.microsoft.com/office/powerpoint/2010/main" val="4184594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D006D2E-720A-470D-AD95-41F4E4799020}" type="datetimeFigureOut">
              <a:rPr lang="en-GB" smtClean="0"/>
              <a:pPr/>
              <a:t>19/09/2016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9375FF-3C45-49AB-99CE-4FEDF2A70390}" type="slidenum">
              <a:rPr lang="en-GB" smtClean="0"/>
              <a:pPr/>
              <a:t>‹#›</a:t>
            </a:fld>
            <a:endParaRPr lang="en-GB"/>
          </a:p>
        </p:txBody>
      </p:sp>
    </p:spTree>
    <p:extLst>
      <p:ext uri="{BB962C8B-B14F-4D97-AF65-F5344CB8AC3E}">
        <p14:creationId xmlns:p14="http://schemas.microsoft.com/office/powerpoint/2010/main" val="2330179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D006D2E-720A-470D-AD95-41F4E4799020}" type="datetimeFigureOut">
              <a:rPr lang="en-GB" smtClean="0"/>
              <a:pPr/>
              <a:t>19/09/2016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9375FF-3C45-49AB-99CE-4FEDF2A70390}" type="slidenum">
              <a:rPr lang="en-GB" smtClean="0"/>
              <a:pPr/>
              <a:t>‹#›</a:t>
            </a:fld>
            <a:endParaRPr lang="en-GB"/>
          </a:p>
        </p:txBody>
      </p:sp>
    </p:spTree>
    <p:extLst>
      <p:ext uri="{BB962C8B-B14F-4D97-AF65-F5344CB8AC3E}">
        <p14:creationId xmlns:p14="http://schemas.microsoft.com/office/powerpoint/2010/main" val="406468950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D006D2E-720A-470D-AD95-41F4E4799020}" type="datetimeFigureOut">
              <a:rPr lang="en-GB" smtClean="0"/>
              <a:pPr/>
              <a:t>19/09/2016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9375FF-3C45-49AB-99CE-4FEDF2A70390}" type="slidenum">
              <a:rPr lang="en-GB" smtClean="0"/>
              <a:pPr/>
              <a:t>‹#›</a:t>
            </a:fld>
            <a:endParaRPr lang="en-GB"/>
          </a:p>
        </p:txBody>
      </p:sp>
    </p:spTree>
    <p:extLst>
      <p:ext uri="{BB962C8B-B14F-4D97-AF65-F5344CB8AC3E}">
        <p14:creationId xmlns:p14="http://schemas.microsoft.com/office/powerpoint/2010/main" val="192615954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457200" y="1417638"/>
            <a:ext cx="8229600" cy="4838700"/>
          </a:xfrm>
        </p:spPr>
        <p:txBody>
          <a:bodyPr rtlCol="0">
            <a:normAutofit/>
          </a:bodyPr>
          <a:lstStyle/>
          <a:p>
            <a:pPr lvl="0"/>
            <a:r>
              <a:rPr lang="en-US" noProof="0" dirty="0" smtClean="0"/>
              <a:t>Click icon to add table</a:t>
            </a:r>
            <a:endParaRPr lang="en-GB" noProof="0" dirty="0"/>
          </a:p>
        </p:txBody>
      </p:sp>
      <p:sp>
        <p:nvSpPr>
          <p:cNvPr id="4" name="Title 1"/>
          <p:cNvSpPr>
            <a:spLocks noGrp="1"/>
          </p:cNvSpPr>
          <p:nvPr>
            <p:ph type="title"/>
          </p:nvPr>
        </p:nvSpPr>
        <p:spPr>
          <a:xfrm>
            <a:off x="336974" y="620688"/>
            <a:ext cx="8494712" cy="583998"/>
          </a:xfrm>
        </p:spPr>
        <p:txBody>
          <a:bodyPr/>
          <a:lstStyle/>
          <a:p>
            <a:r>
              <a:rPr lang="en-US" smtClean="0"/>
              <a:t>Click to edit Master title style</a:t>
            </a:r>
            <a:endParaRPr lang="en-GB"/>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4533373"/>
      </p:ext>
    </p:extLst>
  </p:cSld>
  <p:clrMapOvr>
    <a:masterClrMapping/>
  </p:clrMapOvr>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35950" cy="931862"/>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417638"/>
            <a:ext cx="8229600" cy="4838700"/>
          </a:xfrm>
        </p:spPr>
        <p:txBody>
          <a:bodyPr/>
          <a:lstStyle/>
          <a:p>
            <a:pPr lvl="0"/>
            <a:endParaRPr lang="en-GB" noProof="0" smtClean="0"/>
          </a:p>
        </p:txBody>
      </p:sp>
      <p:sp>
        <p:nvSpPr>
          <p:cNvPr id="4" name="Rectangle 5"/>
          <p:cNvSpPr>
            <a:spLocks noGrp="1" noChangeArrowheads="1"/>
          </p:cNvSpPr>
          <p:nvPr>
            <p:ph type="sldNum" sz="quarter" idx="10"/>
          </p:nvPr>
        </p:nvSpPr>
        <p:spPr/>
        <p:txBody>
          <a:bodyPr/>
          <a:lstStyle>
            <a:lvl1pPr>
              <a:defRPr/>
            </a:lvl1pPr>
          </a:lstStyle>
          <a:p>
            <a:pPr>
              <a:defRPr/>
            </a:pPr>
            <a:endParaRPr lang="en-US">
              <a:solidFill>
                <a:srgbClr val="0B023B"/>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24046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000" y="620688"/>
            <a:ext cx="8494712" cy="583998"/>
          </a:xfrm>
        </p:spPr>
        <p:txBody>
          <a:bodyPr/>
          <a:lstStyle>
            <a:lvl1pPr>
              <a:defRPr cap="all" baseline="0"/>
            </a:lvl1pPr>
          </a:lstStyle>
          <a:p>
            <a:r>
              <a:rPr lang="en-US" smtClean="0"/>
              <a:t>Click to edit Master title style</a:t>
            </a:r>
            <a:endParaRPr lang="en-GB" dirty="0"/>
          </a:p>
        </p:txBody>
      </p:sp>
      <p:sp>
        <p:nvSpPr>
          <p:cNvPr id="3" name="Content Placeholder 2"/>
          <p:cNvSpPr>
            <a:spLocks noGrp="1"/>
          </p:cNvSpPr>
          <p:nvPr>
            <p:ph idx="1"/>
          </p:nvPr>
        </p:nvSpPr>
        <p:spPr>
          <a:xfrm>
            <a:off x="341313" y="1989139"/>
            <a:ext cx="8494712" cy="4083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3"/>
          </p:nvPr>
        </p:nvSpPr>
        <p:spPr>
          <a:xfrm>
            <a:off x="341313" y="1224656"/>
            <a:ext cx="8494712" cy="307777"/>
          </a:xfrm>
        </p:spPr>
        <p:txBody>
          <a:bodyPr>
            <a:spAutoFit/>
          </a:bodyPr>
          <a:lstStyle>
            <a:lvl1pPr marL="0" indent="0" algn="ctr">
              <a:buNone/>
              <a:defRPr sz="2000" b="0" cap="all" baseline="0">
                <a:latin typeface="+mj-lt"/>
              </a:defRPr>
            </a:lvl1pPr>
          </a:lstStyle>
          <a:p>
            <a:pPr lvl="0"/>
            <a:r>
              <a:rPr lang="en-US" smtClean="0"/>
              <a:t>Click to edit Master text styles</a:t>
            </a:r>
          </a:p>
        </p:txBody>
      </p:sp>
      <p:sp>
        <p:nvSpPr>
          <p:cNvPr id="5" name="Footer Placeholder 4"/>
          <p:cNvSpPr>
            <a:spLocks noGrp="1"/>
          </p:cNvSpPr>
          <p:nvPr>
            <p:ph type="ftr" sz="quarter" idx="14"/>
          </p:nvPr>
        </p:nvSpPr>
        <p:spPr>
          <a:xfrm>
            <a:off x="336550" y="6492875"/>
            <a:ext cx="2895600" cy="185738"/>
          </a:xfrm>
          <a:prstGeom prst="rect">
            <a:avLst/>
          </a:prstGeom>
        </p:spPr>
        <p:txBody>
          <a:bodyPr/>
          <a:lstStyle>
            <a:lvl1pPr>
              <a:defRPr/>
            </a:lvl1pPr>
          </a:lstStyle>
          <a:p>
            <a:pPr fontAlgn="base">
              <a:spcBef>
                <a:spcPct val="0"/>
              </a:spcBef>
              <a:spcAft>
                <a:spcPct val="0"/>
              </a:spcAft>
              <a:defRPr/>
            </a:pPr>
            <a:endParaRPr lang="en-GB">
              <a:solidFill>
                <a:srgbClr val="0B023B"/>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257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000" y="620688"/>
            <a:ext cx="8494712" cy="583998"/>
          </a:xfrm>
        </p:spPr>
        <p:txBody>
          <a:bodyPr/>
          <a:lstStyle>
            <a:lvl1pPr>
              <a:defRPr cap="all" baseline="0"/>
            </a:lvl1pPr>
          </a:lstStyle>
          <a:p>
            <a:r>
              <a:rPr lang="en-US" smtClean="0"/>
              <a:t>Click to edit Master title style</a:t>
            </a:r>
            <a:endParaRPr lang="en-GB" dirty="0"/>
          </a:p>
        </p:txBody>
      </p:sp>
      <p:sp>
        <p:nvSpPr>
          <p:cNvPr id="3" name="Content Placeholder 2"/>
          <p:cNvSpPr>
            <a:spLocks noGrp="1"/>
          </p:cNvSpPr>
          <p:nvPr>
            <p:ph idx="1"/>
          </p:nvPr>
        </p:nvSpPr>
        <p:spPr>
          <a:xfrm>
            <a:off x="341313" y="1989139"/>
            <a:ext cx="8494712" cy="4083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3"/>
          </p:nvPr>
        </p:nvSpPr>
        <p:spPr>
          <a:xfrm>
            <a:off x="341313" y="1224656"/>
            <a:ext cx="8494712" cy="307777"/>
          </a:xfrm>
        </p:spPr>
        <p:txBody>
          <a:bodyPr>
            <a:spAutoFit/>
          </a:bodyPr>
          <a:lstStyle>
            <a:lvl1pPr marL="0" indent="0" algn="ctr">
              <a:buNone/>
              <a:defRPr sz="2000" b="0" cap="all" baseline="0">
                <a:latin typeface="+mj-lt"/>
              </a:defRPr>
            </a:lvl1pPr>
          </a:lstStyle>
          <a:p>
            <a:pPr lvl="0"/>
            <a:r>
              <a:rPr lang="en-US" smtClean="0"/>
              <a:t>Click to edit Master text styles</a:t>
            </a:r>
          </a:p>
        </p:txBody>
      </p:sp>
      <p:sp>
        <p:nvSpPr>
          <p:cNvPr id="5" name="Footer Placeholder 4"/>
          <p:cNvSpPr>
            <a:spLocks noGrp="1"/>
          </p:cNvSpPr>
          <p:nvPr>
            <p:ph type="ftr" sz="quarter" idx="14"/>
          </p:nvPr>
        </p:nvSpPr>
        <p:spPr>
          <a:xfrm>
            <a:off x="336550" y="6492875"/>
            <a:ext cx="2895600" cy="185738"/>
          </a:xfrm>
          <a:prstGeom prst="rect">
            <a:avLst/>
          </a:prstGeom>
        </p:spPr>
        <p:txBody>
          <a:bodyPr/>
          <a:lstStyle>
            <a:lvl1pPr>
              <a:defRPr/>
            </a:lvl1pPr>
          </a:lstStyle>
          <a:p>
            <a:pPr fontAlgn="base">
              <a:spcBef>
                <a:spcPct val="0"/>
              </a:spcBef>
              <a:spcAft>
                <a:spcPct val="0"/>
              </a:spcAft>
              <a:defRPr/>
            </a:pPr>
            <a:endParaRPr lang="en-GB">
              <a:solidFill>
                <a:srgbClr val="0B023B"/>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9719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 Bullets">
    <p:spTree>
      <p:nvGrpSpPr>
        <p:cNvPr id="1" name=""/>
        <p:cNvGrpSpPr/>
        <p:nvPr/>
      </p:nvGrpSpPr>
      <p:grpSpPr>
        <a:xfrm>
          <a:off x="0" y="0"/>
          <a:ext cx="0" cy="0"/>
          <a:chOff x="0" y="0"/>
          <a:chExt cx="0" cy="0"/>
        </a:xfrm>
      </p:grpSpPr>
      <p:pic>
        <p:nvPicPr>
          <p:cNvPr id="7" name="Picture 2" descr="S:\Clients\Emperor Design\Premier League\Premier League PPT graphics\bpl_logo.png"/>
          <p:cNvPicPr>
            <a:picLocks noChangeAspect="1" noChangeArrowheads="1"/>
          </p:cNvPicPr>
          <p:nvPr userDrawn="1"/>
        </p:nvPicPr>
        <p:blipFill>
          <a:blip r:embed="rId2" cstate="print"/>
          <a:srcRect/>
          <a:stretch>
            <a:fillRect/>
          </a:stretch>
        </p:blipFill>
        <p:spPr bwMode="auto">
          <a:xfrm>
            <a:off x="3608388" y="6492875"/>
            <a:ext cx="1927225" cy="155575"/>
          </a:xfrm>
          <a:prstGeom prst="rect">
            <a:avLst/>
          </a:prstGeom>
          <a:noFill/>
          <a:ln w="9525">
            <a:noFill/>
            <a:miter lim="800000"/>
            <a:headEnd/>
            <a:tailEnd/>
          </a:ln>
        </p:spPr>
      </p:pic>
      <p:grpSp>
        <p:nvGrpSpPr>
          <p:cNvPr id="8" name="Group 7"/>
          <p:cNvGrpSpPr>
            <a:grpSpLocks/>
          </p:cNvGrpSpPr>
          <p:nvPr userDrawn="1"/>
        </p:nvGrpSpPr>
        <p:grpSpPr bwMode="auto">
          <a:xfrm>
            <a:off x="3605213" y="115888"/>
            <a:ext cx="1930400" cy="512762"/>
            <a:chOff x="3605768" y="116632"/>
            <a:chExt cx="1930256" cy="511405"/>
          </a:xfrm>
        </p:grpSpPr>
        <p:pic>
          <p:nvPicPr>
            <p:cNvPr id="9" name="Picture 3" descr="S:\Clients\Emperor Design\Premier League\Premier League PPT graphics\pl_logo.png"/>
            <p:cNvPicPr>
              <a:picLocks noChangeAspect="1" noChangeArrowheads="1"/>
            </p:cNvPicPr>
            <p:nvPr/>
          </p:nvPicPr>
          <p:blipFill>
            <a:blip r:embed="rId3" cstate="print"/>
            <a:srcRect/>
            <a:stretch>
              <a:fillRect/>
            </a:stretch>
          </p:blipFill>
          <p:spPr bwMode="auto">
            <a:xfrm>
              <a:off x="4316174" y="116632"/>
              <a:ext cx="509443" cy="511405"/>
            </a:xfrm>
            <a:prstGeom prst="rect">
              <a:avLst/>
            </a:prstGeom>
            <a:noFill/>
            <a:ln w="9525">
              <a:noFill/>
              <a:miter lim="800000"/>
              <a:headEnd/>
              <a:tailEnd/>
            </a:ln>
          </p:spPr>
        </p:pic>
        <p:cxnSp>
          <p:nvCxnSpPr>
            <p:cNvPr id="10" name="Straight Connector 9"/>
            <p:cNvCxnSpPr/>
            <p:nvPr/>
          </p:nvCxnSpPr>
          <p:spPr>
            <a:xfrm flipH="1" flipV="1">
              <a:off x="3605768" y="559956"/>
              <a:ext cx="666700" cy="0"/>
            </a:xfrm>
            <a:prstGeom prst="line">
              <a:avLst/>
            </a:prstGeom>
            <a:ln w="12700">
              <a:solidFill>
                <a:srgbClr val="00034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869324" y="561538"/>
              <a:ext cx="666700" cy="0"/>
            </a:xfrm>
            <a:prstGeom prst="line">
              <a:avLst/>
            </a:prstGeom>
            <a:ln w="12700">
              <a:solidFill>
                <a:srgbClr val="000343"/>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5" name="Text Placeholder 7"/>
          <p:cNvSpPr>
            <a:spLocks noGrp="1"/>
          </p:cNvSpPr>
          <p:nvPr>
            <p:ph type="body" sz="quarter" idx="13"/>
          </p:nvPr>
        </p:nvSpPr>
        <p:spPr>
          <a:xfrm>
            <a:off x="341313" y="1224656"/>
            <a:ext cx="8494712" cy="307777"/>
          </a:xfrm>
        </p:spPr>
        <p:txBody>
          <a:bodyPr>
            <a:spAutoFit/>
          </a:bodyPr>
          <a:lstStyle>
            <a:lvl1pPr marL="0" indent="0" algn="ctr">
              <a:buNone/>
              <a:defRPr sz="2000" b="0">
                <a:solidFill>
                  <a:schemeClr val="tx2"/>
                </a:solidFill>
                <a:latin typeface="+mj-lt"/>
              </a:defRPr>
            </a:lvl1pPr>
          </a:lstStyle>
          <a:p>
            <a:pPr lvl="0"/>
            <a:r>
              <a:rPr lang="en-US" smtClean="0"/>
              <a:t>Click to edit Master text styles</a:t>
            </a:r>
          </a:p>
        </p:txBody>
      </p:sp>
      <p:sp>
        <p:nvSpPr>
          <p:cNvPr id="6" name="Content Placeholder 2"/>
          <p:cNvSpPr>
            <a:spLocks noGrp="1"/>
          </p:cNvSpPr>
          <p:nvPr>
            <p:ph idx="1"/>
          </p:nvPr>
        </p:nvSpPr>
        <p:spPr>
          <a:xfrm>
            <a:off x="341313" y="1989139"/>
            <a:ext cx="8494712" cy="4083050"/>
          </a:xfrm>
        </p:spPr>
        <p:txBody>
          <a:bodyPr/>
          <a:lstStyle>
            <a:lvl1pPr marL="342900" indent="-342900">
              <a:buFont typeface="Arial" pitchFamily="34" charset="0"/>
              <a:buChar char="•"/>
              <a:defRPr b="0" cap="none" baseline="0">
                <a:solidFill>
                  <a:schemeClr val="tx2"/>
                </a:solidFill>
                <a:latin typeface="+mn-lt"/>
              </a:defRPr>
            </a:lvl1pPr>
            <a:lvl2pPr marL="742950" marR="0" indent="-285750" algn="l" defTabSz="914400" rtl="0" eaLnBrk="1" fontAlgn="auto" latinLnBrk="0" hangingPunct="1">
              <a:lnSpc>
                <a:spcPct val="100000"/>
              </a:lnSpc>
              <a:spcBef>
                <a:spcPts val="600"/>
              </a:spcBef>
              <a:spcAft>
                <a:spcPts val="0"/>
              </a:spcAft>
              <a:buClr>
                <a:srgbClr val="F40034"/>
              </a:buClr>
              <a:buSzTx/>
              <a:buFont typeface="Arial" pitchFamily="34" charset="0"/>
              <a:buChar char="•"/>
              <a:tabLst/>
              <a:defRPr b="0" cap="none" baseline="0">
                <a:solidFill>
                  <a:schemeClr val="tx2"/>
                </a:solidFill>
                <a:latin typeface="+mn-lt"/>
              </a:defRPr>
            </a:lvl2pPr>
            <a:lvl3pPr marL="1069975" marR="0" indent="-228600" algn="l" defTabSz="914400" rtl="0" eaLnBrk="1" fontAlgn="auto" latinLnBrk="0" hangingPunct="1">
              <a:lnSpc>
                <a:spcPct val="100000"/>
              </a:lnSpc>
              <a:spcBef>
                <a:spcPts val="600"/>
              </a:spcBef>
              <a:spcAft>
                <a:spcPts val="0"/>
              </a:spcAft>
              <a:buClr>
                <a:srgbClr val="F40034"/>
              </a:buClr>
              <a:buSzTx/>
              <a:buFont typeface="Arial" pitchFamily="34" charset="0"/>
              <a:buChar char="•"/>
              <a:tabLst/>
              <a:defRPr b="0" cap="none" baseline="0">
                <a:solidFill>
                  <a:schemeClr val="tx2"/>
                </a:solidFill>
                <a:latin typeface="+mn-lt"/>
              </a:defRPr>
            </a:lvl3pPr>
            <a:lvl4pPr marL="1600200" marR="0" indent="-228600" algn="l" defTabSz="914400" rtl="0" eaLnBrk="1" fontAlgn="auto" latinLnBrk="0" hangingPunct="1">
              <a:lnSpc>
                <a:spcPct val="100000"/>
              </a:lnSpc>
              <a:spcBef>
                <a:spcPts val="600"/>
              </a:spcBef>
              <a:spcAft>
                <a:spcPts val="0"/>
              </a:spcAft>
              <a:buClr>
                <a:srgbClr val="F40034"/>
              </a:buClr>
              <a:buSzTx/>
              <a:buFont typeface="Arial" pitchFamily="34" charset="0"/>
              <a:buChar char="•"/>
              <a:tabLst/>
              <a:defRPr b="0" cap="none" baseline="0">
                <a:solidFill>
                  <a:schemeClr val="tx2"/>
                </a:solidFill>
                <a:latin typeface="+mn-lt"/>
              </a:defRPr>
            </a:lvl4pPr>
            <a:lvl5pPr marL="2057400" marR="0" indent="-228600" algn="l" defTabSz="914400" rtl="0" eaLnBrk="1" fontAlgn="auto" latinLnBrk="0" hangingPunct="1">
              <a:lnSpc>
                <a:spcPct val="100000"/>
              </a:lnSpc>
              <a:spcBef>
                <a:spcPts val="600"/>
              </a:spcBef>
              <a:spcAft>
                <a:spcPts val="0"/>
              </a:spcAft>
              <a:buClr>
                <a:srgbClr val="F40034"/>
              </a:buClr>
              <a:buSzTx/>
              <a:buFont typeface="Arial" pitchFamily="34" charset="0"/>
              <a:buChar char="•"/>
              <a:tabLst/>
              <a:defRPr b="0" cap="none" baseline="0">
                <a:solidFill>
                  <a:schemeClr val="tx2"/>
                </a:solidFill>
                <a:latin typeface="+mn-lt"/>
              </a:defRPr>
            </a:lvl5pPr>
            <a:lvl6pPr>
              <a:buClr>
                <a:schemeClr val="bg2"/>
              </a:buClr>
              <a:defRPr/>
            </a:lvl6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2" name="Footer Placeholder 2"/>
          <p:cNvSpPr>
            <a:spLocks noGrp="1"/>
          </p:cNvSpPr>
          <p:nvPr>
            <p:ph type="ftr" sz="quarter" idx="14"/>
          </p:nvPr>
        </p:nvSpPr>
        <p:spPr>
          <a:xfrm>
            <a:off x="336550" y="6492875"/>
            <a:ext cx="2895600" cy="185738"/>
          </a:xfrm>
          <a:prstGeom prst="rect">
            <a:avLst/>
          </a:prstGeom>
        </p:spPr>
        <p:txBody>
          <a:bodyPr/>
          <a:lstStyle>
            <a:lvl1pPr>
              <a:defRPr/>
            </a:lvl1pPr>
          </a:lstStyle>
          <a:p>
            <a:pPr fontAlgn="base">
              <a:spcBef>
                <a:spcPct val="0"/>
              </a:spcBef>
              <a:spcAft>
                <a:spcPct val="0"/>
              </a:spcAft>
              <a:defRPr/>
            </a:pPr>
            <a:endParaRPr lang="en-GB">
              <a:solidFill>
                <a:srgbClr val="0B023B"/>
              </a:solidFill>
            </a:endParaRPr>
          </a:p>
        </p:txBody>
      </p:sp>
      <p:sp>
        <p:nvSpPr>
          <p:cNvPr id="13" name="Slide Number Placeholder 3"/>
          <p:cNvSpPr>
            <a:spLocks noGrp="1"/>
          </p:cNvSpPr>
          <p:nvPr>
            <p:ph type="sldNum" sz="quarter" idx="15"/>
          </p:nvPr>
        </p:nvSpPr>
        <p:spPr/>
        <p:txBody>
          <a:bodyPr/>
          <a:lstStyle>
            <a:lvl1pPr>
              <a:defRPr/>
            </a:lvl1pPr>
          </a:lstStyle>
          <a:p>
            <a:pPr>
              <a:defRPr/>
            </a:pPr>
            <a:fld id="{C7097A21-3481-4E55-B04A-77D4491E7C4D}" type="slidenum">
              <a:rPr lang="en-GB">
                <a:solidFill>
                  <a:srgbClr val="0B023B"/>
                </a:solidFill>
              </a:rPr>
              <a:pPr>
                <a:defRPr/>
              </a:pPr>
              <a:t>‹#›</a:t>
            </a:fld>
            <a:endParaRPr lang="en-GB" dirty="0">
              <a:solidFill>
                <a:srgbClr val="0B023B"/>
              </a:solidFill>
            </a:endParaRPr>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4197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000" y="620688"/>
            <a:ext cx="8494712" cy="583998"/>
          </a:xfrm>
        </p:spPr>
        <p:txBody>
          <a:bodyPr>
            <a:normAutofit/>
          </a:bodyPr>
          <a:lstStyle>
            <a:lvl1pPr>
              <a:defRPr sz="3000" cap="all" baseline="0">
                <a:solidFill>
                  <a:schemeClr val="tx2"/>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41313" y="1989139"/>
            <a:ext cx="8494712" cy="4083050"/>
          </a:xfrm>
        </p:spPr>
        <p:txBody>
          <a:bodyPr>
            <a:normAutofit/>
          </a:bodyPr>
          <a:lstStyle>
            <a:lvl1pPr>
              <a:defRPr sz="2000">
                <a:solidFill>
                  <a:schemeClr val="tx2"/>
                </a:solidFill>
              </a:defRPr>
            </a:lvl1pPr>
            <a:lvl2pPr>
              <a:defRPr sz="2000">
                <a:solidFill>
                  <a:schemeClr val="tx2"/>
                </a:solidFill>
              </a:defRPr>
            </a:lvl2pPr>
            <a:lvl3pPr>
              <a:defRPr sz="2000">
                <a:solidFill>
                  <a:schemeClr val="tx2"/>
                </a:solidFill>
              </a:defRPr>
            </a:lvl3pPr>
            <a:lvl4pPr>
              <a:defRPr sz="2000">
                <a:solidFill>
                  <a:schemeClr val="tx2"/>
                </a:solidFill>
              </a:defRPr>
            </a:lvl4pPr>
            <a:lvl5pPr>
              <a:defRPr sz="20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p:txBody>
          <a:bodyPr/>
          <a:lstStyle/>
          <a:p>
            <a:fld id="{25C91225-B35F-4F7E-908B-52A15EA3D6D1}" type="slidenum">
              <a:rPr lang="en-GB" smtClean="0"/>
              <a:pPr/>
              <a:t>‹#›</a:t>
            </a:fld>
            <a:endParaRPr lang="en-GB" dirty="0"/>
          </a:p>
        </p:txBody>
      </p:sp>
      <p:sp>
        <p:nvSpPr>
          <p:cNvPr id="8" name="Text Placeholder 7"/>
          <p:cNvSpPr>
            <a:spLocks noGrp="1"/>
          </p:cNvSpPr>
          <p:nvPr>
            <p:ph type="body" sz="quarter" idx="13" hasCustomPrompt="1"/>
          </p:nvPr>
        </p:nvSpPr>
        <p:spPr>
          <a:xfrm>
            <a:off x="341313" y="1224656"/>
            <a:ext cx="8494712" cy="307777"/>
          </a:xfrm>
        </p:spPr>
        <p:txBody>
          <a:bodyPr>
            <a:spAutoFit/>
          </a:bodyPr>
          <a:lstStyle>
            <a:lvl1pPr marL="0" indent="0" algn="ctr">
              <a:buNone/>
              <a:defRPr sz="2000" b="0" cap="all" baseline="0">
                <a:solidFill>
                  <a:schemeClr val="tx2"/>
                </a:solidFill>
                <a:latin typeface="+mj-lt"/>
              </a:defRPr>
            </a:lvl1pPr>
          </a:lstStyle>
          <a:p>
            <a:pPr lvl="0"/>
            <a:r>
              <a:rPr lang="en-US" dirty="0" smtClean="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321679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000" y="620688"/>
            <a:ext cx="8494712" cy="583998"/>
          </a:xfrm>
        </p:spPr>
        <p:txBody>
          <a:bodyPr>
            <a:normAutofit/>
          </a:bodyPr>
          <a:lstStyle>
            <a:lvl1pPr>
              <a:defRPr sz="3000" cap="all" baseline="0">
                <a:solidFill>
                  <a:schemeClr val="tx2"/>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41313" y="1989139"/>
            <a:ext cx="8494712" cy="4083050"/>
          </a:xfrm>
        </p:spPr>
        <p:txBody>
          <a:bodyPr>
            <a:normAutofit/>
          </a:bodyPr>
          <a:lstStyle>
            <a:lvl1pPr>
              <a:defRPr sz="2000">
                <a:solidFill>
                  <a:schemeClr val="tx2"/>
                </a:solidFill>
              </a:defRPr>
            </a:lvl1pPr>
            <a:lvl2pPr>
              <a:defRPr sz="2000">
                <a:solidFill>
                  <a:schemeClr val="tx2"/>
                </a:solidFill>
              </a:defRPr>
            </a:lvl2pPr>
            <a:lvl3pPr>
              <a:defRPr sz="2000">
                <a:solidFill>
                  <a:schemeClr val="tx2"/>
                </a:solidFill>
              </a:defRPr>
            </a:lvl3pPr>
            <a:lvl4pPr>
              <a:defRPr sz="2000">
                <a:solidFill>
                  <a:schemeClr val="tx2"/>
                </a:solidFill>
              </a:defRPr>
            </a:lvl4pPr>
            <a:lvl5pPr>
              <a:defRPr sz="20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p:txBody>
          <a:bodyPr/>
          <a:lstStyle/>
          <a:p>
            <a:fld id="{25C91225-B35F-4F7E-908B-52A15EA3D6D1}" type="slidenum">
              <a:rPr lang="en-GB" smtClean="0"/>
              <a:pPr/>
              <a:t>‹#›</a:t>
            </a:fld>
            <a:endParaRPr lang="en-GB" dirty="0"/>
          </a:p>
        </p:txBody>
      </p:sp>
      <p:sp>
        <p:nvSpPr>
          <p:cNvPr id="8" name="Text Placeholder 7"/>
          <p:cNvSpPr>
            <a:spLocks noGrp="1"/>
          </p:cNvSpPr>
          <p:nvPr>
            <p:ph type="body" sz="quarter" idx="13" hasCustomPrompt="1"/>
          </p:nvPr>
        </p:nvSpPr>
        <p:spPr>
          <a:xfrm>
            <a:off x="341313" y="1224656"/>
            <a:ext cx="8494712" cy="307777"/>
          </a:xfrm>
        </p:spPr>
        <p:txBody>
          <a:bodyPr>
            <a:spAutoFit/>
          </a:bodyPr>
          <a:lstStyle>
            <a:lvl1pPr marL="0" indent="0" algn="ctr">
              <a:buNone/>
              <a:defRPr sz="2000" b="0" cap="all" baseline="0">
                <a:solidFill>
                  <a:schemeClr val="tx2"/>
                </a:solidFill>
                <a:latin typeface="+mj-lt"/>
              </a:defRPr>
            </a:lvl1pPr>
          </a:lstStyle>
          <a:p>
            <a:pPr lvl="0"/>
            <a:r>
              <a:rPr lang="en-US" dirty="0" smtClean="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964971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000" y="620688"/>
            <a:ext cx="8494712" cy="583998"/>
          </a:xfrm>
        </p:spPr>
        <p:txBody>
          <a:bodyPr>
            <a:normAutofit/>
          </a:bodyPr>
          <a:lstStyle>
            <a:lvl1pPr>
              <a:defRPr sz="3000" cap="all" baseline="0">
                <a:solidFill>
                  <a:schemeClr val="tx2"/>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341313" y="1989139"/>
            <a:ext cx="8494712" cy="4083050"/>
          </a:xfrm>
        </p:spPr>
        <p:txBody>
          <a:bodyPr>
            <a:normAutofit/>
          </a:bodyPr>
          <a:lstStyle>
            <a:lvl1pPr>
              <a:defRPr sz="2000">
                <a:solidFill>
                  <a:schemeClr val="tx2"/>
                </a:solidFill>
              </a:defRPr>
            </a:lvl1pPr>
            <a:lvl2pPr>
              <a:defRPr sz="2000">
                <a:solidFill>
                  <a:schemeClr val="tx2"/>
                </a:solidFill>
              </a:defRPr>
            </a:lvl2pPr>
            <a:lvl3pPr>
              <a:defRPr sz="2000">
                <a:solidFill>
                  <a:schemeClr val="tx2"/>
                </a:solidFill>
              </a:defRPr>
            </a:lvl3pPr>
            <a:lvl4pPr>
              <a:defRPr sz="2000">
                <a:solidFill>
                  <a:schemeClr val="tx2"/>
                </a:solidFill>
              </a:defRPr>
            </a:lvl4pPr>
            <a:lvl5pPr>
              <a:defRPr sz="20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p:txBody>
          <a:bodyPr/>
          <a:lstStyle/>
          <a:p>
            <a:fld id="{25C91225-B35F-4F7E-908B-52A15EA3D6D1}" type="slidenum">
              <a:rPr lang="en-GB" smtClean="0"/>
              <a:pPr/>
              <a:t>‹#›</a:t>
            </a:fld>
            <a:endParaRPr lang="en-GB" dirty="0"/>
          </a:p>
        </p:txBody>
      </p:sp>
      <p:sp>
        <p:nvSpPr>
          <p:cNvPr id="8" name="Text Placeholder 7"/>
          <p:cNvSpPr>
            <a:spLocks noGrp="1"/>
          </p:cNvSpPr>
          <p:nvPr>
            <p:ph type="body" sz="quarter" idx="13" hasCustomPrompt="1"/>
          </p:nvPr>
        </p:nvSpPr>
        <p:spPr>
          <a:xfrm>
            <a:off x="341313" y="1224656"/>
            <a:ext cx="8494712" cy="307777"/>
          </a:xfrm>
        </p:spPr>
        <p:txBody>
          <a:bodyPr>
            <a:spAutoFit/>
          </a:bodyPr>
          <a:lstStyle>
            <a:lvl1pPr marL="0" indent="0" algn="ctr">
              <a:buNone/>
              <a:defRPr sz="2000" b="0" cap="all" baseline="0">
                <a:solidFill>
                  <a:schemeClr val="tx2"/>
                </a:solidFill>
                <a:latin typeface="+mj-lt"/>
              </a:defRPr>
            </a:lvl1pPr>
          </a:lstStyle>
          <a:p>
            <a:pPr lvl="0"/>
            <a:r>
              <a:rPr lang="en-US" dirty="0" smtClean="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452659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D006D2E-720A-470D-AD95-41F4E4799020}" type="datetimeFigureOut">
              <a:rPr lang="en-GB" smtClean="0"/>
              <a:pPr/>
              <a:t>19/09/2016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9375FF-3C45-49AB-99CE-4FEDF2A70390}" type="slidenum">
              <a:rPr lang="en-GB" smtClean="0"/>
              <a:pPr/>
              <a:t>‹#›</a:t>
            </a:fld>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906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35950" cy="598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12"/>
          <p:cNvSpPr>
            <a:spLocks noGrp="1" noChangeArrowheads="1"/>
          </p:cNvSpPr>
          <p:nvPr>
            <p:ph type="sldNum" sz="quarter" idx="10"/>
          </p:nvPr>
        </p:nvSpPr>
        <p:spPr>
          <a:ln/>
        </p:spPr>
        <p:txBody>
          <a:bodyPr/>
          <a:lstStyle>
            <a:lvl1pPr>
              <a:defRPr/>
            </a:lvl1pPr>
          </a:lstStyle>
          <a:p>
            <a:pPr>
              <a:defRPr/>
            </a:pPr>
            <a:fld id="{0F9D380B-3030-4F70-93D2-63375FDDAFFF}" type="slidenum">
              <a:rPr lang="en-GB">
                <a:solidFill>
                  <a:srgbClr val="0B023B"/>
                </a:solidFill>
              </a:rPr>
              <a:pPr>
                <a:defRPr/>
              </a:pPr>
              <a:t>‹#›</a:t>
            </a:fld>
            <a:endParaRPr lang="en-GB">
              <a:solidFill>
                <a:srgbClr val="0B023B"/>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848811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100000">
              <a:schemeClr val="bg2">
                <a:gamma/>
                <a:tint val="20000"/>
                <a:invGamma/>
              </a:schemeClr>
            </a:gs>
          </a:gsLst>
          <a:lin ang="18900000" scaled="1"/>
        </a:gradFill>
        <a:effectLst/>
      </p:bgPr>
    </p:bg>
    <p:spTree>
      <p:nvGrpSpPr>
        <p:cNvPr id="1" name=""/>
        <p:cNvGrpSpPr/>
        <p:nvPr/>
      </p:nvGrpSpPr>
      <p:grpSpPr>
        <a:xfrm>
          <a:off x="0" y="0"/>
          <a:ext cx="0" cy="0"/>
          <a:chOff x="0" y="0"/>
          <a:chExt cx="0" cy="0"/>
        </a:xfrm>
      </p:grpSpPr>
      <p:pic>
        <p:nvPicPr>
          <p:cNvPr id="4" name="Picture 14" descr="A5_logo_stk_RGB_TTL"/>
          <p:cNvPicPr>
            <a:picLocks noChangeAspect="1" noChangeArrowheads="1"/>
          </p:cNvPicPr>
          <p:nvPr/>
        </p:nvPicPr>
        <p:blipFill>
          <a:blip r:embed="rId2" cstate="print"/>
          <a:srcRect/>
          <a:stretch>
            <a:fillRect/>
          </a:stretch>
        </p:blipFill>
        <p:spPr bwMode="auto">
          <a:xfrm>
            <a:off x="7221538" y="2219325"/>
            <a:ext cx="1471612" cy="2087563"/>
          </a:xfrm>
          <a:prstGeom prst="rect">
            <a:avLst/>
          </a:prstGeom>
          <a:noFill/>
          <a:ln w="9525">
            <a:noFill/>
            <a:miter lim="800000"/>
            <a:headEnd/>
            <a:tailEnd/>
          </a:ln>
        </p:spPr>
      </p:pic>
      <p:sp>
        <p:nvSpPr>
          <p:cNvPr id="932867" name="Rectangle 3"/>
          <p:cNvSpPr>
            <a:spLocks noGrp="1" noChangeArrowheads="1"/>
          </p:cNvSpPr>
          <p:nvPr>
            <p:ph type="ctrTitle"/>
          </p:nvPr>
        </p:nvSpPr>
        <p:spPr>
          <a:xfrm>
            <a:off x="885825" y="3630613"/>
            <a:ext cx="5635625" cy="1136650"/>
          </a:xfrm>
        </p:spPr>
        <p:txBody>
          <a:bodyPr/>
          <a:lstStyle>
            <a:lvl1pPr>
              <a:lnSpc>
                <a:spcPct val="90000"/>
              </a:lnSpc>
              <a:defRPr sz="3200">
                <a:solidFill>
                  <a:schemeClr val="tx1"/>
                </a:solidFill>
              </a:defRPr>
            </a:lvl1pPr>
          </a:lstStyle>
          <a:p>
            <a:r>
              <a:rPr lang="en-GB"/>
              <a:t>Click to edit Master title style</a:t>
            </a:r>
          </a:p>
        </p:txBody>
      </p:sp>
      <p:sp>
        <p:nvSpPr>
          <p:cNvPr id="932868" name="Rectangle 4"/>
          <p:cNvSpPr>
            <a:spLocks noGrp="1" noChangeArrowheads="1"/>
          </p:cNvSpPr>
          <p:nvPr>
            <p:ph type="subTitle" idx="1"/>
          </p:nvPr>
        </p:nvSpPr>
        <p:spPr>
          <a:xfrm>
            <a:off x="885825" y="4667250"/>
            <a:ext cx="5635625" cy="1003300"/>
          </a:xfrm>
        </p:spPr>
        <p:txBody>
          <a:bodyPr/>
          <a:lstStyle>
            <a:lvl1pPr marL="0" indent="0">
              <a:buFontTx/>
              <a:buNone/>
              <a:defRPr sz="1800" b="1">
                <a:solidFill>
                  <a:schemeClr val="accent1"/>
                </a:solidFill>
              </a:defRPr>
            </a:lvl1pPr>
          </a:lstStyle>
          <a:p>
            <a:r>
              <a:rPr lang="en-GB"/>
              <a:t>Click to edit Master subtitle style</a:t>
            </a:r>
          </a:p>
        </p:txBody>
      </p:sp>
    </p:spTree>
    <p:extLst>
      <p:ext uri="{BB962C8B-B14F-4D97-AF65-F5344CB8AC3E}">
        <p14:creationId xmlns:p14="http://schemas.microsoft.com/office/powerpoint/2010/main" val="341652840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2"/>
          <p:cNvSpPr>
            <a:spLocks noGrp="1" noChangeArrowheads="1"/>
          </p:cNvSpPr>
          <p:nvPr>
            <p:ph type="sldNum" sz="quarter" idx="10"/>
          </p:nvPr>
        </p:nvSpPr>
        <p:spPr>
          <a:ln/>
        </p:spPr>
        <p:txBody>
          <a:bodyPr/>
          <a:lstStyle>
            <a:lvl1pPr>
              <a:defRPr/>
            </a:lvl1pPr>
          </a:lstStyle>
          <a:p>
            <a:pPr>
              <a:defRPr/>
            </a:pPr>
            <a:fld id="{CD41AC34-7A80-42FD-9BFE-549431377936}"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109036159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sldNum" sz="quarter" idx="10"/>
          </p:nvPr>
        </p:nvSpPr>
        <p:spPr>
          <a:ln/>
        </p:spPr>
        <p:txBody>
          <a:bodyPr/>
          <a:lstStyle>
            <a:lvl1pPr>
              <a:defRPr/>
            </a:lvl1pPr>
          </a:lstStyle>
          <a:p>
            <a:pPr>
              <a:defRPr/>
            </a:pPr>
            <a:fld id="{2CD3FAF7-C4F6-4A02-9C8F-6D609C67A5EC}"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326254383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417638"/>
            <a:ext cx="4038600" cy="483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417638"/>
            <a:ext cx="4038600" cy="483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2"/>
          <p:cNvSpPr>
            <a:spLocks noGrp="1" noChangeArrowheads="1"/>
          </p:cNvSpPr>
          <p:nvPr>
            <p:ph type="sldNum" sz="quarter" idx="10"/>
          </p:nvPr>
        </p:nvSpPr>
        <p:spPr>
          <a:ln/>
        </p:spPr>
        <p:txBody>
          <a:bodyPr/>
          <a:lstStyle>
            <a:lvl1pPr>
              <a:defRPr/>
            </a:lvl1pPr>
          </a:lstStyle>
          <a:p>
            <a:pPr>
              <a:defRPr/>
            </a:pPr>
            <a:fld id="{7B294255-ADA7-4228-8C50-E764C5212468}"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85197465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12"/>
          <p:cNvSpPr>
            <a:spLocks noGrp="1" noChangeArrowheads="1"/>
          </p:cNvSpPr>
          <p:nvPr>
            <p:ph type="sldNum" sz="quarter" idx="10"/>
          </p:nvPr>
        </p:nvSpPr>
        <p:spPr>
          <a:ln/>
        </p:spPr>
        <p:txBody>
          <a:bodyPr/>
          <a:lstStyle>
            <a:lvl1pPr>
              <a:defRPr/>
            </a:lvl1pPr>
          </a:lstStyle>
          <a:p>
            <a:pPr>
              <a:defRPr/>
            </a:pPr>
            <a:fld id="{7C849893-336A-4B54-B263-8E88250CD72D}"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269132656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12"/>
          <p:cNvSpPr>
            <a:spLocks noGrp="1" noChangeArrowheads="1"/>
          </p:cNvSpPr>
          <p:nvPr>
            <p:ph type="sldNum" sz="quarter" idx="10"/>
          </p:nvPr>
        </p:nvSpPr>
        <p:spPr>
          <a:ln/>
        </p:spPr>
        <p:txBody>
          <a:bodyPr/>
          <a:lstStyle>
            <a:lvl1pPr>
              <a:defRPr/>
            </a:lvl1pPr>
          </a:lstStyle>
          <a:p>
            <a:pPr>
              <a:defRPr/>
            </a:pPr>
            <a:fld id="{7F4851A8-E37D-4064-8165-78EE4B7D8232}"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103054582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pPr>
              <a:defRPr/>
            </a:pPr>
            <a:fld id="{9BF0F7E9-F1DE-4D36-A5F6-BC3890B75294}"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74631412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542711BE-7E79-4662-B10E-CF5DAC9A3F8E}"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121123096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15E451E0-95E4-4A30-805E-C6A181B35267}"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16096640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006D2E-720A-470D-AD95-41F4E4799020}" type="datetimeFigureOut">
              <a:rPr lang="en-GB" smtClean="0"/>
              <a:pPr/>
              <a:t>19/09/2016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9375FF-3C45-49AB-99CE-4FEDF2A70390}" type="slidenum">
              <a:rPr lang="en-GB" smtClean="0"/>
              <a:pPr/>
              <a:t>‹#›</a:t>
            </a:fld>
            <a:endParaRPr lang="en-GB"/>
          </a:p>
        </p:txBody>
      </p:sp>
    </p:spTree>
    <p:extLst>
      <p:ext uri="{BB962C8B-B14F-4D97-AF65-F5344CB8AC3E}">
        <p14:creationId xmlns:p14="http://schemas.microsoft.com/office/powerpoint/2010/main" val="39973344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2"/>
          <p:cNvSpPr>
            <a:spLocks noGrp="1" noChangeArrowheads="1"/>
          </p:cNvSpPr>
          <p:nvPr>
            <p:ph type="sldNum" sz="quarter" idx="10"/>
          </p:nvPr>
        </p:nvSpPr>
        <p:spPr>
          <a:ln/>
        </p:spPr>
        <p:txBody>
          <a:bodyPr/>
          <a:lstStyle>
            <a:lvl1pPr>
              <a:defRPr/>
            </a:lvl1pPr>
          </a:lstStyle>
          <a:p>
            <a:pPr>
              <a:defRPr/>
            </a:pPr>
            <a:fld id="{5442EFDE-1709-40D5-B36D-971C22565C4C}"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166716385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4163" y="274638"/>
            <a:ext cx="2058987" cy="59817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24563" cy="5981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2"/>
          <p:cNvSpPr>
            <a:spLocks noGrp="1" noChangeArrowheads="1"/>
          </p:cNvSpPr>
          <p:nvPr>
            <p:ph type="sldNum" sz="quarter" idx="10"/>
          </p:nvPr>
        </p:nvSpPr>
        <p:spPr>
          <a:ln/>
        </p:spPr>
        <p:txBody>
          <a:bodyPr/>
          <a:lstStyle>
            <a:lvl1pPr>
              <a:defRPr/>
            </a:lvl1pPr>
          </a:lstStyle>
          <a:p>
            <a:pPr>
              <a:defRPr/>
            </a:pPr>
            <a:fld id="{B7C00725-768C-4625-86B4-D32C8D5952D1}"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151987029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35950" cy="598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12"/>
          <p:cNvSpPr>
            <a:spLocks noGrp="1" noChangeArrowheads="1"/>
          </p:cNvSpPr>
          <p:nvPr>
            <p:ph type="sldNum" sz="quarter" idx="10"/>
          </p:nvPr>
        </p:nvSpPr>
        <p:spPr>
          <a:ln/>
        </p:spPr>
        <p:txBody>
          <a:bodyPr/>
          <a:lstStyle>
            <a:lvl1pPr>
              <a:defRPr/>
            </a:lvl1pPr>
          </a:lstStyle>
          <a:p>
            <a:pPr>
              <a:defRPr/>
            </a:pPr>
            <a:fld id="{0F9D380B-3030-4F70-93D2-63375FDDAFFF}"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408074906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35950" cy="93186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417638"/>
            <a:ext cx="4038600" cy="4838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417638"/>
            <a:ext cx="4038600" cy="4838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2"/>
          <p:cNvSpPr>
            <a:spLocks noGrp="1" noChangeArrowheads="1"/>
          </p:cNvSpPr>
          <p:nvPr>
            <p:ph type="sldNum" sz="quarter" idx="10"/>
          </p:nvPr>
        </p:nvSpPr>
        <p:spPr>
          <a:ln/>
        </p:spPr>
        <p:txBody>
          <a:bodyPr/>
          <a:lstStyle>
            <a:lvl1pPr>
              <a:defRPr/>
            </a:lvl1pPr>
          </a:lstStyle>
          <a:p>
            <a:pPr>
              <a:defRPr/>
            </a:pPr>
            <a:fld id="{B736ACA5-AF18-4733-81AA-F221201A3364}"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160737324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 Bullets">
    <p:spTree>
      <p:nvGrpSpPr>
        <p:cNvPr id="1" name=""/>
        <p:cNvGrpSpPr/>
        <p:nvPr/>
      </p:nvGrpSpPr>
      <p:grpSpPr>
        <a:xfrm>
          <a:off x="0" y="0"/>
          <a:ext cx="0" cy="0"/>
          <a:chOff x="0" y="0"/>
          <a:chExt cx="0" cy="0"/>
        </a:xfrm>
      </p:grpSpPr>
      <p:pic>
        <p:nvPicPr>
          <p:cNvPr id="7" name="Picture 2" descr="S:\Clients\Emperor Design\Premier League\Premier League PPT graphics\bpl_logo.png"/>
          <p:cNvPicPr>
            <a:picLocks noChangeAspect="1" noChangeArrowheads="1"/>
          </p:cNvPicPr>
          <p:nvPr userDrawn="1"/>
        </p:nvPicPr>
        <p:blipFill>
          <a:blip r:embed="rId2" cstate="print"/>
          <a:srcRect/>
          <a:stretch>
            <a:fillRect/>
          </a:stretch>
        </p:blipFill>
        <p:spPr bwMode="auto">
          <a:xfrm>
            <a:off x="3608388" y="6492875"/>
            <a:ext cx="1927225" cy="155575"/>
          </a:xfrm>
          <a:prstGeom prst="rect">
            <a:avLst/>
          </a:prstGeom>
          <a:noFill/>
          <a:ln w="9525">
            <a:noFill/>
            <a:miter lim="800000"/>
            <a:headEnd/>
            <a:tailEnd/>
          </a:ln>
        </p:spPr>
      </p:pic>
      <p:grpSp>
        <p:nvGrpSpPr>
          <p:cNvPr id="8" name="Group 7"/>
          <p:cNvGrpSpPr>
            <a:grpSpLocks/>
          </p:cNvGrpSpPr>
          <p:nvPr userDrawn="1"/>
        </p:nvGrpSpPr>
        <p:grpSpPr bwMode="auto">
          <a:xfrm>
            <a:off x="3605213" y="115888"/>
            <a:ext cx="1930400" cy="512762"/>
            <a:chOff x="3605768" y="116632"/>
            <a:chExt cx="1930256" cy="511405"/>
          </a:xfrm>
        </p:grpSpPr>
        <p:pic>
          <p:nvPicPr>
            <p:cNvPr id="9" name="Picture 3" descr="S:\Clients\Emperor Design\Premier League\Premier League PPT graphics\pl_logo.png"/>
            <p:cNvPicPr>
              <a:picLocks noChangeAspect="1" noChangeArrowheads="1"/>
            </p:cNvPicPr>
            <p:nvPr/>
          </p:nvPicPr>
          <p:blipFill>
            <a:blip r:embed="rId3" cstate="print"/>
            <a:srcRect/>
            <a:stretch>
              <a:fillRect/>
            </a:stretch>
          </p:blipFill>
          <p:spPr bwMode="auto">
            <a:xfrm>
              <a:off x="4316174" y="116632"/>
              <a:ext cx="509443" cy="511405"/>
            </a:xfrm>
            <a:prstGeom prst="rect">
              <a:avLst/>
            </a:prstGeom>
            <a:noFill/>
            <a:ln w="9525">
              <a:noFill/>
              <a:miter lim="800000"/>
              <a:headEnd/>
              <a:tailEnd/>
            </a:ln>
          </p:spPr>
        </p:pic>
        <p:cxnSp>
          <p:nvCxnSpPr>
            <p:cNvPr id="10" name="Straight Connector 9"/>
            <p:cNvCxnSpPr/>
            <p:nvPr/>
          </p:nvCxnSpPr>
          <p:spPr>
            <a:xfrm flipH="1" flipV="1">
              <a:off x="3605768" y="559956"/>
              <a:ext cx="666700" cy="0"/>
            </a:xfrm>
            <a:prstGeom prst="line">
              <a:avLst/>
            </a:prstGeom>
            <a:ln w="12700">
              <a:solidFill>
                <a:srgbClr val="00034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869324" y="561538"/>
              <a:ext cx="666700" cy="0"/>
            </a:xfrm>
            <a:prstGeom prst="line">
              <a:avLst/>
            </a:prstGeom>
            <a:ln w="12700">
              <a:solidFill>
                <a:srgbClr val="000343"/>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5" name="Text Placeholder 7"/>
          <p:cNvSpPr>
            <a:spLocks noGrp="1"/>
          </p:cNvSpPr>
          <p:nvPr>
            <p:ph type="body" sz="quarter" idx="13"/>
          </p:nvPr>
        </p:nvSpPr>
        <p:spPr>
          <a:xfrm>
            <a:off x="341313" y="1224656"/>
            <a:ext cx="8494712" cy="307777"/>
          </a:xfrm>
        </p:spPr>
        <p:txBody>
          <a:bodyPr>
            <a:spAutoFit/>
          </a:bodyPr>
          <a:lstStyle>
            <a:lvl1pPr marL="0" indent="0" algn="ctr">
              <a:buNone/>
              <a:defRPr sz="2000" b="0">
                <a:solidFill>
                  <a:schemeClr val="tx2"/>
                </a:solidFill>
                <a:latin typeface="+mj-lt"/>
              </a:defRPr>
            </a:lvl1pPr>
          </a:lstStyle>
          <a:p>
            <a:pPr lvl="0"/>
            <a:r>
              <a:rPr lang="en-US" smtClean="0"/>
              <a:t>Click to edit Master text styles</a:t>
            </a:r>
          </a:p>
        </p:txBody>
      </p:sp>
      <p:sp>
        <p:nvSpPr>
          <p:cNvPr id="6" name="Content Placeholder 2"/>
          <p:cNvSpPr>
            <a:spLocks noGrp="1"/>
          </p:cNvSpPr>
          <p:nvPr>
            <p:ph idx="1"/>
          </p:nvPr>
        </p:nvSpPr>
        <p:spPr>
          <a:xfrm>
            <a:off x="341313" y="1989139"/>
            <a:ext cx="8494712" cy="4083050"/>
          </a:xfrm>
        </p:spPr>
        <p:txBody>
          <a:bodyPr/>
          <a:lstStyle>
            <a:lvl1pPr marL="342900" indent="-342900">
              <a:buFont typeface="Arial" pitchFamily="34" charset="0"/>
              <a:buChar char="•"/>
              <a:defRPr b="0" cap="none" baseline="0">
                <a:solidFill>
                  <a:schemeClr val="tx2"/>
                </a:solidFill>
                <a:latin typeface="+mn-lt"/>
              </a:defRPr>
            </a:lvl1pPr>
            <a:lvl2pPr marL="742950" marR="0" indent="-285750" algn="l" defTabSz="914400" rtl="0" eaLnBrk="1" fontAlgn="auto" latinLnBrk="0" hangingPunct="1">
              <a:lnSpc>
                <a:spcPct val="100000"/>
              </a:lnSpc>
              <a:spcBef>
                <a:spcPts val="600"/>
              </a:spcBef>
              <a:spcAft>
                <a:spcPts val="0"/>
              </a:spcAft>
              <a:buClr>
                <a:srgbClr val="F40034"/>
              </a:buClr>
              <a:buSzTx/>
              <a:buFont typeface="Arial" pitchFamily="34" charset="0"/>
              <a:buChar char="•"/>
              <a:tabLst/>
              <a:defRPr b="0" cap="none" baseline="0">
                <a:solidFill>
                  <a:schemeClr val="tx2"/>
                </a:solidFill>
                <a:latin typeface="+mn-lt"/>
              </a:defRPr>
            </a:lvl2pPr>
            <a:lvl3pPr marL="1069975" marR="0" indent="-228600" algn="l" defTabSz="914400" rtl="0" eaLnBrk="1" fontAlgn="auto" latinLnBrk="0" hangingPunct="1">
              <a:lnSpc>
                <a:spcPct val="100000"/>
              </a:lnSpc>
              <a:spcBef>
                <a:spcPts val="600"/>
              </a:spcBef>
              <a:spcAft>
                <a:spcPts val="0"/>
              </a:spcAft>
              <a:buClr>
                <a:srgbClr val="F40034"/>
              </a:buClr>
              <a:buSzTx/>
              <a:buFont typeface="Arial" pitchFamily="34" charset="0"/>
              <a:buChar char="•"/>
              <a:tabLst/>
              <a:defRPr b="0" cap="none" baseline="0">
                <a:solidFill>
                  <a:schemeClr val="tx2"/>
                </a:solidFill>
                <a:latin typeface="+mn-lt"/>
              </a:defRPr>
            </a:lvl3pPr>
            <a:lvl4pPr marL="1600200" marR="0" indent="-228600" algn="l" defTabSz="914400" rtl="0" eaLnBrk="1" fontAlgn="auto" latinLnBrk="0" hangingPunct="1">
              <a:lnSpc>
                <a:spcPct val="100000"/>
              </a:lnSpc>
              <a:spcBef>
                <a:spcPts val="600"/>
              </a:spcBef>
              <a:spcAft>
                <a:spcPts val="0"/>
              </a:spcAft>
              <a:buClr>
                <a:srgbClr val="F40034"/>
              </a:buClr>
              <a:buSzTx/>
              <a:buFont typeface="Arial" pitchFamily="34" charset="0"/>
              <a:buChar char="•"/>
              <a:tabLst/>
              <a:defRPr b="0" cap="none" baseline="0">
                <a:solidFill>
                  <a:schemeClr val="tx2"/>
                </a:solidFill>
                <a:latin typeface="+mn-lt"/>
              </a:defRPr>
            </a:lvl4pPr>
            <a:lvl5pPr marL="2057400" marR="0" indent="-228600" algn="l" defTabSz="914400" rtl="0" eaLnBrk="1" fontAlgn="auto" latinLnBrk="0" hangingPunct="1">
              <a:lnSpc>
                <a:spcPct val="100000"/>
              </a:lnSpc>
              <a:spcBef>
                <a:spcPts val="600"/>
              </a:spcBef>
              <a:spcAft>
                <a:spcPts val="0"/>
              </a:spcAft>
              <a:buClr>
                <a:srgbClr val="F40034"/>
              </a:buClr>
              <a:buSzTx/>
              <a:buFont typeface="Arial" pitchFamily="34" charset="0"/>
              <a:buChar char="•"/>
              <a:tabLst/>
              <a:defRPr b="0" cap="none" baseline="0">
                <a:solidFill>
                  <a:schemeClr val="tx2"/>
                </a:solidFill>
                <a:latin typeface="+mn-lt"/>
              </a:defRPr>
            </a:lvl5pPr>
            <a:lvl6pPr>
              <a:buClr>
                <a:schemeClr val="bg2"/>
              </a:buClr>
              <a:defRPr/>
            </a:lvl6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2" name="Footer Placeholder 2"/>
          <p:cNvSpPr>
            <a:spLocks noGrp="1"/>
          </p:cNvSpPr>
          <p:nvPr>
            <p:ph type="ftr" sz="quarter" idx="14"/>
          </p:nvPr>
        </p:nvSpPr>
        <p:spPr>
          <a:xfrm>
            <a:off x="336550" y="6492875"/>
            <a:ext cx="2895600" cy="185738"/>
          </a:xfrm>
          <a:prstGeom prst="rect">
            <a:avLst/>
          </a:prstGeom>
        </p:spPr>
        <p:txBody>
          <a:bodyPr/>
          <a:lstStyle>
            <a:lvl1pPr>
              <a:defRPr/>
            </a:lvl1pPr>
          </a:lstStyle>
          <a:p>
            <a:pPr fontAlgn="base">
              <a:spcBef>
                <a:spcPct val="0"/>
              </a:spcBef>
              <a:spcAft>
                <a:spcPct val="0"/>
              </a:spcAft>
              <a:defRPr/>
            </a:pPr>
            <a:endParaRPr lang="en-GB">
              <a:solidFill>
                <a:srgbClr val="0B023B"/>
              </a:solidFill>
            </a:endParaRPr>
          </a:p>
        </p:txBody>
      </p:sp>
      <p:sp>
        <p:nvSpPr>
          <p:cNvPr id="13" name="Slide Number Placeholder 3"/>
          <p:cNvSpPr>
            <a:spLocks noGrp="1"/>
          </p:cNvSpPr>
          <p:nvPr>
            <p:ph type="sldNum" sz="quarter" idx="15"/>
          </p:nvPr>
        </p:nvSpPr>
        <p:spPr/>
        <p:txBody>
          <a:bodyPr/>
          <a:lstStyle>
            <a:lvl1pPr>
              <a:defRPr/>
            </a:lvl1pPr>
          </a:lstStyle>
          <a:p>
            <a:pPr>
              <a:defRPr/>
            </a:pPr>
            <a:fld id="{C7097A21-3481-4E55-B04A-77D4491E7C4D}" type="slidenum">
              <a:rPr lang="en-GB">
                <a:solidFill>
                  <a:srgbClr val="0B023B"/>
                </a:solidFill>
              </a:rPr>
              <a:pPr>
                <a:defRPr/>
              </a:pPr>
              <a:t>‹#›</a:t>
            </a:fld>
            <a:endParaRPr lang="en-GB" dirty="0">
              <a:solidFill>
                <a:srgbClr val="0B023B"/>
              </a:solidFill>
            </a:endParaRPr>
          </a:p>
        </p:txBody>
      </p:sp>
    </p:spTree>
    <p:extLst>
      <p:ext uri="{BB962C8B-B14F-4D97-AF65-F5344CB8AC3E}">
        <p14:creationId xmlns:p14="http://schemas.microsoft.com/office/powerpoint/2010/main" val="15660705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000" y="620688"/>
            <a:ext cx="8494712" cy="583998"/>
          </a:xfrm>
        </p:spPr>
        <p:txBody>
          <a:bodyPr/>
          <a:lstStyle>
            <a:lvl1pPr>
              <a:defRPr cap="all" baseline="0"/>
            </a:lvl1pPr>
          </a:lstStyle>
          <a:p>
            <a:r>
              <a:rPr lang="en-US" smtClean="0"/>
              <a:t>Click to edit Master title style</a:t>
            </a:r>
            <a:endParaRPr lang="en-GB" dirty="0"/>
          </a:p>
        </p:txBody>
      </p:sp>
      <p:sp>
        <p:nvSpPr>
          <p:cNvPr id="3" name="Content Placeholder 2"/>
          <p:cNvSpPr>
            <a:spLocks noGrp="1"/>
          </p:cNvSpPr>
          <p:nvPr>
            <p:ph idx="1"/>
          </p:nvPr>
        </p:nvSpPr>
        <p:spPr>
          <a:xfrm>
            <a:off x="341313" y="1989139"/>
            <a:ext cx="8494712" cy="4083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3"/>
          </p:nvPr>
        </p:nvSpPr>
        <p:spPr>
          <a:xfrm>
            <a:off x="341313" y="1224656"/>
            <a:ext cx="8494712" cy="307777"/>
          </a:xfrm>
        </p:spPr>
        <p:txBody>
          <a:bodyPr>
            <a:spAutoFit/>
          </a:bodyPr>
          <a:lstStyle>
            <a:lvl1pPr marL="0" indent="0" algn="ctr">
              <a:buNone/>
              <a:defRPr sz="2000" b="0" cap="all" baseline="0">
                <a:latin typeface="+mj-lt"/>
              </a:defRPr>
            </a:lvl1pPr>
          </a:lstStyle>
          <a:p>
            <a:pPr lvl="0"/>
            <a:r>
              <a:rPr lang="en-US" smtClean="0"/>
              <a:t>Click to edit Master text styles</a:t>
            </a:r>
          </a:p>
        </p:txBody>
      </p:sp>
      <p:sp>
        <p:nvSpPr>
          <p:cNvPr id="5" name="Footer Placeholder 4"/>
          <p:cNvSpPr>
            <a:spLocks noGrp="1"/>
          </p:cNvSpPr>
          <p:nvPr>
            <p:ph type="ftr" sz="quarter" idx="14"/>
          </p:nvPr>
        </p:nvSpPr>
        <p:spPr>
          <a:xfrm>
            <a:off x="336550" y="6492875"/>
            <a:ext cx="2895600" cy="185738"/>
          </a:xfrm>
          <a:prstGeom prst="rect">
            <a:avLst/>
          </a:prstGeom>
        </p:spPr>
        <p:txBody>
          <a:bodyPr/>
          <a:lstStyle>
            <a:lvl1pPr>
              <a:defRPr/>
            </a:lvl1pPr>
          </a:lstStyle>
          <a:p>
            <a:pPr fontAlgn="base">
              <a:spcBef>
                <a:spcPct val="0"/>
              </a:spcBef>
              <a:spcAft>
                <a:spcPct val="0"/>
              </a:spcAft>
              <a:defRPr/>
            </a:pPr>
            <a:endParaRPr lang="en-GB">
              <a:solidFill>
                <a:srgbClr val="0B023B"/>
              </a:solidFill>
            </a:endParaRPr>
          </a:p>
        </p:txBody>
      </p:sp>
    </p:spTree>
    <p:extLst>
      <p:ext uri="{BB962C8B-B14F-4D97-AF65-F5344CB8AC3E}">
        <p14:creationId xmlns:p14="http://schemas.microsoft.com/office/powerpoint/2010/main" val="34320004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000" y="620688"/>
            <a:ext cx="8494712" cy="583998"/>
          </a:xfrm>
        </p:spPr>
        <p:txBody>
          <a:bodyPr/>
          <a:lstStyle>
            <a:lvl1pPr>
              <a:defRPr cap="all" baseline="0"/>
            </a:lvl1pPr>
          </a:lstStyle>
          <a:p>
            <a:r>
              <a:rPr lang="en-US" smtClean="0"/>
              <a:t>Click to edit Master title style</a:t>
            </a:r>
            <a:endParaRPr lang="en-GB" dirty="0"/>
          </a:p>
        </p:txBody>
      </p:sp>
      <p:sp>
        <p:nvSpPr>
          <p:cNvPr id="3" name="Content Placeholder 2"/>
          <p:cNvSpPr>
            <a:spLocks noGrp="1"/>
          </p:cNvSpPr>
          <p:nvPr>
            <p:ph idx="1"/>
          </p:nvPr>
        </p:nvSpPr>
        <p:spPr>
          <a:xfrm>
            <a:off x="341313" y="1989139"/>
            <a:ext cx="8494712" cy="4083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3"/>
          </p:nvPr>
        </p:nvSpPr>
        <p:spPr>
          <a:xfrm>
            <a:off x="341313" y="1224656"/>
            <a:ext cx="8494712" cy="307777"/>
          </a:xfrm>
        </p:spPr>
        <p:txBody>
          <a:bodyPr>
            <a:spAutoFit/>
          </a:bodyPr>
          <a:lstStyle>
            <a:lvl1pPr marL="0" indent="0" algn="ctr">
              <a:buNone/>
              <a:defRPr sz="2000" b="0" cap="all" baseline="0">
                <a:latin typeface="+mj-lt"/>
              </a:defRPr>
            </a:lvl1pPr>
          </a:lstStyle>
          <a:p>
            <a:pPr lvl="0"/>
            <a:r>
              <a:rPr lang="en-US" smtClean="0"/>
              <a:t>Click to edit Master text styles</a:t>
            </a:r>
          </a:p>
        </p:txBody>
      </p:sp>
      <p:sp>
        <p:nvSpPr>
          <p:cNvPr id="5" name="Footer Placeholder 4"/>
          <p:cNvSpPr>
            <a:spLocks noGrp="1"/>
          </p:cNvSpPr>
          <p:nvPr>
            <p:ph type="ftr" sz="quarter" idx="14"/>
          </p:nvPr>
        </p:nvSpPr>
        <p:spPr>
          <a:xfrm>
            <a:off x="336550" y="6492875"/>
            <a:ext cx="2895600" cy="185738"/>
          </a:xfrm>
          <a:prstGeom prst="rect">
            <a:avLst/>
          </a:prstGeom>
        </p:spPr>
        <p:txBody>
          <a:bodyPr/>
          <a:lstStyle>
            <a:lvl1pPr>
              <a:defRPr/>
            </a:lvl1pPr>
          </a:lstStyle>
          <a:p>
            <a:pPr fontAlgn="base">
              <a:spcBef>
                <a:spcPct val="0"/>
              </a:spcBef>
              <a:spcAft>
                <a:spcPct val="0"/>
              </a:spcAft>
              <a:defRPr/>
            </a:pPr>
            <a:endParaRPr lang="en-GB">
              <a:solidFill>
                <a:srgbClr val="0B023B"/>
              </a:solidFill>
            </a:endParaRPr>
          </a:p>
        </p:txBody>
      </p:sp>
    </p:spTree>
    <p:extLst>
      <p:ext uri="{BB962C8B-B14F-4D97-AF65-F5344CB8AC3E}">
        <p14:creationId xmlns:p14="http://schemas.microsoft.com/office/powerpoint/2010/main" val="3136928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100000">
              <a:schemeClr val="bg2">
                <a:gamma/>
                <a:tint val="20000"/>
                <a:invGamma/>
              </a:schemeClr>
            </a:gs>
          </a:gsLst>
          <a:lin ang="18900000" scaled="1"/>
        </a:gradFill>
        <a:effectLst/>
      </p:bgPr>
    </p:bg>
    <p:spTree>
      <p:nvGrpSpPr>
        <p:cNvPr id="1" name=""/>
        <p:cNvGrpSpPr/>
        <p:nvPr/>
      </p:nvGrpSpPr>
      <p:grpSpPr>
        <a:xfrm>
          <a:off x="0" y="0"/>
          <a:ext cx="0" cy="0"/>
          <a:chOff x="0" y="0"/>
          <a:chExt cx="0" cy="0"/>
        </a:xfrm>
      </p:grpSpPr>
      <p:pic>
        <p:nvPicPr>
          <p:cNvPr id="4" name="Picture 14" descr="A5_logo_stk_RGB_TTL"/>
          <p:cNvPicPr>
            <a:picLocks noChangeAspect="1" noChangeArrowheads="1"/>
          </p:cNvPicPr>
          <p:nvPr/>
        </p:nvPicPr>
        <p:blipFill>
          <a:blip r:embed="rId2" cstate="print"/>
          <a:srcRect/>
          <a:stretch>
            <a:fillRect/>
          </a:stretch>
        </p:blipFill>
        <p:spPr bwMode="auto">
          <a:xfrm>
            <a:off x="7221538" y="2219325"/>
            <a:ext cx="1471612" cy="2087563"/>
          </a:xfrm>
          <a:prstGeom prst="rect">
            <a:avLst/>
          </a:prstGeom>
          <a:noFill/>
          <a:ln w="9525">
            <a:noFill/>
            <a:miter lim="800000"/>
            <a:headEnd/>
            <a:tailEnd/>
          </a:ln>
        </p:spPr>
      </p:pic>
      <p:sp>
        <p:nvSpPr>
          <p:cNvPr id="932867" name="Rectangle 3"/>
          <p:cNvSpPr>
            <a:spLocks noGrp="1" noChangeArrowheads="1"/>
          </p:cNvSpPr>
          <p:nvPr>
            <p:ph type="ctrTitle"/>
          </p:nvPr>
        </p:nvSpPr>
        <p:spPr>
          <a:xfrm>
            <a:off x="885825" y="3630613"/>
            <a:ext cx="5635625" cy="1136650"/>
          </a:xfrm>
        </p:spPr>
        <p:txBody>
          <a:bodyPr/>
          <a:lstStyle>
            <a:lvl1pPr>
              <a:lnSpc>
                <a:spcPct val="90000"/>
              </a:lnSpc>
              <a:defRPr sz="3200">
                <a:solidFill>
                  <a:schemeClr val="tx1"/>
                </a:solidFill>
              </a:defRPr>
            </a:lvl1pPr>
          </a:lstStyle>
          <a:p>
            <a:r>
              <a:rPr lang="en-GB"/>
              <a:t>Click to edit Master title style</a:t>
            </a:r>
          </a:p>
        </p:txBody>
      </p:sp>
      <p:sp>
        <p:nvSpPr>
          <p:cNvPr id="932868" name="Rectangle 4"/>
          <p:cNvSpPr>
            <a:spLocks noGrp="1" noChangeArrowheads="1"/>
          </p:cNvSpPr>
          <p:nvPr>
            <p:ph type="subTitle" idx="1"/>
          </p:nvPr>
        </p:nvSpPr>
        <p:spPr>
          <a:xfrm>
            <a:off x="885825" y="4667250"/>
            <a:ext cx="5635625" cy="1003300"/>
          </a:xfrm>
        </p:spPr>
        <p:txBody>
          <a:bodyPr/>
          <a:lstStyle>
            <a:lvl1pPr marL="0" indent="0">
              <a:buFontTx/>
              <a:buNone/>
              <a:defRPr sz="1800" b="1">
                <a:solidFill>
                  <a:schemeClr val="accent1"/>
                </a:solidFill>
              </a:defRPr>
            </a:lvl1pPr>
          </a:lstStyle>
          <a:p>
            <a:r>
              <a:rPr lang="en-GB"/>
              <a:t>Click to edit Master subtitle style</a:t>
            </a:r>
          </a:p>
        </p:txBody>
      </p:sp>
    </p:spTree>
    <p:extLst>
      <p:ext uri="{BB962C8B-B14F-4D97-AF65-F5344CB8AC3E}">
        <p14:creationId xmlns:p14="http://schemas.microsoft.com/office/powerpoint/2010/main" val="290776485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2"/>
          <p:cNvSpPr>
            <a:spLocks noGrp="1" noChangeArrowheads="1"/>
          </p:cNvSpPr>
          <p:nvPr>
            <p:ph type="sldNum" sz="quarter" idx="10"/>
          </p:nvPr>
        </p:nvSpPr>
        <p:spPr>
          <a:ln/>
        </p:spPr>
        <p:txBody>
          <a:bodyPr/>
          <a:lstStyle>
            <a:lvl1pPr>
              <a:defRPr/>
            </a:lvl1pPr>
          </a:lstStyle>
          <a:p>
            <a:pPr>
              <a:defRPr/>
            </a:pPr>
            <a:fld id="{CD41AC34-7A80-42FD-9BFE-549431377936}"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180980242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sldNum" sz="quarter" idx="10"/>
          </p:nvPr>
        </p:nvSpPr>
        <p:spPr>
          <a:ln/>
        </p:spPr>
        <p:txBody>
          <a:bodyPr/>
          <a:lstStyle>
            <a:lvl1pPr>
              <a:defRPr/>
            </a:lvl1pPr>
          </a:lstStyle>
          <a:p>
            <a:pPr>
              <a:defRPr/>
            </a:pPr>
            <a:fld id="{2CD3FAF7-C4F6-4A02-9C8F-6D609C67A5EC}"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206926409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D006D2E-720A-470D-AD95-41F4E4799020}" type="datetimeFigureOut">
              <a:rPr lang="en-GB" smtClean="0"/>
              <a:pPr/>
              <a:t>19/09/2016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9375FF-3C45-49AB-99CE-4FEDF2A70390}" type="slidenum">
              <a:rPr lang="en-GB" smtClean="0"/>
              <a:pPr/>
              <a:t>‹#›</a:t>
            </a:fld>
            <a:endParaRPr lang="en-GB"/>
          </a:p>
        </p:txBody>
      </p:sp>
    </p:spTree>
    <p:extLst>
      <p:ext uri="{BB962C8B-B14F-4D97-AF65-F5344CB8AC3E}">
        <p14:creationId xmlns:p14="http://schemas.microsoft.com/office/powerpoint/2010/main" val="3172354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417638"/>
            <a:ext cx="4038600" cy="483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417638"/>
            <a:ext cx="4038600" cy="4838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2"/>
          <p:cNvSpPr>
            <a:spLocks noGrp="1" noChangeArrowheads="1"/>
          </p:cNvSpPr>
          <p:nvPr>
            <p:ph type="sldNum" sz="quarter" idx="10"/>
          </p:nvPr>
        </p:nvSpPr>
        <p:spPr>
          <a:ln/>
        </p:spPr>
        <p:txBody>
          <a:bodyPr/>
          <a:lstStyle>
            <a:lvl1pPr>
              <a:defRPr/>
            </a:lvl1pPr>
          </a:lstStyle>
          <a:p>
            <a:pPr>
              <a:defRPr/>
            </a:pPr>
            <a:fld id="{7B294255-ADA7-4228-8C50-E764C5212468}"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115121702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12"/>
          <p:cNvSpPr>
            <a:spLocks noGrp="1" noChangeArrowheads="1"/>
          </p:cNvSpPr>
          <p:nvPr>
            <p:ph type="sldNum" sz="quarter" idx="10"/>
          </p:nvPr>
        </p:nvSpPr>
        <p:spPr>
          <a:ln/>
        </p:spPr>
        <p:txBody>
          <a:bodyPr/>
          <a:lstStyle>
            <a:lvl1pPr>
              <a:defRPr/>
            </a:lvl1pPr>
          </a:lstStyle>
          <a:p>
            <a:pPr>
              <a:defRPr/>
            </a:pPr>
            <a:fld id="{7C849893-336A-4B54-B263-8E88250CD72D}"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372227114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12"/>
          <p:cNvSpPr>
            <a:spLocks noGrp="1" noChangeArrowheads="1"/>
          </p:cNvSpPr>
          <p:nvPr>
            <p:ph type="sldNum" sz="quarter" idx="10"/>
          </p:nvPr>
        </p:nvSpPr>
        <p:spPr>
          <a:ln/>
        </p:spPr>
        <p:txBody>
          <a:bodyPr/>
          <a:lstStyle>
            <a:lvl1pPr>
              <a:defRPr/>
            </a:lvl1pPr>
          </a:lstStyle>
          <a:p>
            <a:pPr>
              <a:defRPr/>
            </a:pPr>
            <a:fld id="{7F4851A8-E37D-4064-8165-78EE4B7D8232}"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328409635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pPr>
              <a:defRPr/>
            </a:pPr>
            <a:fld id="{9BF0F7E9-F1DE-4D36-A5F6-BC3890B75294}"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419520753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542711BE-7E79-4662-B10E-CF5DAC9A3F8E}"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279646382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pPr>
              <a:defRPr/>
            </a:pPr>
            <a:fld id="{15E451E0-95E4-4A30-805E-C6A181B35267}"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177472371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2"/>
          <p:cNvSpPr>
            <a:spLocks noGrp="1" noChangeArrowheads="1"/>
          </p:cNvSpPr>
          <p:nvPr>
            <p:ph type="sldNum" sz="quarter" idx="10"/>
          </p:nvPr>
        </p:nvSpPr>
        <p:spPr>
          <a:ln/>
        </p:spPr>
        <p:txBody>
          <a:bodyPr/>
          <a:lstStyle>
            <a:lvl1pPr>
              <a:defRPr/>
            </a:lvl1pPr>
          </a:lstStyle>
          <a:p>
            <a:pPr>
              <a:defRPr/>
            </a:pPr>
            <a:fld id="{5442EFDE-1709-40D5-B36D-971C22565C4C}"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105816254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4163" y="274638"/>
            <a:ext cx="2058987" cy="59817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24563" cy="5981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2"/>
          <p:cNvSpPr>
            <a:spLocks noGrp="1" noChangeArrowheads="1"/>
          </p:cNvSpPr>
          <p:nvPr>
            <p:ph type="sldNum" sz="quarter" idx="10"/>
          </p:nvPr>
        </p:nvSpPr>
        <p:spPr>
          <a:ln/>
        </p:spPr>
        <p:txBody>
          <a:bodyPr/>
          <a:lstStyle>
            <a:lvl1pPr>
              <a:defRPr/>
            </a:lvl1pPr>
          </a:lstStyle>
          <a:p>
            <a:pPr>
              <a:defRPr/>
            </a:pPr>
            <a:fld id="{B7C00725-768C-4625-86B4-D32C8D5952D1}"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304822754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35950" cy="931862"/>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417638"/>
            <a:ext cx="8229600" cy="4838700"/>
          </a:xfrm>
        </p:spPr>
        <p:txBody>
          <a:bodyPr/>
          <a:lstStyle/>
          <a:p>
            <a:pPr lvl="0"/>
            <a:endParaRPr lang="en-GB" noProof="0" smtClean="0"/>
          </a:p>
        </p:txBody>
      </p:sp>
      <p:sp>
        <p:nvSpPr>
          <p:cNvPr id="4" name="Rectangle 5"/>
          <p:cNvSpPr>
            <a:spLocks noGrp="1" noChangeArrowheads="1"/>
          </p:cNvSpPr>
          <p:nvPr>
            <p:ph type="sldNum" sz="quarter" idx="10"/>
          </p:nvPr>
        </p:nvSpPr>
        <p:spPr/>
        <p:txBody>
          <a:bodyPr/>
          <a:lstStyle>
            <a:lvl1pPr>
              <a:defRPr/>
            </a:lvl1pPr>
          </a:lstStyle>
          <a:p>
            <a:pPr>
              <a:defRPr/>
            </a:pPr>
            <a:endParaRPr lang="en-US">
              <a:solidFill>
                <a:srgbClr val="0B023B"/>
              </a:solidFill>
            </a:endParaRPr>
          </a:p>
        </p:txBody>
      </p:sp>
    </p:spTree>
    <p:extLst>
      <p:ext uri="{BB962C8B-B14F-4D97-AF65-F5344CB8AC3E}">
        <p14:creationId xmlns:p14="http://schemas.microsoft.com/office/powerpoint/2010/main" val="230825739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35950" cy="598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12"/>
          <p:cNvSpPr>
            <a:spLocks noGrp="1" noChangeArrowheads="1"/>
          </p:cNvSpPr>
          <p:nvPr>
            <p:ph type="sldNum" sz="quarter" idx="10"/>
          </p:nvPr>
        </p:nvSpPr>
        <p:spPr>
          <a:ln/>
        </p:spPr>
        <p:txBody>
          <a:bodyPr/>
          <a:lstStyle>
            <a:lvl1pPr>
              <a:defRPr/>
            </a:lvl1pPr>
          </a:lstStyle>
          <a:p>
            <a:pPr>
              <a:defRPr/>
            </a:pPr>
            <a:fld id="{0F9D380B-3030-4F70-93D2-63375FDDAFFF}"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244073659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D006D2E-720A-470D-AD95-41F4E4799020}" type="datetimeFigureOut">
              <a:rPr lang="en-GB" smtClean="0"/>
              <a:pPr/>
              <a:t>19/09/2016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9375FF-3C45-49AB-99CE-4FEDF2A70390}" type="slidenum">
              <a:rPr lang="en-GB" smtClean="0"/>
              <a:pPr/>
              <a:t>‹#›</a:t>
            </a:fld>
            <a:endParaRPr lang="en-GB"/>
          </a:p>
        </p:txBody>
      </p:sp>
    </p:spTree>
    <p:extLst>
      <p:ext uri="{BB962C8B-B14F-4D97-AF65-F5344CB8AC3E}">
        <p14:creationId xmlns:p14="http://schemas.microsoft.com/office/powerpoint/2010/main" val="41575189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35950" cy="93186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417638"/>
            <a:ext cx="4038600" cy="4838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417638"/>
            <a:ext cx="4038600" cy="4838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2"/>
          <p:cNvSpPr>
            <a:spLocks noGrp="1" noChangeArrowheads="1"/>
          </p:cNvSpPr>
          <p:nvPr>
            <p:ph type="sldNum" sz="quarter" idx="10"/>
          </p:nvPr>
        </p:nvSpPr>
        <p:spPr>
          <a:ln/>
        </p:spPr>
        <p:txBody>
          <a:bodyPr/>
          <a:lstStyle>
            <a:lvl1pPr>
              <a:defRPr/>
            </a:lvl1pPr>
          </a:lstStyle>
          <a:p>
            <a:pPr>
              <a:defRPr/>
            </a:pPr>
            <a:fld id="{B736ACA5-AF18-4733-81AA-F221201A3364}" type="slidenum">
              <a:rPr lang="en-GB">
                <a:solidFill>
                  <a:srgbClr val="0B023B"/>
                </a:solidFill>
              </a:rPr>
              <a:pPr>
                <a:defRPr/>
              </a:pPr>
              <a:t>‹#›</a:t>
            </a:fld>
            <a:endParaRPr lang="en-GB">
              <a:solidFill>
                <a:srgbClr val="0B023B"/>
              </a:solidFill>
            </a:endParaRPr>
          </a:p>
        </p:txBody>
      </p:sp>
    </p:spTree>
    <p:extLst>
      <p:ext uri="{BB962C8B-B14F-4D97-AF65-F5344CB8AC3E}">
        <p14:creationId xmlns:p14="http://schemas.microsoft.com/office/powerpoint/2010/main" val="308396286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 Bullets">
    <p:spTree>
      <p:nvGrpSpPr>
        <p:cNvPr id="1" name=""/>
        <p:cNvGrpSpPr/>
        <p:nvPr/>
      </p:nvGrpSpPr>
      <p:grpSpPr>
        <a:xfrm>
          <a:off x="0" y="0"/>
          <a:ext cx="0" cy="0"/>
          <a:chOff x="0" y="0"/>
          <a:chExt cx="0" cy="0"/>
        </a:xfrm>
      </p:grpSpPr>
      <p:pic>
        <p:nvPicPr>
          <p:cNvPr id="7" name="Picture 2" descr="S:\Clients\Emperor Design\Premier League\Premier League PPT graphics\bpl_logo.png"/>
          <p:cNvPicPr>
            <a:picLocks noChangeAspect="1" noChangeArrowheads="1"/>
          </p:cNvPicPr>
          <p:nvPr userDrawn="1"/>
        </p:nvPicPr>
        <p:blipFill>
          <a:blip r:embed="rId2" cstate="print"/>
          <a:srcRect/>
          <a:stretch>
            <a:fillRect/>
          </a:stretch>
        </p:blipFill>
        <p:spPr bwMode="auto">
          <a:xfrm>
            <a:off x="3608388" y="6492875"/>
            <a:ext cx="1927225" cy="155575"/>
          </a:xfrm>
          <a:prstGeom prst="rect">
            <a:avLst/>
          </a:prstGeom>
          <a:noFill/>
          <a:ln w="9525">
            <a:noFill/>
            <a:miter lim="800000"/>
            <a:headEnd/>
            <a:tailEnd/>
          </a:ln>
        </p:spPr>
      </p:pic>
      <p:grpSp>
        <p:nvGrpSpPr>
          <p:cNvPr id="8" name="Group 7"/>
          <p:cNvGrpSpPr>
            <a:grpSpLocks/>
          </p:cNvGrpSpPr>
          <p:nvPr userDrawn="1"/>
        </p:nvGrpSpPr>
        <p:grpSpPr bwMode="auto">
          <a:xfrm>
            <a:off x="3605213" y="115888"/>
            <a:ext cx="1930400" cy="512762"/>
            <a:chOff x="3605768" y="116632"/>
            <a:chExt cx="1930256" cy="511405"/>
          </a:xfrm>
        </p:grpSpPr>
        <p:pic>
          <p:nvPicPr>
            <p:cNvPr id="9" name="Picture 3" descr="S:\Clients\Emperor Design\Premier League\Premier League PPT graphics\pl_logo.png"/>
            <p:cNvPicPr>
              <a:picLocks noChangeAspect="1" noChangeArrowheads="1"/>
            </p:cNvPicPr>
            <p:nvPr/>
          </p:nvPicPr>
          <p:blipFill>
            <a:blip r:embed="rId3" cstate="print"/>
            <a:srcRect/>
            <a:stretch>
              <a:fillRect/>
            </a:stretch>
          </p:blipFill>
          <p:spPr bwMode="auto">
            <a:xfrm>
              <a:off x="4316174" y="116632"/>
              <a:ext cx="509443" cy="511405"/>
            </a:xfrm>
            <a:prstGeom prst="rect">
              <a:avLst/>
            </a:prstGeom>
            <a:noFill/>
            <a:ln w="9525">
              <a:noFill/>
              <a:miter lim="800000"/>
              <a:headEnd/>
              <a:tailEnd/>
            </a:ln>
          </p:spPr>
        </p:pic>
        <p:cxnSp>
          <p:nvCxnSpPr>
            <p:cNvPr id="10" name="Straight Connector 9"/>
            <p:cNvCxnSpPr/>
            <p:nvPr/>
          </p:nvCxnSpPr>
          <p:spPr>
            <a:xfrm flipH="1" flipV="1">
              <a:off x="3605768" y="559956"/>
              <a:ext cx="666700" cy="0"/>
            </a:xfrm>
            <a:prstGeom prst="line">
              <a:avLst/>
            </a:prstGeom>
            <a:ln w="12700">
              <a:solidFill>
                <a:srgbClr val="00034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869324" y="561538"/>
              <a:ext cx="666700" cy="0"/>
            </a:xfrm>
            <a:prstGeom prst="line">
              <a:avLst/>
            </a:prstGeom>
            <a:ln w="12700">
              <a:solidFill>
                <a:srgbClr val="000343"/>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5" name="Text Placeholder 7"/>
          <p:cNvSpPr>
            <a:spLocks noGrp="1"/>
          </p:cNvSpPr>
          <p:nvPr>
            <p:ph type="body" sz="quarter" idx="13"/>
          </p:nvPr>
        </p:nvSpPr>
        <p:spPr>
          <a:xfrm>
            <a:off x="341313" y="1224656"/>
            <a:ext cx="8494712" cy="307777"/>
          </a:xfrm>
        </p:spPr>
        <p:txBody>
          <a:bodyPr>
            <a:spAutoFit/>
          </a:bodyPr>
          <a:lstStyle>
            <a:lvl1pPr marL="0" indent="0" algn="ctr">
              <a:buNone/>
              <a:defRPr sz="2000" b="0">
                <a:solidFill>
                  <a:schemeClr val="tx2"/>
                </a:solidFill>
                <a:latin typeface="+mj-lt"/>
              </a:defRPr>
            </a:lvl1pPr>
          </a:lstStyle>
          <a:p>
            <a:pPr lvl="0"/>
            <a:r>
              <a:rPr lang="en-US" smtClean="0"/>
              <a:t>Click to edit Master text styles</a:t>
            </a:r>
          </a:p>
        </p:txBody>
      </p:sp>
      <p:sp>
        <p:nvSpPr>
          <p:cNvPr id="6" name="Content Placeholder 2"/>
          <p:cNvSpPr>
            <a:spLocks noGrp="1"/>
          </p:cNvSpPr>
          <p:nvPr>
            <p:ph idx="1"/>
          </p:nvPr>
        </p:nvSpPr>
        <p:spPr>
          <a:xfrm>
            <a:off x="341313" y="1989139"/>
            <a:ext cx="8494712" cy="4083050"/>
          </a:xfrm>
        </p:spPr>
        <p:txBody>
          <a:bodyPr/>
          <a:lstStyle>
            <a:lvl1pPr marL="342900" indent="-342900">
              <a:buFont typeface="Arial" pitchFamily="34" charset="0"/>
              <a:buChar char="•"/>
              <a:defRPr b="0" cap="none" baseline="0">
                <a:solidFill>
                  <a:schemeClr val="tx2"/>
                </a:solidFill>
                <a:latin typeface="+mn-lt"/>
              </a:defRPr>
            </a:lvl1pPr>
            <a:lvl2pPr marL="742950" marR="0" indent="-285750" algn="l" defTabSz="914400" rtl="0" eaLnBrk="1" fontAlgn="auto" latinLnBrk="0" hangingPunct="1">
              <a:lnSpc>
                <a:spcPct val="100000"/>
              </a:lnSpc>
              <a:spcBef>
                <a:spcPts val="600"/>
              </a:spcBef>
              <a:spcAft>
                <a:spcPts val="0"/>
              </a:spcAft>
              <a:buClr>
                <a:srgbClr val="F40034"/>
              </a:buClr>
              <a:buSzTx/>
              <a:buFont typeface="Arial" pitchFamily="34" charset="0"/>
              <a:buChar char="•"/>
              <a:tabLst/>
              <a:defRPr b="0" cap="none" baseline="0">
                <a:solidFill>
                  <a:schemeClr val="tx2"/>
                </a:solidFill>
                <a:latin typeface="+mn-lt"/>
              </a:defRPr>
            </a:lvl2pPr>
            <a:lvl3pPr marL="1069975" marR="0" indent="-228600" algn="l" defTabSz="914400" rtl="0" eaLnBrk="1" fontAlgn="auto" latinLnBrk="0" hangingPunct="1">
              <a:lnSpc>
                <a:spcPct val="100000"/>
              </a:lnSpc>
              <a:spcBef>
                <a:spcPts val="600"/>
              </a:spcBef>
              <a:spcAft>
                <a:spcPts val="0"/>
              </a:spcAft>
              <a:buClr>
                <a:srgbClr val="F40034"/>
              </a:buClr>
              <a:buSzTx/>
              <a:buFont typeface="Arial" pitchFamily="34" charset="0"/>
              <a:buChar char="•"/>
              <a:tabLst/>
              <a:defRPr b="0" cap="none" baseline="0">
                <a:solidFill>
                  <a:schemeClr val="tx2"/>
                </a:solidFill>
                <a:latin typeface="+mn-lt"/>
              </a:defRPr>
            </a:lvl3pPr>
            <a:lvl4pPr marL="1600200" marR="0" indent="-228600" algn="l" defTabSz="914400" rtl="0" eaLnBrk="1" fontAlgn="auto" latinLnBrk="0" hangingPunct="1">
              <a:lnSpc>
                <a:spcPct val="100000"/>
              </a:lnSpc>
              <a:spcBef>
                <a:spcPts val="600"/>
              </a:spcBef>
              <a:spcAft>
                <a:spcPts val="0"/>
              </a:spcAft>
              <a:buClr>
                <a:srgbClr val="F40034"/>
              </a:buClr>
              <a:buSzTx/>
              <a:buFont typeface="Arial" pitchFamily="34" charset="0"/>
              <a:buChar char="•"/>
              <a:tabLst/>
              <a:defRPr b="0" cap="none" baseline="0">
                <a:solidFill>
                  <a:schemeClr val="tx2"/>
                </a:solidFill>
                <a:latin typeface="+mn-lt"/>
              </a:defRPr>
            </a:lvl4pPr>
            <a:lvl5pPr marL="2057400" marR="0" indent="-228600" algn="l" defTabSz="914400" rtl="0" eaLnBrk="1" fontAlgn="auto" latinLnBrk="0" hangingPunct="1">
              <a:lnSpc>
                <a:spcPct val="100000"/>
              </a:lnSpc>
              <a:spcBef>
                <a:spcPts val="600"/>
              </a:spcBef>
              <a:spcAft>
                <a:spcPts val="0"/>
              </a:spcAft>
              <a:buClr>
                <a:srgbClr val="F40034"/>
              </a:buClr>
              <a:buSzTx/>
              <a:buFont typeface="Arial" pitchFamily="34" charset="0"/>
              <a:buChar char="•"/>
              <a:tabLst/>
              <a:defRPr b="0" cap="none" baseline="0">
                <a:solidFill>
                  <a:schemeClr val="tx2"/>
                </a:solidFill>
                <a:latin typeface="+mn-lt"/>
              </a:defRPr>
            </a:lvl5pPr>
            <a:lvl6pPr>
              <a:buClr>
                <a:schemeClr val="bg2"/>
              </a:buClr>
              <a:defRPr/>
            </a:lvl6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2" name="Footer Placeholder 2"/>
          <p:cNvSpPr>
            <a:spLocks noGrp="1"/>
          </p:cNvSpPr>
          <p:nvPr>
            <p:ph type="ftr" sz="quarter" idx="14"/>
          </p:nvPr>
        </p:nvSpPr>
        <p:spPr>
          <a:xfrm>
            <a:off x="336550" y="6492875"/>
            <a:ext cx="2895600" cy="185738"/>
          </a:xfrm>
          <a:prstGeom prst="rect">
            <a:avLst/>
          </a:prstGeom>
        </p:spPr>
        <p:txBody>
          <a:bodyPr/>
          <a:lstStyle>
            <a:lvl1pPr>
              <a:defRPr/>
            </a:lvl1pPr>
          </a:lstStyle>
          <a:p>
            <a:pPr fontAlgn="base">
              <a:spcBef>
                <a:spcPct val="0"/>
              </a:spcBef>
              <a:spcAft>
                <a:spcPct val="0"/>
              </a:spcAft>
              <a:defRPr/>
            </a:pPr>
            <a:endParaRPr lang="en-GB">
              <a:solidFill>
                <a:srgbClr val="0B023B"/>
              </a:solidFill>
            </a:endParaRPr>
          </a:p>
        </p:txBody>
      </p:sp>
      <p:sp>
        <p:nvSpPr>
          <p:cNvPr id="13" name="Slide Number Placeholder 3"/>
          <p:cNvSpPr>
            <a:spLocks noGrp="1"/>
          </p:cNvSpPr>
          <p:nvPr>
            <p:ph type="sldNum" sz="quarter" idx="15"/>
          </p:nvPr>
        </p:nvSpPr>
        <p:spPr/>
        <p:txBody>
          <a:bodyPr/>
          <a:lstStyle>
            <a:lvl1pPr>
              <a:defRPr/>
            </a:lvl1pPr>
          </a:lstStyle>
          <a:p>
            <a:pPr>
              <a:defRPr/>
            </a:pPr>
            <a:fld id="{C7097A21-3481-4E55-B04A-77D4491E7C4D}" type="slidenum">
              <a:rPr lang="en-GB">
                <a:solidFill>
                  <a:srgbClr val="0B023B"/>
                </a:solidFill>
              </a:rPr>
              <a:pPr>
                <a:defRPr/>
              </a:pPr>
              <a:t>‹#›</a:t>
            </a:fld>
            <a:endParaRPr lang="en-GB" dirty="0">
              <a:solidFill>
                <a:srgbClr val="0B023B"/>
              </a:solidFill>
            </a:endParaRPr>
          </a:p>
        </p:txBody>
      </p:sp>
    </p:spTree>
    <p:extLst>
      <p:ext uri="{BB962C8B-B14F-4D97-AF65-F5344CB8AC3E}">
        <p14:creationId xmlns:p14="http://schemas.microsoft.com/office/powerpoint/2010/main" val="3243142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000" y="620688"/>
            <a:ext cx="8494712" cy="583998"/>
          </a:xfrm>
        </p:spPr>
        <p:txBody>
          <a:bodyPr/>
          <a:lstStyle>
            <a:lvl1pPr>
              <a:defRPr cap="all" baseline="0"/>
            </a:lvl1pPr>
          </a:lstStyle>
          <a:p>
            <a:r>
              <a:rPr lang="en-US" smtClean="0"/>
              <a:t>Click to edit Master title style</a:t>
            </a:r>
            <a:endParaRPr lang="en-GB" dirty="0"/>
          </a:p>
        </p:txBody>
      </p:sp>
      <p:sp>
        <p:nvSpPr>
          <p:cNvPr id="3" name="Content Placeholder 2"/>
          <p:cNvSpPr>
            <a:spLocks noGrp="1"/>
          </p:cNvSpPr>
          <p:nvPr>
            <p:ph idx="1"/>
          </p:nvPr>
        </p:nvSpPr>
        <p:spPr>
          <a:xfrm>
            <a:off x="341313" y="1989139"/>
            <a:ext cx="8494712" cy="4083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3"/>
          </p:nvPr>
        </p:nvSpPr>
        <p:spPr>
          <a:xfrm>
            <a:off x="341313" y="1224656"/>
            <a:ext cx="8494712" cy="307777"/>
          </a:xfrm>
        </p:spPr>
        <p:txBody>
          <a:bodyPr>
            <a:spAutoFit/>
          </a:bodyPr>
          <a:lstStyle>
            <a:lvl1pPr marL="0" indent="0" algn="ctr">
              <a:buNone/>
              <a:defRPr sz="2000" b="0" cap="all" baseline="0">
                <a:latin typeface="+mj-lt"/>
              </a:defRPr>
            </a:lvl1pPr>
          </a:lstStyle>
          <a:p>
            <a:pPr lvl="0"/>
            <a:r>
              <a:rPr lang="en-US" smtClean="0"/>
              <a:t>Click to edit Master text styles</a:t>
            </a:r>
          </a:p>
        </p:txBody>
      </p:sp>
      <p:sp>
        <p:nvSpPr>
          <p:cNvPr id="5" name="Footer Placeholder 4"/>
          <p:cNvSpPr>
            <a:spLocks noGrp="1"/>
          </p:cNvSpPr>
          <p:nvPr>
            <p:ph type="ftr" sz="quarter" idx="14"/>
          </p:nvPr>
        </p:nvSpPr>
        <p:spPr>
          <a:xfrm>
            <a:off x="336550" y="6492875"/>
            <a:ext cx="2895600" cy="185738"/>
          </a:xfrm>
          <a:prstGeom prst="rect">
            <a:avLst/>
          </a:prstGeom>
        </p:spPr>
        <p:txBody>
          <a:bodyPr/>
          <a:lstStyle>
            <a:lvl1pPr>
              <a:defRPr/>
            </a:lvl1pPr>
          </a:lstStyle>
          <a:p>
            <a:pPr fontAlgn="base">
              <a:spcBef>
                <a:spcPct val="0"/>
              </a:spcBef>
              <a:spcAft>
                <a:spcPct val="0"/>
              </a:spcAft>
              <a:defRPr/>
            </a:pPr>
            <a:endParaRPr lang="en-GB">
              <a:solidFill>
                <a:srgbClr val="0B023B"/>
              </a:solidFill>
            </a:endParaRPr>
          </a:p>
        </p:txBody>
      </p:sp>
    </p:spTree>
    <p:extLst>
      <p:ext uri="{BB962C8B-B14F-4D97-AF65-F5344CB8AC3E}">
        <p14:creationId xmlns:p14="http://schemas.microsoft.com/office/powerpoint/2010/main" val="7760605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000" y="620688"/>
            <a:ext cx="8494712" cy="583998"/>
          </a:xfrm>
        </p:spPr>
        <p:txBody>
          <a:bodyPr/>
          <a:lstStyle>
            <a:lvl1pPr>
              <a:defRPr cap="all" baseline="0"/>
            </a:lvl1pPr>
          </a:lstStyle>
          <a:p>
            <a:r>
              <a:rPr lang="en-US" smtClean="0"/>
              <a:t>Click to edit Master title style</a:t>
            </a:r>
            <a:endParaRPr lang="en-GB" dirty="0"/>
          </a:p>
        </p:txBody>
      </p:sp>
      <p:sp>
        <p:nvSpPr>
          <p:cNvPr id="3" name="Content Placeholder 2"/>
          <p:cNvSpPr>
            <a:spLocks noGrp="1"/>
          </p:cNvSpPr>
          <p:nvPr>
            <p:ph idx="1"/>
          </p:nvPr>
        </p:nvSpPr>
        <p:spPr>
          <a:xfrm>
            <a:off x="341313" y="1989139"/>
            <a:ext cx="8494712" cy="4083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3"/>
          </p:nvPr>
        </p:nvSpPr>
        <p:spPr>
          <a:xfrm>
            <a:off x="341313" y="1224656"/>
            <a:ext cx="8494712" cy="307777"/>
          </a:xfrm>
        </p:spPr>
        <p:txBody>
          <a:bodyPr>
            <a:spAutoFit/>
          </a:bodyPr>
          <a:lstStyle>
            <a:lvl1pPr marL="0" indent="0" algn="ctr">
              <a:buNone/>
              <a:defRPr sz="2000" b="0" cap="all" baseline="0">
                <a:latin typeface="+mj-lt"/>
              </a:defRPr>
            </a:lvl1pPr>
          </a:lstStyle>
          <a:p>
            <a:pPr lvl="0"/>
            <a:r>
              <a:rPr lang="en-US" smtClean="0"/>
              <a:t>Click to edit Master text styles</a:t>
            </a:r>
          </a:p>
        </p:txBody>
      </p:sp>
      <p:sp>
        <p:nvSpPr>
          <p:cNvPr id="5" name="Footer Placeholder 4"/>
          <p:cNvSpPr>
            <a:spLocks noGrp="1"/>
          </p:cNvSpPr>
          <p:nvPr>
            <p:ph type="ftr" sz="quarter" idx="14"/>
          </p:nvPr>
        </p:nvSpPr>
        <p:spPr>
          <a:xfrm>
            <a:off x="336550" y="6492875"/>
            <a:ext cx="2895600" cy="185738"/>
          </a:xfrm>
          <a:prstGeom prst="rect">
            <a:avLst/>
          </a:prstGeom>
        </p:spPr>
        <p:txBody>
          <a:bodyPr/>
          <a:lstStyle>
            <a:lvl1pPr>
              <a:defRPr/>
            </a:lvl1pPr>
          </a:lstStyle>
          <a:p>
            <a:pPr fontAlgn="base">
              <a:spcBef>
                <a:spcPct val="0"/>
              </a:spcBef>
              <a:spcAft>
                <a:spcPct val="0"/>
              </a:spcAft>
              <a:defRPr/>
            </a:pPr>
            <a:endParaRPr lang="en-GB">
              <a:solidFill>
                <a:srgbClr val="0B023B"/>
              </a:solidFill>
            </a:endParaRPr>
          </a:p>
        </p:txBody>
      </p:sp>
    </p:spTree>
    <p:extLst>
      <p:ext uri="{BB962C8B-B14F-4D97-AF65-F5344CB8AC3E}">
        <p14:creationId xmlns:p14="http://schemas.microsoft.com/office/powerpoint/2010/main" val="4242966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D006D2E-720A-470D-AD95-41F4E4799020}" type="datetimeFigureOut">
              <a:rPr lang="en-GB" smtClean="0"/>
              <a:pPr/>
              <a:t>19/09/2016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99375FF-3C45-49AB-99CE-4FEDF2A70390}" type="slidenum">
              <a:rPr lang="en-GB" smtClean="0"/>
              <a:pPr/>
              <a:t>‹#›</a:t>
            </a:fld>
            <a:endParaRPr lang="en-GB"/>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077391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006D2E-720A-470D-AD95-41F4E4799020}" type="datetimeFigureOut">
              <a:rPr lang="en-GB" smtClean="0"/>
              <a:pPr/>
              <a:t>19/09/2016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9375FF-3C45-49AB-99CE-4FEDF2A70390}" type="slidenum">
              <a:rPr lang="en-GB" smtClean="0"/>
              <a:pPr/>
              <a:t>‹#›</a:t>
            </a:fld>
            <a:endParaRPr lang="en-GB"/>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75970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006D2E-720A-470D-AD95-41F4E4799020}" type="datetimeFigureOut">
              <a:rPr lang="en-GB" smtClean="0"/>
              <a:pPr/>
              <a:t>19/09/2016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9375FF-3C45-49AB-99CE-4FEDF2A70390}" type="slidenum">
              <a:rPr lang="en-GB" smtClean="0"/>
              <a:pPr/>
              <a:t>‹#›</a:t>
            </a:fld>
            <a:endParaRPr lang="en-GB"/>
          </a:p>
        </p:txBody>
      </p:sp>
    </p:spTree>
    <p:extLst>
      <p:ext uri="{BB962C8B-B14F-4D97-AF65-F5344CB8AC3E}">
        <p14:creationId xmlns:p14="http://schemas.microsoft.com/office/powerpoint/2010/main" val="104996421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006D2E-720A-470D-AD95-41F4E4799020}" type="datetimeFigureOut">
              <a:rPr lang="en-GB" smtClean="0"/>
              <a:pPr/>
              <a:t>19/09/2016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9375FF-3C45-49AB-99CE-4FEDF2A70390}" type="slidenum">
              <a:rPr lang="en-GB" smtClean="0"/>
              <a:pPr/>
              <a:t>‹#›</a:t>
            </a:fld>
            <a:endParaRPr lang="en-GB"/>
          </a:p>
        </p:txBody>
      </p:sp>
    </p:spTree>
    <p:extLst>
      <p:ext uri="{BB962C8B-B14F-4D97-AF65-F5344CB8AC3E}">
        <p14:creationId xmlns:p14="http://schemas.microsoft.com/office/powerpoint/2010/main" val="37642527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image" Target="../media/image5.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6.jpe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image" Target="../media/image6.jpe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5.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cstate="print">
            <a:alphaModFix amt="19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006D2E-720A-470D-AD95-41F4E4799020}" type="datetimeFigureOut">
              <a:rPr lang="en-GB" smtClean="0"/>
              <a:pPr/>
              <a:t>19/09/2016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9375FF-3C45-49AB-99CE-4FEDF2A70390}" type="slidenum">
              <a:rPr lang="en-GB" smtClean="0"/>
              <a:pPr/>
              <a:t>‹#›</a:t>
            </a:fld>
            <a:endParaRPr lang="en-GB"/>
          </a:p>
        </p:txBody>
      </p:sp>
    </p:spTree>
    <p:extLst>
      <p:ext uri="{BB962C8B-B14F-4D97-AF65-F5344CB8AC3E}">
        <p14:creationId xmlns:p14="http://schemas.microsoft.com/office/powerpoint/2010/main" val="3177717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35950" cy="9318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ltLang="en-US" smtClean="0"/>
              <a:t>Click to edit Master title style</a:t>
            </a:r>
          </a:p>
        </p:txBody>
      </p:sp>
      <p:sp>
        <p:nvSpPr>
          <p:cNvPr id="5123" name="Rectangle 3"/>
          <p:cNvSpPr>
            <a:spLocks noGrp="1" noChangeArrowheads="1"/>
          </p:cNvSpPr>
          <p:nvPr>
            <p:ph type="body" idx="1"/>
          </p:nvPr>
        </p:nvSpPr>
        <p:spPr bwMode="auto">
          <a:xfrm>
            <a:off x="457200" y="1417638"/>
            <a:ext cx="8229600" cy="48387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pic>
        <p:nvPicPr>
          <p:cNvPr id="5124" name="Picture 11" descr="Standard_COL"/>
          <p:cNvPicPr>
            <a:picLocks noChangeAspect="1" noChangeArrowheads="1"/>
          </p:cNvPicPr>
          <p:nvPr/>
        </p:nvPicPr>
        <p:blipFill>
          <a:blip r:embed="rId18" cstate="print"/>
          <a:srcRect/>
          <a:stretch>
            <a:fillRect/>
          </a:stretch>
        </p:blipFill>
        <p:spPr bwMode="auto">
          <a:xfrm>
            <a:off x="7742238" y="6496050"/>
            <a:ext cx="955675" cy="225425"/>
          </a:xfrm>
          <a:prstGeom prst="rect">
            <a:avLst/>
          </a:prstGeom>
          <a:noFill/>
          <a:ln w="9525">
            <a:noFill/>
            <a:miter lim="800000"/>
            <a:headEnd/>
            <a:tailEnd/>
          </a:ln>
        </p:spPr>
      </p:pic>
      <p:sp>
        <p:nvSpPr>
          <p:cNvPr id="931852" name="Rectangle 12"/>
          <p:cNvSpPr>
            <a:spLocks noGrp="1" noChangeArrowheads="1"/>
          </p:cNvSpPr>
          <p:nvPr>
            <p:ph type="sldNum" sz="quarter" idx="4"/>
          </p:nvPr>
        </p:nvSpPr>
        <p:spPr bwMode="auto">
          <a:xfrm>
            <a:off x="3505200" y="6464300"/>
            <a:ext cx="2133600" cy="25717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ctr">
              <a:defRPr sz="800">
                <a:latin typeface="Arial" charset="0"/>
              </a:defRPr>
            </a:lvl1pPr>
          </a:lstStyle>
          <a:p>
            <a:pPr fontAlgn="base">
              <a:spcBef>
                <a:spcPct val="0"/>
              </a:spcBef>
              <a:spcAft>
                <a:spcPct val="0"/>
              </a:spcAft>
              <a:defRPr/>
            </a:pPr>
            <a:fld id="{DEB45DF1-FD1D-45F3-8E55-0F9548345BE9}" type="slidenum">
              <a:rPr lang="en-GB">
                <a:solidFill>
                  <a:srgbClr val="0B023B"/>
                </a:solidFill>
              </a:rPr>
              <a:pPr fontAlgn="base">
                <a:spcBef>
                  <a:spcPct val="0"/>
                </a:spcBef>
                <a:spcAft>
                  <a:spcPct val="0"/>
                </a:spcAft>
                <a:defRPr/>
              </a:pPr>
              <a:t>‹#›</a:t>
            </a:fld>
            <a:endParaRPr lang="en-GB">
              <a:solidFill>
                <a:srgbClr val="0B023B"/>
              </a:solidFill>
            </a:endParaRPr>
          </a:p>
        </p:txBody>
      </p:sp>
      <p:pic>
        <p:nvPicPr>
          <p:cNvPr id="5126" name="Picture 13" descr="Min_logo_hor_COL"/>
          <p:cNvPicPr>
            <a:picLocks noChangeAspect="1" noChangeArrowheads="1"/>
          </p:cNvPicPr>
          <p:nvPr/>
        </p:nvPicPr>
        <p:blipFill>
          <a:blip r:embed="rId19" cstate="print"/>
          <a:srcRect/>
          <a:stretch>
            <a:fillRect/>
          </a:stretch>
        </p:blipFill>
        <p:spPr bwMode="auto">
          <a:xfrm>
            <a:off x="349250" y="6273800"/>
            <a:ext cx="1019175" cy="536575"/>
          </a:xfrm>
          <a:prstGeom prst="rect">
            <a:avLst/>
          </a:prstGeom>
          <a:noFill/>
          <a:ln w="9525">
            <a:noFill/>
            <a:miter lim="800000"/>
            <a:headEnd/>
            <a:tailEnd/>
          </a:ln>
        </p:spPr>
      </p:pic>
    </p:spTree>
    <p:extLst>
      <p:ext uri="{BB962C8B-B14F-4D97-AF65-F5344CB8AC3E}">
        <p14:creationId xmlns:p14="http://schemas.microsoft.com/office/powerpoint/2010/main" val="76973406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3" r:id="rId12"/>
    <p:sldLayoutId id="2147483694" r:id="rId13"/>
    <p:sldLayoutId id="2147483695" r:id="rId14"/>
    <p:sldLayoutId id="2147483696" r:id="rId15"/>
    <p:sldLayoutId id="2147483697" r:id="rId16"/>
  </p:sldLayoutIdLst>
  <p:transition>
    <p:fade/>
  </p:transition>
  <p:hf hdr="0" ftr="0" dt="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fontAlgn="base">
        <a:spcBef>
          <a:spcPct val="0"/>
        </a:spcBef>
        <a:spcAft>
          <a:spcPct val="0"/>
        </a:spcAft>
        <a:defRPr sz="2400" b="1">
          <a:solidFill>
            <a:schemeClr val="tx2"/>
          </a:solidFill>
          <a:latin typeface="Arial" charset="0"/>
        </a:defRPr>
      </a:lvl6pPr>
      <a:lvl7pPr marL="914400" algn="l" rtl="0" fontAlgn="base">
        <a:spcBef>
          <a:spcPct val="0"/>
        </a:spcBef>
        <a:spcAft>
          <a:spcPct val="0"/>
        </a:spcAft>
        <a:defRPr sz="2400" b="1">
          <a:solidFill>
            <a:schemeClr val="tx2"/>
          </a:solidFill>
          <a:latin typeface="Arial" charset="0"/>
        </a:defRPr>
      </a:lvl7pPr>
      <a:lvl8pPr marL="1371600" algn="l" rtl="0" fontAlgn="base">
        <a:spcBef>
          <a:spcPct val="0"/>
        </a:spcBef>
        <a:spcAft>
          <a:spcPct val="0"/>
        </a:spcAft>
        <a:defRPr sz="2400" b="1">
          <a:solidFill>
            <a:schemeClr val="tx2"/>
          </a:solidFill>
          <a:latin typeface="Arial" charset="0"/>
        </a:defRPr>
      </a:lvl8pPr>
      <a:lvl9pPr marL="1828800" algn="l" rtl="0" fontAlgn="base">
        <a:spcBef>
          <a:spcPct val="0"/>
        </a:spcBef>
        <a:spcAft>
          <a:spcPct val="0"/>
        </a:spcAft>
        <a:defRPr sz="2400" b="1">
          <a:solidFill>
            <a:schemeClr val="tx2"/>
          </a:solidFill>
          <a:latin typeface="Arial" charset="0"/>
        </a:defRPr>
      </a:lvl9pPr>
    </p:titleStyle>
    <p:bodyStyle>
      <a:lvl1pPr marL="182563" indent="-182563" algn="l" rtl="0" eaLnBrk="0" fontAlgn="base" hangingPunct="0">
        <a:lnSpc>
          <a:spcPct val="90000"/>
        </a:lnSpc>
        <a:spcBef>
          <a:spcPct val="60000"/>
        </a:spcBef>
        <a:spcAft>
          <a:spcPct val="0"/>
        </a:spcAft>
        <a:buClr>
          <a:schemeClr val="accent1"/>
        </a:buClr>
        <a:buChar char="•"/>
        <a:defRPr sz="2000">
          <a:solidFill>
            <a:schemeClr val="tx1"/>
          </a:solidFill>
          <a:latin typeface="+mn-lt"/>
          <a:ea typeface="+mn-ea"/>
          <a:cs typeface="+mn-cs"/>
        </a:defRPr>
      </a:lvl1pPr>
      <a:lvl2pPr marL="365125" indent="-173038" algn="l" rtl="0" eaLnBrk="0" fontAlgn="base" hangingPunct="0">
        <a:lnSpc>
          <a:spcPct val="90000"/>
        </a:lnSpc>
        <a:spcBef>
          <a:spcPct val="30000"/>
        </a:spcBef>
        <a:spcAft>
          <a:spcPct val="0"/>
        </a:spcAft>
        <a:buChar char="–"/>
        <a:defRPr>
          <a:solidFill>
            <a:schemeClr val="tx1"/>
          </a:solidFill>
          <a:latin typeface="+mn-lt"/>
        </a:defRPr>
      </a:lvl2pPr>
      <a:lvl3pPr marL="539750" indent="-153988" algn="l" rtl="0" eaLnBrk="0" fontAlgn="base" hangingPunct="0">
        <a:lnSpc>
          <a:spcPct val="90000"/>
        </a:lnSpc>
        <a:spcBef>
          <a:spcPct val="20000"/>
        </a:spcBef>
        <a:spcAft>
          <a:spcPct val="0"/>
        </a:spcAft>
        <a:buChar char="•"/>
        <a:defRPr sz="1600">
          <a:solidFill>
            <a:schemeClr val="tx1"/>
          </a:solidFill>
          <a:latin typeface="+mn-lt"/>
        </a:defRPr>
      </a:lvl3pPr>
      <a:lvl4pPr marL="731838" indent="-182563" algn="l" rtl="0" eaLnBrk="0" fontAlgn="base" hangingPunct="0">
        <a:lnSpc>
          <a:spcPct val="90000"/>
        </a:lnSpc>
        <a:spcBef>
          <a:spcPct val="20000"/>
        </a:spcBef>
        <a:spcAft>
          <a:spcPct val="0"/>
        </a:spcAft>
        <a:buChar char="–"/>
        <a:defRPr sz="1400">
          <a:solidFill>
            <a:schemeClr val="tx1"/>
          </a:solidFill>
          <a:latin typeface="+mn-lt"/>
        </a:defRPr>
      </a:lvl4pPr>
      <a:lvl5pPr marL="923925" indent="-173038" algn="l" rtl="0" eaLnBrk="0" fontAlgn="base" hangingPunct="0">
        <a:lnSpc>
          <a:spcPct val="90000"/>
        </a:lnSpc>
        <a:spcBef>
          <a:spcPct val="20000"/>
        </a:spcBef>
        <a:spcAft>
          <a:spcPct val="0"/>
        </a:spcAft>
        <a:buChar char="»"/>
        <a:defRPr sz="1400">
          <a:solidFill>
            <a:schemeClr val="tx1"/>
          </a:solidFill>
          <a:latin typeface="+mn-lt"/>
        </a:defRPr>
      </a:lvl5pPr>
      <a:lvl6pPr marL="1381125" indent="-173038" algn="l" rtl="0" fontAlgn="base">
        <a:lnSpc>
          <a:spcPct val="90000"/>
        </a:lnSpc>
        <a:spcBef>
          <a:spcPct val="20000"/>
        </a:spcBef>
        <a:spcAft>
          <a:spcPct val="0"/>
        </a:spcAft>
        <a:buChar char="»"/>
        <a:defRPr sz="1400">
          <a:solidFill>
            <a:schemeClr val="tx1"/>
          </a:solidFill>
          <a:latin typeface="+mn-lt"/>
        </a:defRPr>
      </a:lvl6pPr>
      <a:lvl7pPr marL="1838325" indent="-173038" algn="l" rtl="0" fontAlgn="base">
        <a:lnSpc>
          <a:spcPct val="90000"/>
        </a:lnSpc>
        <a:spcBef>
          <a:spcPct val="20000"/>
        </a:spcBef>
        <a:spcAft>
          <a:spcPct val="0"/>
        </a:spcAft>
        <a:buChar char="»"/>
        <a:defRPr sz="1400">
          <a:solidFill>
            <a:schemeClr val="tx1"/>
          </a:solidFill>
          <a:latin typeface="+mn-lt"/>
        </a:defRPr>
      </a:lvl7pPr>
      <a:lvl8pPr marL="2295525" indent="-173038" algn="l" rtl="0" fontAlgn="base">
        <a:lnSpc>
          <a:spcPct val="90000"/>
        </a:lnSpc>
        <a:spcBef>
          <a:spcPct val="20000"/>
        </a:spcBef>
        <a:spcAft>
          <a:spcPct val="0"/>
        </a:spcAft>
        <a:buChar char="»"/>
        <a:defRPr sz="1400">
          <a:solidFill>
            <a:schemeClr val="tx1"/>
          </a:solidFill>
          <a:latin typeface="+mn-lt"/>
        </a:defRPr>
      </a:lvl8pPr>
      <a:lvl9pPr marL="2752725" indent="-173038" algn="l" rtl="0" fontAlgn="base">
        <a:lnSpc>
          <a:spcPct val="90000"/>
        </a:lnSpc>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35950" cy="9318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ltLang="en-US" smtClean="0"/>
              <a:t>Click to edit Master title style</a:t>
            </a:r>
          </a:p>
        </p:txBody>
      </p:sp>
      <p:sp>
        <p:nvSpPr>
          <p:cNvPr id="5123" name="Rectangle 3"/>
          <p:cNvSpPr>
            <a:spLocks noGrp="1" noChangeArrowheads="1"/>
          </p:cNvSpPr>
          <p:nvPr>
            <p:ph type="body" idx="1"/>
          </p:nvPr>
        </p:nvSpPr>
        <p:spPr bwMode="auto">
          <a:xfrm>
            <a:off x="457200" y="1417638"/>
            <a:ext cx="8229600" cy="48387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pic>
        <p:nvPicPr>
          <p:cNvPr id="5124" name="Picture 11" descr="Standard_COL"/>
          <p:cNvPicPr>
            <a:picLocks noChangeAspect="1" noChangeArrowheads="1"/>
          </p:cNvPicPr>
          <p:nvPr/>
        </p:nvPicPr>
        <p:blipFill>
          <a:blip r:embed="rId19" cstate="print"/>
          <a:srcRect/>
          <a:stretch>
            <a:fillRect/>
          </a:stretch>
        </p:blipFill>
        <p:spPr bwMode="auto">
          <a:xfrm>
            <a:off x="7742238" y="6496050"/>
            <a:ext cx="955675" cy="225425"/>
          </a:xfrm>
          <a:prstGeom prst="rect">
            <a:avLst/>
          </a:prstGeom>
          <a:noFill/>
          <a:ln w="9525">
            <a:noFill/>
            <a:miter lim="800000"/>
            <a:headEnd/>
            <a:tailEnd/>
          </a:ln>
        </p:spPr>
      </p:pic>
      <p:sp>
        <p:nvSpPr>
          <p:cNvPr id="931852" name="Rectangle 12"/>
          <p:cNvSpPr>
            <a:spLocks noGrp="1" noChangeArrowheads="1"/>
          </p:cNvSpPr>
          <p:nvPr>
            <p:ph type="sldNum" sz="quarter" idx="4"/>
          </p:nvPr>
        </p:nvSpPr>
        <p:spPr bwMode="auto">
          <a:xfrm>
            <a:off x="3505200" y="6464300"/>
            <a:ext cx="2133600" cy="25717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ctr">
              <a:defRPr sz="800">
                <a:latin typeface="Arial" charset="0"/>
              </a:defRPr>
            </a:lvl1pPr>
          </a:lstStyle>
          <a:p>
            <a:pPr fontAlgn="base">
              <a:spcBef>
                <a:spcPct val="0"/>
              </a:spcBef>
              <a:spcAft>
                <a:spcPct val="0"/>
              </a:spcAft>
              <a:defRPr/>
            </a:pPr>
            <a:fld id="{DEB45DF1-FD1D-45F3-8E55-0F9548345BE9}" type="slidenum">
              <a:rPr lang="en-GB">
                <a:solidFill>
                  <a:srgbClr val="0B023B"/>
                </a:solidFill>
              </a:rPr>
              <a:pPr fontAlgn="base">
                <a:spcBef>
                  <a:spcPct val="0"/>
                </a:spcBef>
                <a:spcAft>
                  <a:spcPct val="0"/>
                </a:spcAft>
                <a:defRPr/>
              </a:pPr>
              <a:t>‹#›</a:t>
            </a:fld>
            <a:endParaRPr lang="en-GB">
              <a:solidFill>
                <a:srgbClr val="0B023B"/>
              </a:solidFill>
            </a:endParaRPr>
          </a:p>
        </p:txBody>
      </p:sp>
      <p:pic>
        <p:nvPicPr>
          <p:cNvPr id="5126" name="Picture 13" descr="Min_logo_hor_COL"/>
          <p:cNvPicPr>
            <a:picLocks noChangeAspect="1" noChangeArrowheads="1"/>
          </p:cNvPicPr>
          <p:nvPr/>
        </p:nvPicPr>
        <p:blipFill>
          <a:blip r:embed="rId20" cstate="print"/>
          <a:srcRect/>
          <a:stretch>
            <a:fillRect/>
          </a:stretch>
        </p:blipFill>
        <p:spPr bwMode="auto">
          <a:xfrm>
            <a:off x="349250" y="6273800"/>
            <a:ext cx="1019175" cy="536575"/>
          </a:xfrm>
          <a:prstGeom prst="rect">
            <a:avLst/>
          </a:prstGeom>
          <a:noFill/>
          <a:ln w="9525">
            <a:noFill/>
            <a:miter lim="800000"/>
            <a:headEnd/>
            <a:tailEnd/>
          </a:ln>
        </p:spPr>
      </p:pic>
    </p:spTree>
    <p:extLst>
      <p:ext uri="{BB962C8B-B14F-4D97-AF65-F5344CB8AC3E}">
        <p14:creationId xmlns:p14="http://schemas.microsoft.com/office/powerpoint/2010/main" val="372110779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Lst>
  <p:transition>
    <p:fade/>
  </p:transition>
  <p:hf hdr="0" ftr="0" dt="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fontAlgn="base">
        <a:spcBef>
          <a:spcPct val="0"/>
        </a:spcBef>
        <a:spcAft>
          <a:spcPct val="0"/>
        </a:spcAft>
        <a:defRPr sz="2400" b="1">
          <a:solidFill>
            <a:schemeClr val="tx2"/>
          </a:solidFill>
          <a:latin typeface="Arial" charset="0"/>
        </a:defRPr>
      </a:lvl6pPr>
      <a:lvl7pPr marL="914400" algn="l" rtl="0" fontAlgn="base">
        <a:spcBef>
          <a:spcPct val="0"/>
        </a:spcBef>
        <a:spcAft>
          <a:spcPct val="0"/>
        </a:spcAft>
        <a:defRPr sz="2400" b="1">
          <a:solidFill>
            <a:schemeClr val="tx2"/>
          </a:solidFill>
          <a:latin typeface="Arial" charset="0"/>
        </a:defRPr>
      </a:lvl7pPr>
      <a:lvl8pPr marL="1371600" algn="l" rtl="0" fontAlgn="base">
        <a:spcBef>
          <a:spcPct val="0"/>
        </a:spcBef>
        <a:spcAft>
          <a:spcPct val="0"/>
        </a:spcAft>
        <a:defRPr sz="2400" b="1">
          <a:solidFill>
            <a:schemeClr val="tx2"/>
          </a:solidFill>
          <a:latin typeface="Arial" charset="0"/>
        </a:defRPr>
      </a:lvl8pPr>
      <a:lvl9pPr marL="1828800" algn="l" rtl="0" fontAlgn="base">
        <a:spcBef>
          <a:spcPct val="0"/>
        </a:spcBef>
        <a:spcAft>
          <a:spcPct val="0"/>
        </a:spcAft>
        <a:defRPr sz="2400" b="1">
          <a:solidFill>
            <a:schemeClr val="tx2"/>
          </a:solidFill>
          <a:latin typeface="Arial" charset="0"/>
        </a:defRPr>
      </a:lvl9pPr>
    </p:titleStyle>
    <p:bodyStyle>
      <a:lvl1pPr marL="182563" indent="-182563" algn="l" rtl="0" eaLnBrk="0" fontAlgn="base" hangingPunct="0">
        <a:lnSpc>
          <a:spcPct val="90000"/>
        </a:lnSpc>
        <a:spcBef>
          <a:spcPct val="60000"/>
        </a:spcBef>
        <a:spcAft>
          <a:spcPct val="0"/>
        </a:spcAft>
        <a:buClr>
          <a:schemeClr val="accent1"/>
        </a:buClr>
        <a:buChar char="•"/>
        <a:defRPr sz="2000">
          <a:solidFill>
            <a:schemeClr val="tx1"/>
          </a:solidFill>
          <a:latin typeface="+mn-lt"/>
          <a:ea typeface="+mn-ea"/>
          <a:cs typeface="+mn-cs"/>
        </a:defRPr>
      </a:lvl1pPr>
      <a:lvl2pPr marL="365125" indent="-173038" algn="l" rtl="0" eaLnBrk="0" fontAlgn="base" hangingPunct="0">
        <a:lnSpc>
          <a:spcPct val="90000"/>
        </a:lnSpc>
        <a:spcBef>
          <a:spcPct val="30000"/>
        </a:spcBef>
        <a:spcAft>
          <a:spcPct val="0"/>
        </a:spcAft>
        <a:buChar char="–"/>
        <a:defRPr>
          <a:solidFill>
            <a:schemeClr val="tx1"/>
          </a:solidFill>
          <a:latin typeface="+mn-lt"/>
        </a:defRPr>
      </a:lvl2pPr>
      <a:lvl3pPr marL="539750" indent="-153988" algn="l" rtl="0" eaLnBrk="0" fontAlgn="base" hangingPunct="0">
        <a:lnSpc>
          <a:spcPct val="90000"/>
        </a:lnSpc>
        <a:spcBef>
          <a:spcPct val="20000"/>
        </a:spcBef>
        <a:spcAft>
          <a:spcPct val="0"/>
        </a:spcAft>
        <a:buChar char="•"/>
        <a:defRPr sz="1600">
          <a:solidFill>
            <a:schemeClr val="tx1"/>
          </a:solidFill>
          <a:latin typeface="+mn-lt"/>
        </a:defRPr>
      </a:lvl3pPr>
      <a:lvl4pPr marL="731838" indent="-182563" algn="l" rtl="0" eaLnBrk="0" fontAlgn="base" hangingPunct="0">
        <a:lnSpc>
          <a:spcPct val="90000"/>
        </a:lnSpc>
        <a:spcBef>
          <a:spcPct val="20000"/>
        </a:spcBef>
        <a:spcAft>
          <a:spcPct val="0"/>
        </a:spcAft>
        <a:buChar char="–"/>
        <a:defRPr sz="1400">
          <a:solidFill>
            <a:schemeClr val="tx1"/>
          </a:solidFill>
          <a:latin typeface="+mn-lt"/>
        </a:defRPr>
      </a:lvl4pPr>
      <a:lvl5pPr marL="923925" indent="-173038" algn="l" rtl="0" eaLnBrk="0" fontAlgn="base" hangingPunct="0">
        <a:lnSpc>
          <a:spcPct val="90000"/>
        </a:lnSpc>
        <a:spcBef>
          <a:spcPct val="20000"/>
        </a:spcBef>
        <a:spcAft>
          <a:spcPct val="0"/>
        </a:spcAft>
        <a:buChar char="»"/>
        <a:defRPr sz="1400">
          <a:solidFill>
            <a:schemeClr val="tx1"/>
          </a:solidFill>
          <a:latin typeface="+mn-lt"/>
        </a:defRPr>
      </a:lvl5pPr>
      <a:lvl6pPr marL="1381125" indent="-173038" algn="l" rtl="0" fontAlgn="base">
        <a:lnSpc>
          <a:spcPct val="90000"/>
        </a:lnSpc>
        <a:spcBef>
          <a:spcPct val="20000"/>
        </a:spcBef>
        <a:spcAft>
          <a:spcPct val="0"/>
        </a:spcAft>
        <a:buChar char="»"/>
        <a:defRPr sz="1400">
          <a:solidFill>
            <a:schemeClr val="tx1"/>
          </a:solidFill>
          <a:latin typeface="+mn-lt"/>
        </a:defRPr>
      </a:lvl6pPr>
      <a:lvl7pPr marL="1838325" indent="-173038" algn="l" rtl="0" fontAlgn="base">
        <a:lnSpc>
          <a:spcPct val="90000"/>
        </a:lnSpc>
        <a:spcBef>
          <a:spcPct val="20000"/>
        </a:spcBef>
        <a:spcAft>
          <a:spcPct val="0"/>
        </a:spcAft>
        <a:buChar char="»"/>
        <a:defRPr sz="1400">
          <a:solidFill>
            <a:schemeClr val="tx1"/>
          </a:solidFill>
          <a:latin typeface="+mn-lt"/>
        </a:defRPr>
      </a:lvl7pPr>
      <a:lvl8pPr marL="2295525" indent="-173038" algn="l" rtl="0" fontAlgn="base">
        <a:lnSpc>
          <a:spcPct val="90000"/>
        </a:lnSpc>
        <a:spcBef>
          <a:spcPct val="20000"/>
        </a:spcBef>
        <a:spcAft>
          <a:spcPct val="0"/>
        </a:spcAft>
        <a:buChar char="»"/>
        <a:defRPr sz="1400">
          <a:solidFill>
            <a:schemeClr val="tx1"/>
          </a:solidFill>
          <a:latin typeface="+mn-lt"/>
        </a:defRPr>
      </a:lvl8pPr>
      <a:lvl9pPr marL="2752725" indent="-173038" algn="l" rtl="0" fontAlgn="base">
        <a:lnSpc>
          <a:spcPct val="90000"/>
        </a:lnSpc>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lhs-s-nas-01\TeachersHomes\ewooler\Careers\Careers%20Presentations%20&amp;%20Events%20in%20School\20162017\Speakers\Mr%20David%20Dein\David%20Dein\new_premier_league_formation.wmv" TargetMode="External"/><Relationship Id="rId1" Type="http://schemas.microsoft.com/office/2007/relationships/media" Target="file:///\\lhs-s-nas-01\TeachersHomes\ewooler\Careers\Careers%20Presentations%20&amp;%20Events%20in%20School\20162017\Speakers\Mr%20David%20Dein\David%20Dein\new_premier_league_formation.wmv"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lhs-s-nas-01\TeachersHomes\ewooler\Careers\Careers%20Presentations%20&amp;%20Events%20in%20School\20162017\Speakers\Mr%20David%20Dein\David%20Dein\timing_02_2015.wmv" TargetMode="External"/><Relationship Id="rId1" Type="http://schemas.microsoft.com/office/2007/relationships/media" Target="file:///\\lhs-s-nas-01\TeachersHomes\ewooler\Careers\Careers%20Presentations%20&amp;%20Events%20in%20School\20162017\Speakers\Mr%20David%20Dein\David%20Dein\timing_02_2015.wmv" TargetMode="Externa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lhs-s-nas-01\TeachersHomes\ewooler\Careers\Careers%20Presentations%20&amp;%20Events%20in%20School\20162017\Speakers\Mr%20David%20Dein\David%20Dein\goal_line_aug_2015.wmv" TargetMode="External"/><Relationship Id="rId1" Type="http://schemas.microsoft.com/office/2007/relationships/media" Target="file:///\\lhs-s-nas-01\TeachersHomes\ewooler\Careers\Careers%20Presentations%20&amp;%20Events%20in%20School\20162017\Speakers\Mr%20David%20Dein\David%20Dein\goal_line_aug_2015.wmv" TargetMode="Externa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5656" y="1844824"/>
            <a:ext cx="6174212" cy="2554545"/>
          </a:xfrm>
          <a:prstGeom prst="rect">
            <a:avLst/>
          </a:prstGeom>
        </p:spPr>
        <p:txBody>
          <a:bodyPr wrap="square">
            <a:spAutoFit/>
          </a:bodyPr>
          <a:lstStyle/>
          <a:p>
            <a:pPr algn="ctr"/>
            <a:r>
              <a:rPr lang="en-GB" altLang="en-US" sz="6000" b="1" dirty="0" smtClean="0">
                <a:solidFill>
                  <a:srgbClr val="002060"/>
                </a:solidFill>
                <a:latin typeface="+mj-lt"/>
                <a:cs typeface="Arial" panose="020B0604020202020204" pitchFamily="34" charset="0"/>
              </a:rPr>
              <a:t>David Dein</a:t>
            </a:r>
          </a:p>
          <a:p>
            <a:pPr algn="ctr"/>
            <a:r>
              <a:rPr lang="en-GB" altLang="en-US" sz="3600" dirty="0" smtClean="0">
                <a:solidFill>
                  <a:srgbClr val="002060"/>
                </a:solidFill>
                <a:latin typeface="+mj-lt"/>
                <a:cs typeface="Arial" panose="020B0604020202020204" pitchFamily="34" charset="0"/>
              </a:rPr>
              <a:t>Little Heath School</a:t>
            </a:r>
          </a:p>
          <a:p>
            <a:pPr algn="ctr"/>
            <a:r>
              <a:rPr lang="en-GB" altLang="en-US" sz="3600" dirty="0" smtClean="0">
                <a:solidFill>
                  <a:srgbClr val="002060"/>
                </a:solidFill>
                <a:latin typeface="+mj-lt"/>
                <a:cs typeface="Arial" panose="020B0604020202020204" pitchFamily="34" charset="0"/>
              </a:rPr>
              <a:t>19 October </a:t>
            </a:r>
            <a:r>
              <a:rPr lang="en-GB" altLang="en-US" sz="3600" dirty="0" smtClean="0">
                <a:solidFill>
                  <a:srgbClr val="002060"/>
                </a:solidFill>
                <a:latin typeface="+mj-lt"/>
                <a:cs typeface="Arial" panose="020B0604020202020204" pitchFamily="34" charset="0"/>
              </a:rPr>
              <a:t>2016</a:t>
            </a:r>
          </a:p>
          <a:p>
            <a:pPr algn="ctr"/>
            <a:endParaRPr lang="en-GB" altLang="en-US" sz="1000" dirty="0" smtClean="0">
              <a:solidFill>
                <a:srgbClr val="002060"/>
              </a:solidFill>
              <a:latin typeface="+mj-lt"/>
              <a:cs typeface="Arial" panose="020B0604020202020204" pitchFamily="34" charset="0"/>
            </a:endParaRPr>
          </a:p>
          <a:p>
            <a:pPr algn="ctr"/>
            <a:endParaRPr lang="en-GB" dirty="0">
              <a:latin typeface="+mj-l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589240"/>
            <a:ext cx="792088" cy="1167647"/>
          </a:xfrm>
          <a:prstGeom prst="rect">
            <a:avLst/>
          </a:prstGeom>
        </p:spPr>
      </p:pic>
    </p:spTree>
    <p:extLst>
      <p:ext uri="{BB962C8B-B14F-4D97-AF65-F5344CB8AC3E}">
        <p14:creationId xmlns:p14="http://schemas.microsoft.com/office/powerpoint/2010/main" val="1584960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gray">
          <a:xfrm>
            <a:off x="2681288" y="1351682"/>
            <a:ext cx="3781425" cy="838200"/>
          </a:xfrm>
          <a:prstGeom prst="rect">
            <a:avLst/>
          </a:prstGeom>
          <a:solidFill>
            <a:srgbClr val="05052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4000" tIns="54000" rIns="54000" bIns="54000" anchor="ctr"/>
          <a:lstStyle/>
          <a:p>
            <a:pPr algn="ctr"/>
            <a:r>
              <a:rPr lang="en-GB" sz="2400" b="1" dirty="0" smtClean="0">
                <a:solidFill>
                  <a:prstClr val="white"/>
                </a:solidFill>
              </a:rPr>
              <a:t>HOW REVENUE IS DIVIDED </a:t>
            </a:r>
            <a:endParaRPr lang="en-GB" sz="2400" b="1" dirty="0">
              <a:solidFill>
                <a:prstClr val="white"/>
              </a:solidFill>
            </a:endParaRPr>
          </a:p>
          <a:p>
            <a:pPr algn="ctr"/>
            <a:r>
              <a:rPr lang="en-GB" sz="1600" b="1" dirty="0" smtClean="0">
                <a:solidFill>
                  <a:prstClr val="white"/>
                </a:solidFill>
              </a:rPr>
              <a:t>(Formula </a:t>
            </a:r>
            <a:r>
              <a:rPr lang="en-GB" sz="1600" b="1" dirty="0">
                <a:solidFill>
                  <a:prstClr val="white"/>
                </a:solidFill>
              </a:rPr>
              <a:t>unchanged since </a:t>
            </a:r>
            <a:r>
              <a:rPr lang="en-GB" sz="1600" b="1" dirty="0" smtClean="0">
                <a:solidFill>
                  <a:prstClr val="white"/>
                </a:solidFill>
              </a:rPr>
              <a:t>1992)</a:t>
            </a:r>
            <a:endParaRPr lang="en-GB" sz="1700" b="1" dirty="0">
              <a:solidFill>
                <a:prstClr val="white"/>
              </a:solidFill>
            </a:endParaRPr>
          </a:p>
        </p:txBody>
      </p:sp>
      <p:sp>
        <p:nvSpPr>
          <p:cNvPr id="71683" name="Rectangle 3"/>
          <p:cNvSpPr>
            <a:spLocks noChangeArrowheads="1"/>
          </p:cNvSpPr>
          <p:nvPr/>
        </p:nvSpPr>
        <p:spPr bwMode="gray">
          <a:xfrm>
            <a:off x="323850" y="2837582"/>
            <a:ext cx="2382838" cy="1119187"/>
          </a:xfrm>
          <a:prstGeom prst="rect">
            <a:avLst/>
          </a:prstGeom>
          <a:solidFill>
            <a:srgbClr val="9999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54000" rIns="54000" bIns="54000" anchor="ctr"/>
          <a:lstStyle/>
          <a:p>
            <a:pPr algn="ctr"/>
            <a:r>
              <a:rPr lang="en-GB" sz="2400" b="1" dirty="0">
                <a:solidFill>
                  <a:prstClr val="white"/>
                </a:solidFill>
              </a:rPr>
              <a:t>UK </a:t>
            </a:r>
            <a:r>
              <a:rPr lang="en-GB" sz="2400" b="1" dirty="0" smtClean="0">
                <a:solidFill>
                  <a:prstClr val="white"/>
                </a:solidFill>
              </a:rPr>
              <a:t>TELEVISION </a:t>
            </a:r>
            <a:endParaRPr lang="en-GB" sz="2400" b="1" dirty="0">
              <a:solidFill>
                <a:prstClr val="white"/>
              </a:solidFill>
            </a:endParaRPr>
          </a:p>
        </p:txBody>
      </p:sp>
      <p:sp>
        <p:nvSpPr>
          <p:cNvPr id="71684" name="Rectangle 6"/>
          <p:cNvSpPr>
            <a:spLocks noChangeArrowheads="1"/>
          </p:cNvSpPr>
          <p:nvPr/>
        </p:nvSpPr>
        <p:spPr bwMode="gray">
          <a:xfrm>
            <a:off x="325810" y="4265651"/>
            <a:ext cx="2382838" cy="874713"/>
          </a:xfrm>
          <a:prstGeom prst="rect">
            <a:avLst/>
          </a:prstGeom>
          <a:solidFill>
            <a:srgbClr val="64A0C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4000" tIns="54000" rIns="54000" bIns="54000" anchor="ctr"/>
          <a:lstStyle/>
          <a:p>
            <a:pPr algn="ctr"/>
            <a:r>
              <a:rPr lang="en-GB" sz="2000" b="1" dirty="0">
                <a:solidFill>
                  <a:prstClr val="white"/>
                </a:solidFill>
              </a:rPr>
              <a:t>50% Equal Share </a:t>
            </a:r>
          </a:p>
          <a:p>
            <a:pPr algn="ctr"/>
            <a:r>
              <a:rPr lang="en-GB" sz="2000" b="1" dirty="0">
                <a:solidFill>
                  <a:prstClr val="white"/>
                </a:solidFill>
              </a:rPr>
              <a:t>to each Club</a:t>
            </a:r>
          </a:p>
        </p:txBody>
      </p:sp>
      <p:cxnSp>
        <p:nvCxnSpPr>
          <p:cNvPr id="71685" name="AutoShape 14"/>
          <p:cNvCxnSpPr>
            <a:cxnSpLocks noChangeShapeType="1"/>
            <a:stCxn id="71682" idx="2"/>
            <a:endCxn id="71686" idx="0"/>
          </p:cNvCxnSpPr>
          <p:nvPr/>
        </p:nvCxnSpPr>
        <p:spPr bwMode="auto">
          <a:xfrm>
            <a:off x="4572000" y="2189882"/>
            <a:ext cx="0" cy="63182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686" name="Rectangle 3"/>
          <p:cNvSpPr>
            <a:spLocks noChangeArrowheads="1"/>
          </p:cNvSpPr>
          <p:nvPr/>
        </p:nvSpPr>
        <p:spPr bwMode="gray">
          <a:xfrm>
            <a:off x="3381375" y="2821707"/>
            <a:ext cx="2382838" cy="1119187"/>
          </a:xfrm>
          <a:prstGeom prst="rect">
            <a:avLst/>
          </a:prstGeom>
          <a:solidFill>
            <a:srgbClr val="9999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54000" rIns="54000" bIns="54000" anchor="ctr"/>
          <a:lstStyle/>
          <a:p>
            <a:pPr algn="ctr"/>
            <a:r>
              <a:rPr lang="en-GB" sz="2400" b="1" dirty="0" smtClean="0">
                <a:solidFill>
                  <a:prstClr val="white"/>
                </a:solidFill>
              </a:rPr>
              <a:t>INTERNATIONAL TELEVISION</a:t>
            </a:r>
            <a:endParaRPr lang="en-GB" sz="2400" b="1" dirty="0">
              <a:solidFill>
                <a:prstClr val="white"/>
              </a:solidFill>
            </a:endParaRPr>
          </a:p>
        </p:txBody>
      </p:sp>
      <p:sp>
        <p:nvSpPr>
          <p:cNvPr id="71687" name="Rectangle 3"/>
          <p:cNvSpPr>
            <a:spLocks noChangeArrowheads="1"/>
          </p:cNvSpPr>
          <p:nvPr/>
        </p:nvSpPr>
        <p:spPr bwMode="gray">
          <a:xfrm>
            <a:off x="6450013" y="2829644"/>
            <a:ext cx="2382837" cy="1119188"/>
          </a:xfrm>
          <a:prstGeom prst="rect">
            <a:avLst/>
          </a:prstGeom>
          <a:solidFill>
            <a:srgbClr val="9999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54000" rIns="54000" bIns="54000" anchor="ctr"/>
          <a:lstStyle/>
          <a:p>
            <a:pPr algn="ctr"/>
            <a:r>
              <a:rPr lang="en-GB" sz="2400" b="1" dirty="0" smtClean="0">
                <a:solidFill>
                  <a:prstClr val="white"/>
                </a:solidFill>
              </a:rPr>
              <a:t>OTHER COMMERCIAL</a:t>
            </a:r>
            <a:endParaRPr lang="en-GB" sz="2400" b="1" dirty="0">
              <a:solidFill>
                <a:prstClr val="white"/>
              </a:solidFill>
            </a:endParaRPr>
          </a:p>
        </p:txBody>
      </p:sp>
      <p:sp>
        <p:nvSpPr>
          <p:cNvPr id="71688" name="Rectangle 6"/>
          <p:cNvSpPr>
            <a:spLocks noChangeArrowheads="1"/>
          </p:cNvSpPr>
          <p:nvPr/>
        </p:nvSpPr>
        <p:spPr bwMode="gray">
          <a:xfrm>
            <a:off x="323850" y="5231532"/>
            <a:ext cx="2382838" cy="503237"/>
          </a:xfrm>
          <a:prstGeom prst="rect">
            <a:avLst/>
          </a:prstGeom>
          <a:solidFill>
            <a:srgbClr val="8BB8D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4000" tIns="54000" rIns="54000" bIns="54000" anchor="ctr"/>
          <a:lstStyle/>
          <a:p>
            <a:pPr algn="ctr"/>
            <a:r>
              <a:rPr lang="en-GB" b="1" dirty="0">
                <a:solidFill>
                  <a:prstClr val="white"/>
                </a:solidFill>
              </a:rPr>
              <a:t>25%  </a:t>
            </a:r>
            <a:r>
              <a:rPr lang="en-GB" b="1" dirty="0" smtClean="0">
                <a:solidFill>
                  <a:prstClr val="white"/>
                </a:solidFill>
              </a:rPr>
              <a:t>TV APPEARANCES</a:t>
            </a:r>
            <a:endParaRPr lang="en-GB" b="1" dirty="0">
              <a:solidFill>
                <a:prstClr val="white"/>
              </a:solidFill>
            </a:endParaRPr>
          </a:p>
        </p:txBody>
      </p:sp>
      <p:sp>
        <p:nvSpPr>
          <p:cNvPr id="71689" name="Rectangle 6"/>
          <p:cNvSpPr>
            <a:spLocks noChangeArrowheads="1"/>
          </p:cNvSpPr>
          <p:nvPr/>
        </p:nvSpPr>
        <p:spPr bwMode="gray">
          <a:xfrm>
            <a:off x="323850" y="5808019"/>
            <a:ext cx="2382838" cy="504825"/>
          </a:xfrm>
          <a:prstGeom prst="rect">
            <a:avLst/>
          </a:prstGeom>
          <a:solidFill>
            <a:srgbClr val="8BB8D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4000" tIns="54000" rIns="54000" bIns="54000" anchor="ctr"/>
          <a:lstStyle/>
          <a:p>
            <a:pPr algn="ctr"/>
            <a:r>
              <a:rPr lang="en-GB" b="1" dirty="0">
                <a:solidFill>
                  <a:prstClr val="white"/>
                </a:solidFill>
              </a:rPr>
              <a:t>25% </a:t>
            </a:r>
            <a:r>
              <a:rPr lang="en-GB" b="1" dirty="0" smtClean="0">
                <a:solidFill>
                  <a:prstClr val="white"/>
                </a:solidFill>
              </a:rPr>
              <a:t> FINAL POSITION</a:t>
            </a:r>
            <a:endParaRPr lang="en-GB" b="1" dirty="0">
              <a:solidFill>
                <a:prstClr val="white"/>
              </a:solidFill>
            </a:endParaRPr>
          </a:p>
        </p:txBody>
      </p:sp>
      <p:sp>
        <p:nvSpPr>
          <p:cNvPr id="71690" name="Rectangle 6"/>
          <p:cNvSpPr>
            <a:spLocks noChangeArrowheads="1"/>
          </p:cNvSpPr>
          <p:nvPr/>
        </p:nvSpPr>
        <p:spPr bwMode="gray">
          <a:xfrm>
            <a:off x="3381375" y="4321894"/>
            <a:ext cx="2382838" cy="876300"/>
          </a:xfrm>
          <a:prstGeom prst="rect">
            <a:avLst/>
          </a:prstGeom>
          <a:solidFill>
            <a:srgbClr val="64A0C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4000" tIns="54000" rIns="54000" bIns="54000" anchor="ctr"/>
          <a:lstStyle/>
          <a:p>
            <a:pPr algn="ctr"/>
            <a:r>
              <a:rPr lang="en-GB" sz="2000" b="1" dirty="0">
                <a:solidFill>
                  <a:prstClr val="white"/>
                </a:solidFill>
              </a:rPr>
              <a:t>Equal Share </a:t>
            </a:r>
          </a:p>
          <a:p>
            <a:pPr algn="ctr"/>
            <a:r>
              <a:rPr lang="en-GB" sz="2000" b="1" dirty="0">
                <a:solidFill>
                  <a:prstClr val="white"/>
                </a:solidFill>
              </a:rPr>
              <a:t>to each Club</a:t>
            </a:r>
          </a:p>
        </p:txBody>
      </p:sp>
      <p:sp>
        <p:nvSpPr>
          <p:cNvPr id="71691" name="Rectangle 6"/>
          <p:cNvSpPr>
            <a:spLocks noChangeArrowheads="1"/>
          </p:cNvSpPr>
          <p:nvPr/>
        </p:nvSpPr>
        <p:spPr bwMode="gray">
          <a:xfrm>
            <a:off x="6450013" y="4321894"/>
            <a:ext cx="2382837" cy="876300"/>
          </a:xfrm>
          <a:prstGeom prst="rect">
            <a:avLst/>
          </a:prstGeom>
          <a:solidFill>
            <a:srgbClr val="64A0C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4000" tIns="54000" rIns="54000" bIns="54000" anchor="ctr"/>
          <a:lstStyle/>
          <a:p>
            <a:pPr algn="ctr"/>
            <a:r>
              <a:rPr lang="en-GB" sz="2000" b="1" dirty="0">
                <a:solidFill>
                  <a:prstClr val="white"/>
                </a:solidFill>
              </a:rPr>
              <a:t>Equal Share </a:t>
            </a:r>
          </a:p>
          <a:p>
            <a:pPr algn="ctr"/>
            <a:r>
              <a:rPr lang="en-GB" sz="2000" b="1" dirty="0">
                <a:solidFill>
                  <a:prstClr val="white"/>
                </a:solidFill>
              </a:rPr>
              <a:t>to each Club</a:t>
            </a:r>
          </a:p>
        </p:txBody>
      </p:sp>
      <p:cxnSp>
        <p:nvCxnSpPr>
          <p:cNvPr id="71692" name="AutoShape 14"/>
          <p:cNvCxnSpPr>
            <a:cxnSpLocks noChangeShapeType="1"/>
            <a:endCxn id="71683" idx="0"/>
          </p:cNvCxnSpPr>
          <p:nvPr/>
        </p:nvCxnSpPr>
        <p:spPr bwMode="auto">
          <a:xfrm>
            <a:off x="1500188" y="2469282"/>
            <a:ext cx="14287" cy="3683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693" name="AutoShape 14"/>
          <p:cNvCxnSpPr>
            <a:cxnSpLocks noChangeShapeType="1"/>
          </p:cNvCxnSpPr>
          <p:nvPr/>
        </p:nvCxnSpPr>
        <p:spPr bwMode="auto">
          <a:xfrm>
            <a:off x="1508125" y="2470869"/>
            <a:ext cx="6127750" cy="0"/>
          </a:xfrm>
          <a:prstGeom prst="straightConnector1">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694" name="AutoShape 14"/>
          <p:cNvCxnSpPr>
            <a:cxnSpLocks noChangeShapeType="1"/>
          </p:cNvCxnSpPr>
          <p:nvPr/>
        </p:nvCxnSpPr>
        <p:spPr bwMode="auto">
          <a:xfrm>
            <a:off x="7640638" y="2461344"/>
            <a:ext cx="0" cy="3683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695" name="AutoShape 14"/>
          <p:cNvCxnSpPr>
            <a:cxnSpLocks noChangeShapeType="1"/>
            <a:stCxn id="71683" idx="2"/>
            <a:endCxn id="71684" idx="0"/>
          </p:cNvCxnSpPr>
          <p:nvPr/>
        </p:nvCxnSpPr>
        <p:spPr bwMode="auto">
          <a:xfrm>
            <a:off x="1515269" y="3956769"/>
            <a:ext cx="1960" cy="308882"/>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696" name="AutoShape 14"/>
          <p:cNvCxnSpPr>
            <a:cxnSpLocks noChangeShapeType="1"/>
            <a:stCxn id="71686" idx="2"/>
            <a:endCxn id="71690" idx="0"/>
          </p:cNvCxnSpPr>
          <p:nvPr/>
        </p:nvCxnSpPr>
        <p:spPr bwMode="auto">
          <a:xfrm flipH="1">
            <a:off x="4572000" y="3940894"/>
            <a:ext cx="0" cy="3810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697" name="AutoShape 14"/>
          <p:cNvCxnSpPr>
            <a:cxnSpLocks noChangeShapeType="1"/>
            <a:stCxn id="71687" idx="2"/>
            <a:endCxn id="71691" idx="0"/>
          </p:cNvCxnSpPr>
          <p:nvPr/>
        </p:nvCxnSpPr>
        <p:spPr bwMode="auto">
          <a:xfrm flipH="1">
            <a:off x="7640638" y="3948832"/>
            <a:ext cx="0" cy="373062"/>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itle 2"/>
          <p:cNvSpPr txBox="1">
            <a:spLocks/>
          </p:cNvSpPr>
          <p:nvPr/>
        </p:nvSpPr>
        <p:spPr>
          <a:xfrm>
            <a:off x="452437" y="615421"/>
            <a:ext cx="8235950" cy="647700"/>
          </a:xfrm>
          <a:prstGeom prst="rect">
            <a:avLst/>
          </a:prstGeom>
        </p:spPr>
        <p:txBody>
          <a:bodyPr/>
          <a:lstStyle>
            <a:lvl1pPr algn="ctr" defTabSz="914400" rtl="0" eaLnBrk="1" latinLnBrk="0" hangingPunct="1">
              <a:spcBef>
                <a:spcPct val="0"/>
              </a:spcBef>
              <a:buNone/>
              <a:defRPr sz="3200" b="0" kern="1200" cap="all" baseline="0">
                <a:solidFill>
                  <a:srgbClr val="000343"/>
                </a:solidFill>
                <a:latin typeface="+mj-lt"/>
                <a:ea typeface="+mj-ea"/>
                <a:cs typeface="+mj-cs"/>
              </a:defRPr>
            </a:lvl1pPr>
          </a:lstStyle>
          <a:p>
            <a:pPr>
              <a:defRPr/>
            </a:pPr>
            <a:endParaRPr lang="en-GB" sz="4000" dirty="0">
              <a:solidFill>
                <a:prstClr val="black"/>
              </a:solidFill>
            </a:endParaRPr>
          </a:p>
        </p:txBody>
      </p:sp>
      <p:sp>
        <p:nvSpPr>
          <p:cNvPr id="20" name="Text Placeholder 4"/>
          <p:cNvSpPr txBox="1">
            <a:spLocks/>
          </p:cNvSpPr>
          <p:nvPr/>
        </p:nvSpPr>
        <p:spPr>
          <a:xfrm>
            <a:off x="-3175" y="1223963"/>
            <a:ext cx="9147175" cy="246062"/>
          </a:xfrm>
          <a:prstGeom prst="rect">
            <a:avLst/>
          </a:prstGeom>
        </p:spPr>
        <p:txBody>
          <a:bodyPr anchor="ctr"/>
          <a:lstStyle>
            <a:lvl1pPr marL="342900" indent="-342900" algn="l" defTabSz="914400" rtl="0" eaLnBrk="1" latinLnBrk="0" hangingPunct="1">
              <a:spcBef>
                <a:spcPct val="20000"/>
              </a:spcBef>
              <a:buClr>
                <a:schemeClr val="accent2"/>
              </a:buClr>
              <a:buFont typeface="Arial" pitchFamily="34" charset="0"/>
              <a:buChar char="•"/>
              <a:defRPr sz="2000" kern="1200">
                <a:solidFill>
                  <a:srgbClr val="000343"/>
                </a:solidFill>
                <a:latin typeface="+mn-lt"/>
                <a:ea typeface="+mn-ea"/>
                <a:cs typeface="+mn-cs"/>
              </a:defRPr>
            </a:lvl1pPr>
            <a:lvl2pPr marL="742950" indent="-285750" algn="l" defTabSz="914400" rtl="0" eaLnBrk="1" latinLnBrk="0" hangingPunct="1">
              <a:spcBef>
                <a:spcPct val="20000"/>
              </a:spcBef>
              <a:buClr>
                <a:schemeClr val="accent2"/>
              </a:buClr>
              <a:buFont typeface="Arial" pitchFamily="34" charset="0"/>
              <a:buChar char="–"/>
              <a:defRPr sz="2000" kern="1200">
                <a:solidFill>
                  <a:srgbClr val="000343"/>
                </a:solidFill>
                <a:latin typeface="+mn-lt"/>
                <a:ea typeface="+mn-ea"/>
                <a:cs typeface="+mn-cs"/>
              </a:defRPr>
            </a:lvl2pPr>
            <a:lvl3pPr marL="1069975" indent="-228600" algn="l" defTabSz="914400" rtl="0" eaLnBrk="1" latinLnBrk="0" hangingPunct="1">
              <a:spcBef>
                <a:spcPct val="20000"/>
              </a:spcBef>
              <a:buClr>
                <a:schemeClr val="accent2"/>
              </a:buClr>
              <a:buFont typeface="Arial" pitchFamily="34" charset="0"/>
              <a:buChar char="•"/>
              <a:defRPr sz="2000" kern="1200">
                <a:solidFill>
                  <a:srgbClr val="000343"/>
                </a:solidFill>
                <a:latin typeface="+mn-lt"/>
                <a:ea typeface="+mn-ea"/>
                <a:cs typeface="+mn-cs"/>
              </a:defRPr>
            </a:lvl3pPr>
            <a:lvl4pPr marL="1600200" indent="-228600" algn="l" defTabSz="914400" rtl="0" eaLnBrk="1" latinLnBrk="0" hangingPunct="1">
              <a:spcBef>
                <a:spcPct val="20000"/>
              </a:spcBef>
              <a:buClr>
                <a:schemeClr val="accent2"/>
              </a:buClr>
              <a:buFont typeface="Arial" pitchFamily="34" charset="0"/>
              <a:buChar char="−"/>
              <a:defRPr sz="2000" kern="1200">
                <a:solidFill>
                  <a:srgbClr val="000343"/>
                </a:solidFill>
                <a:latin typeface="+mn-lt"/>
                <a:ea typeface="+mn-ea"/>
                <a:cs typeface="+mn-cs"/>
              </a:defRPr>
            </a:lvl4pPr>
            <a:lvl5pPr marL="2057400" indent="-228600" algn="l" defTabSz="914400" rtl="0" eaLnBrk="1" latinLnBrk="0" hangingPunct="1">
              <a:spcBef>
                <a:spcPct val="20000"/>
              </a:spcBef>
              <a:buClr>
                <a:schemeClr val="accent2"/>
              </a:buClr>
              <a:buFont typeface="Arial" pitchFamily="34" charset="0"/>
              <a:buChar char="»"/>
              <a:defRPr sz="2000" kern="1200">
                <a:solidFill>
                  <a:srgbClr val="00034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C0504D"/>
              </a:buClr>
              <a:buFont typeface="Arial" pitchFamily="34" charset="0"/>
              <a:buNone/>
              <a:defRPr/>
            </a:pPr>
            <a:endParaRPr lang="en-GB" dirty="0">
              <a:solidFill>
                <a:srgbClr val="64A0C8"/>
              </a:solidFill>
            </a:endParaRPr>
          </a:p>
        </p:txBody>
      </p:sp>
      <p:sp>
        <p:nvSpPr>
          <p:cNvPr id="3" name="Rectangle 2"/>
          <p:cNvSpPr/>
          <p:nvPr/>
        </p:nvSpPr>
        <p:spPr>
          <a:xfrm>
            <a:off x="5220073" y="5301208"/>
            <a:ext cx="1872207" cy="12938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BOTTOM CLUB 65% PAYMENT TOP CLUB</a:t>
            </a:r>
            <a:endParaRPr lang="en-GB" b="1" dirty="0"/>
          </a:p>
        </p:txBody>
      </p:sp>
      <p:sp>
        <p:nvSpPr>
          <p:cNvPr id="21" name="Title 1"/>
          <p:cNvSpPr>
            <a:spLocks noGrp="1"/>
          </p:cNvSpPr>
          <p:nvPr>
            <p:ph type="title"/>
          </p:nvPr>
        </p:nvSpPr>
        <p:spPr>
          <a:xfrm>
            <a:off x="325438" y="620713"/>
            <a:ext cx="8493125" cy="584200"/>
          </a:xfrm>
        </p:spPr>
        <p:txBody>
          <a:bodyPr>
            <a:normAutofit fontScale="90000"/>
          </a:bodyPr>
          <a:lstStyle/>
          <a:p>
            <a:pPr>
              <a:defRPr/>
            </a:pPr>
            <a:r>
              <a:rPr lang="en-GB" b="1" dirty="0" smtClean="0"/>
              <a:t>PL FOUNDER MEMBERS AGREEMENT</a:t>
            </a:r>
            <a:endParaRPr lang="en-GB" b="1" dirty="0"/>
          </a:p>
        </p:txBody>
      </p:sp>
    </p:spTree>
    <p:extLst>
      <p:ext uri="{BB962C8B-B14F-4D97-AF65-F5344CB8AC3E}">
        <p14:creationId xmlns:p14="http://schemas.microsoft.com/office/powerpoint/2010/main" val="303819930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6"/>
          <p:cNvPicPr>
            <a:picLocks noChangeAspect="1"/>
          </p:cNvPicPr>
          <p:nvPr/>
        </p:nvPicPr>
        <p:blipFill>
          <a:blip r:embed="rId3" cstate="print"/>
          <a:srcRect/>
          <a:stretch>
            <a:fillRect/>
          </a:stretch>
        </p:blipFill>
        <p:spPr bwMode="auto">
          <a:xfrm>
            <a:off x="2703513" y="3068638"/>
            <a:ext cx="3736975" cy="2647950"/>
          </a:xfrm>
          <a:prstGeom prst="rect">
            <a:avLst/>
          </a:prstGeom>
          <a:noFill/>
          <a:ln w="9525">
            <a:noFill/>
            <a:miter lim="800000"/>
            <a:headEnd/>
            <a:tailEnd/>
          </a:ln>
        </p:spPr>
      </p:pic>
      <p:sp>
        <p:nvSpPr>
          <p:cNvPr id="2" name="Title 1"/>
          <p:cNvSpPr>
            <a:spLocks noGrp="1"/>
          </p:cNvSpPr>
          <p:nvPr>
            <p:ph type="title"/>
          </p:nvPr>
        </p:nvSpPr>
        <p:spPr>
          <a:xfrm>
            <a:off x="325438" y="620713"/>
            <a:ext cx="8493125" cy="584200"/>
          </a:xfrm>
        </p:spPr>
        <p:txBody>
          <a:bodyPr>
            <a:normAutofit fontScale="90000"/>
          </a:bodyPr>
          <a:lstStyle/>
          <a:p>
            <a:pPr>
              <a:defRPr/>
            </a:pPr>
            <a:r>
              <a:rPr lang="en-GB" b="1" dirty="0" smtClean="0"/>
              <a:t>FINANCIAL STABILITY FOR CLUBS</a:t>
            </a:r>
            <a:br>
              <a:rPr lang="en-GB" b="1" dirty="0" smtClean="0"/>
            </a:br>
            <a:r>
              <a:rPr lang="en-GB" sz="2800" b="1" dirty="0" smtClean="0"/>
              <a:t>2013/14 – 2015/16 </a:t>
            </a:r>
            <a:endParaRPr lang="en-GB" b="1" dirty="0"/>
          </a:p>
        </p:txBody>
      </p:sp>
      <p:sp>
        <p:nvSpPr>
          <p:cNvPr id="101380" name="Rectangle 3"/>
          <p:cNvSpPr>
            <a:spLocks noChangeArrowheads="1"/>
          </p:cNvSpPr>
          <p:nvPr/>
        </p:nvSpPr>
        <p:spPr bwMode="auto">
          <a:xfrm>
            <a:off x="684213" y="1743075"/>
            <a:ext cx="7775575" cy="461963"/>
          </a:xfrm>
          <a:prstGeom prst="rect">
            <a:avLst/>
          </a:prstGeom>
          <a:noFill/>
          <a:ln w="9525">
            <a:noFill/>
            <a:miter lim="800000"/>
            <a:headEnd/>
            <a:tailEnd/>
          </a:ln>
        </p:spPr>
        <p:txBody>
          <a:bodyPr>
            <a:spAutoFit/>
          </a:bodyPr>
          <a:lstStyle/>
          <a:p>
            <a:pPr algn="ctr" eaLnBrk="0" hangingPunct="0">
              <a:spcBef>
                <a:spcPct val="20000"/>
              </a:spcBef>
              <a:buClr>
                <a:srgbClr val="E00034"/>
              </a:buClr>
            </a:pPr>
            <a:r>
              <a:rPr lang="en-GB" altLang="en-US" sz="2400">
                <a:solidFill>
                  <a:srgbClr val="000343"/>
                </a:solidFill>
              </a:rPr>
              <a:t>Losses capped across three seasons at</a:t>
            </a:r>
          </a:p>
        </p:txBody>
      </p:sp>
      <p:sp>
        <p:nvSpPr>
          <p:cNvPr id="101381" name="Rectangle 34"/>
          <p:cNvSpPr>
            <a:spLocks noChangeArrowheads="1"/>
          </p:cNvSpPr>
          <p:nvPr/>
        </p:nvSpPr>
        <p:spPr bwMode="auto">
          <a:xfrm>
            <a:off x="3444875" y="2425700"/>
            <a:ext cx="2254250" cy="571500"/>
          </a:xfrm>
          <a:prstGeom prst="rect">
            <a:avLst/>
          </a:prstGeom>
          <a:noFill/>
          <a:ln w="9525">
            <a:noFill/>
            <a:miter lim="800000"/>
            <a:headEnd/>
            <a:tailEnd/>
          </a:ln>
        </p:spPr>
        <p:txBody>
          <a:bodyPr>
            <a:spAutoFit/>
          </a:bodyPr>
          <a:lstStyle/>
          <a:p>
            <a:pPr algn="ctr" eaLnBrk="0" hangingPunct="0">
              <a:lnSpc>
                <a:spcPts val="4000"/>
              </a:lnSpc>
              <a:buClr>
                <a:srgbClr val="E00034"/>
              </a:buClr>
            </a:pPr>
            <a:r>
              <a:rPr lang="en-GB" altLang="en-US" sz="3200" b="1">
                <a:solidFill>
                  <a:schemeClr val="tx2"/>
                </a:solidFill>
              </a:rPr>
              <a:t>≤ £105m</a:t>
            </a:r>
          </a:p>
        </p:txBody>
      </p:sp>
    </p:spTree>
    <p:extLst>
      <p:ext uri="{BB962C8B-B14F-4D97-AF65-F5344CB8AC3E}">
        <p14:creationId xmlns:p14="http://schemas.microsoft.com/office/powerpoint/2010/main" val="55024825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438" y="620713"/>
            <a:ext cx="8493125" cy="584200"/>
          </a:xfrm>
        </p:spPr>
        <p:txBody>
          <a:bodyPr>
            <a:normAutofit fontScale="90000"/>
          </a:bodyPr>
          <a:lstStyle/>
          <a:p>
            <a:pPr>
              <a:defRPr/>
            </a:pPr>
            <a:r>
              <a:rPr lang="en-GB" b="1" dirty="0" smtClean="0"/>
              <a:t>FINANCIAL STABILITY FOR CLUBS</a:t>
            </a:r>
            <a:endParaRPr lang="en-GB" b="1" dirty="0"/>
          </a:p>
        </p:txBody>
      </p:sp>
      <p:sp>
        <p:nvSpPr>
          <p:cNvPr id="102403" name="TextBox 13"/>
          <p:cNvSpPr txBox="1">
            <a:spLocks noChangeArrowheads="1"/>
          </p:cNvSpPr>
          <p:nvPr/>
        </p:nvSpPr>
        <p:spPr bwMode="auto">
          <a:xfrm>
            <a:off x="217488" y="1484784"/>
            <a:ext cx="4094162" cy="1569660"/>
          </a:xfrm>
          <a:prstGeom prst="rect">
            <a:avLst/>
          </a:prstGeom>
          <a:noFill/>
          <a:ln w="9525">
            <a:noFill/>
            <a:miter lim="800000"/>
            <a:headEnd/>
            <a:tailEnd/>
          </a:ln>
        </p:spPr>
        <p:txBody>
          <a:bodyPr>
            <a:spAutoFit/>
          </a:bodyPr>
          <a:lstStyle/>
          <a:p>
            <a:pPr algn="ctr"/>
            <a:r>
              <a:rPr lang="en-GB" altLang="en-US" sz="2400" b="1" dirty="0"/>
              <a:t>Level of increased Premier League central funds available for Clubs to use on player wage costs</a:t>
            </a:r>
          </a:p>
        </p:txBody>
      </p:sp>
      <p:grpSp>
        <p:nvGrpSpPr>
          <p:cNvPr id="102404" name="Group 7"/>
          <p:cNvGrpSpPr>
            <a:grpSpLocks/>
          </p:cNvGrpSpPr>
          <p:nvPr/>
        </p:nvGrpSpPr>
        <p:grpSpPr bwMode="auto">
          <a:xfrm>
            <a:off x="-541338" y="3068638"/>
            <a:ext cx="2535238" cy="2673350"/>
            <a:chOff x="-396552" y="3717296"/>
            <a:chExt cx="2534500" cy="2673323"/>
          </a:xfrm>
        </p:grpSpPr>
        <p:pic>
          <p:nvPicPr>
            <p:cNvPr id="102427" name="Picture 11"/>
            <p:cNvPicPr>
              <a:picLocks noChangeAspect="1"/>
            </p:cNvPicPr>
            <p:nvPr/>
          </p:nvPicPr>
          <p:blipFill>
            <a:blip r:embed="rId3" cstate="print"/>
            <a:srcRect/>
            <a:stretch>
              <a:fillRect/>
            </a:stretch>
          </p:blipFill>
          <p:spPr bwMode="auto">
            <a:xfrm>
              <a:off x="179512" y="3717296"/>
              <a:ext cx="1607586" cy="2340000"/>
            </a:xfrm>
            <a:prstGeom prst="rect">
              <a:avLst/>
            </a:prstGeom>
            <a:noFill/>
            <a:ln w="9525">
              <a:noFill/>
              <a:miter lim="800000"/>
              <a:headEnd/>
              <a:tailEnd/>
            </a:ln>
          </p:spPr>
        </p:pic>
        <p:sp>
          <p:nvSpPr>
            <p:cNvPr id="102428" name="TextBox 12"/>
            <p:cNvSpPr txBox="1">
              <a:spLocks noChangeArrowheads="1"/>
            </p:cNvSpPr>
            <p:nvPr/>
          </p:nvSpPr>
          <p:spPr bwMode="auto">
            <a:xfrm rot="2895393">
              <a:off x="995867" y="4638929"/>
              <a:ext cx="1298326" cy="369332"/>
            </a:xfrm>
            <a:prstGeom prst="rect">
              <a:avLst/>
            </a:prstGeom>
            <a:noFill/>
            <a:ln w="9525">
              <a:noFill/>
              <a:miter lim="800000"/>
              <a:headEnd/>
              <a:tailEnd/>
            </a:ln>
          </p:spPr>
          <p:txBody>
            <a:bodyPr>
              <a:spAutoFit/>
            </a:bodyPr>
            <a:lstStyle/>
            <a:p>
              <a:r>
                <a:rPr lang="en-GB" altLang="en-US" b="1">
                  <a:solidFill>
                    <a:srgbClr val="FFFFFF"/>
                  </a:solidFill>
                </a:rPr>
                <a:t>£4m</a:t>
              </a:r>
            </a:p>
          </p:txBody>
        </p:sp>
        <p:sp>
          <p:nvSpPr>
            <p:cNvPr id="102429" name="TextBox 16"/>
            <p:cNvSpPr txBox="1">
              <a:spLocks noChangeArrowheads="1"/>
            </p:cNvSpPr>
            <p:nvPr/>
          </p:nvSpPr>
          <p:spPr bwMode="auto">
            <a:xfrm>
              <a:off x="-396552" y="6021287"/>
              <a:ext cx="2534500" cy="369332"/>
            </a:xfrm>
            <a:prstGeom prst="rect">
              <a:avLst/>
            </a:prstGeom>
            <a:noFill/>
            <a:ln w="9525">
              <a:noFill/>
              <a:miter lim="800000"/>
              <a:headEnd/>
              <a:tailEnd/>
            </a:ln>
          </p:spPr>
          <p:txBody>
            <a:bodyPr>
              <a:spAutoFit/>
            </a:bodyPr>
            <a:lstStyle/>
            <a:p>
              <a:pPr algn="ctr"/>
              <a:r>
                <a:rPr lang="en-GB" altLang="en-US" b="1">
                  <a:solidFill>
                    <a:srgbClr val="050528"/>
                  </a:solidFill>
                </a:rPr>
                <a:t>2013/14</a:t>
              </a:r>
            </a:p>
          </p:txBody>
        </p:sp>
      </p:grpSp>
      <p:grpSp>
        <p:nvGrpSpPr>
          <p:cNvPr id="102405" name="Group 4"/>
          <p:cNvGrpSpPr>
            <a:grpSpLocks/>
          </p:cNvGrpSpPr>
          <p:nvPr/>
        </p:nvGrpSpPr>
        <p:grpSpPr bwMode="auto">
          <a:xfrm>
            <a:off x="876300" y="3068638"/>
            <a:ext cx="2535238" cy="2682875"/>
            <a:chOff x="602410" y="2555877"/>
            <a:chExt cx="2534500" cy="2682615"/>
          </a:xfrm>
        </p:grpSpPr>
        <p:pic>
          <p:nvPicPr>
            <p:cNvPr id="102424" name="Picture 14"/>
            <p:cNvPicPr>
              <a:picLocks noChangeAspect="1"/>
            </p:cNvPicPr>
            <p:nvPr/>
          </p:nvPicPr>
          <p:blipFill>
            <a:blip r:embed="rId3" cstate="print"/>
            <a:srcRect/>
            <a:stretch>
              <a:fillRect/>
            </a:stretch>
          </p:blipFill>
          <p:spPr bwMode="auto">
            <a:xfrm>
              <a:off x="1187624" y="2555877"/>
              <a:ext cx="1607586" cy="2340000"/>
            </a:xfrm>
            <a:prstGeom prst="rect">
              <a:avLst/>
            </a:prstGeom>
            <a:noFill/>
            <a:ln w="9525">
              <a:noFill/>
              <a:miter lim="800000"/>
              <a:headEnd/>
              <a:tailEnd/>
            </a:ln>
          </p:spPr>
        </p:pic>
        <p:sp>
          <p:nvSpPr>
            <p:cNvPr id="102425" name="TextBox 15"/>
            <p:cNvSpPr txBox="1">
              <a:spLocks noChangeArrowheads="1"/>
            </p:cNvSpPr>
            <p:nvPr/>
          </p:nvSpPr>
          <p:spPr bwMode="auto">
            <a:xfrm rot="2895393">
              <a:off x="1989759" y="3496313"/>
              <a:ext cx="1298326" cy="369332"/>
            </a:xfrm>
            <a:prstGeom prst="rect">
              <a:avLst/>
            </a:prstGeom>
            <a:noFill/>
            <a:ln w="9525">
              <a:noFill/>
              <a:miter lim="800000"/>
              <a:headEnd/>
              <a:tailEnd/>
            </a:ln>
          </p:spPr>
          <p:txBody>
            <a:bodyPr>
              <a:spAutoFit/>
            </a:bodyPr>
            <a:lstStyle/>
            <a:p>
              <a:r>
                <a:rPr lang="en-GB" altLang="en-US" b="1">
                  <a:solidFill>
                    <a:srgbClr val="FFFFFF"/>
                  </a:solidFill>
                </a:rPr>
                <a:t>£8m</a:t>
              </a:r>
            </a:p>
          </p:txBody>
        </p:sp>
        <p:sp>
          <p:nvSpPr>
            <p:cNvPr id="102426" name="TextBox 17"/>
            <p:cNvSpPr txBox="1">
              <a:spLocks noChangeArrowheads="1"/>
            </p:cNvSpPr>
            <p:nvPr/>
          </p:nvSpPr>
          <p:spPr bwMode="auto">
            <a:xfrm>
              <a:off x="602410" y="4869160"/>
              <a:ext cx="2534500" cy="369332"/>
            </a:xfrm>
            <a:prstGeom prst="rect">
              <a:avLst/>
            </a:prstGeom>
            <a:noFill/>
            <a:ln w="9525">
              <a:noFill/>
              <a:miter lim="800000"/>
              <a:headEnd/>
              <a:tailEnd/>
            </a:ln>
          </p:spPr>
          <p:txBody>
            <a:bodyPr>
              <a:spAutoFit/>
            </a:bodyPr>
            <a:lstStyle/>
            <a:p>
              <a:pPr algn="ctr"/>
              <a:r>
                <a:rPr lang="en-GB" altLang="en-US" b="1">
                  <a:solidFill>
                    <a:srgbClr val="050528"/>
                  </a:solidFill>
                </a:rPr>
                <a:t>2014/15</a:t>
              </a:r>
            </a:p>
          </p:txBody>
        </p:sp>
      </p:grpSp>
      <p:grpSp>
        <p:nvGrpSpPr>
          <p:cNvPr id="102406" name="Group 3"/>
          <p:cNvGrpSpPr>
            <a:grpSpLocks/>
          </p:cNvGrpSpPr>
          <p:nvPr/>
        </p:nvGrpSpPr>
        <p:grpSpPr bwMode="auto">
          <a:xfrm>
            <a:off x="2325688" y="3068638"/>
            <a:ext cx="2533650" cy="2673350"/>
            <a:chOff x="2197859" y="3501272"/>
            <a:chExt cx="2534500" cy="2673324"/>
          </a:xfrm>
        </p:grpSpPr>
        <p:pic>
          <p:nvPicPr>
            <p:cNvPr id="102421" name="Picture 18"/>
            <p:cNvPicPr>
              <a:picLocks noChangeAspect="1"/>
            </p:cNvPicPr>
            <p:nvPr/>
          </p:nvPicPr>
          <p:blipFill>
            <a:blip r:embed="rId3" cstate="print"/>
            <a:srcRect/>
            <a:stretch>
              <a:fillRect/>
            </a:stretch>
          </p:blipFill>
          <p:spPr bwMode="auto">
            <a:xfrm>
              <a:off x="2796589" y="3501272"/>
              <a:ext cx="1607586" cy="2340000"/>
            </a:xfrm>
            <a:prstGeom prst="rect">
              <a:avLst/>
            </a:prstGeom>
            <a:noFill/>
            <a:ln w="9525">
              <a:noFill/>
              <a:miter lim="800000"/>
              <a:headEnd/>
              <a:tailEnd/>
            </a:ln>
          </p:spPr>
        </p:pic>
        <p:sp>
          <p:nvSpPr>
            <p:cNvPr id="102422" name="TextBox 19"/>
            <p:cNvSpPr txBox="1">
              <a:spLocks noChangeArrowheads="1"/>
            </p:cNvSpPr>
            <p:nvPr/>
          </p:nvSpPr>
          <p:spPr bwMode="auto">
            <a:xfrm rot="2895393">
              <a:off x="3568865" y="4371363"/>
              <a:ext cx="1298326" cy="369332"/>
            </a:xfrm>
            <a:prstGeom prst="rect">
              <a:avLst/>
            </a:prstGeom>
            <a:noFill/>
            <a:ln w="9525">
              <a:noFill/>
              <a:miter lim="800000"/>
              <a:headEnd/>
              <a:tailEnd/>
            </a:ln>
          </p:spPr>
          <p:txBody>
            <a:bodyPr>
              <a:spAutoFit/>
            </a:bodyPr>
            <a:lstStyle/>
            <a:p>
              <a:r>
                <a:rPr lang="en-GB" altLang="en-US" b="1">
                  <a:solidFill>
                    <a:srgbClr val="FFFFFF"/>
                  </a:solidFill>
                </a:rPr>
                <a:t>£12m</a:t>
              </a:r>
            </a:p>
          </p:txBody>
        </p:sp>
        <p:sp>
          <p:nvSpPr>
            <p:cNvPr id="102423" name="TextBox 20"/>
            <p:cNvSpPr txBox="1">
              <a:spLocks noChangeArrowheads="1"/>
            </p:cNvSpPr>
            <p:nvPr/>
          </p:nvSpPr>
          <p:spPr bwMode="auto">
            <a:xfrm>
              <a:off x="2197859" y="5805264"/>
              <a:ext cx="2534500" cy="369332"/>
            </a:xfrm>
            <a:prstGeom prst="rect">
              <a:avLst/>
            </a:prstGeom>
            <a:noFill/>
            <a:ln w="9525">
              <a:noFill/>
              <a:miter lim="800000"/>
              <a:headEnd/>
              <a:tailEnd/>
            </a:ln>
          </p:spPr>
          <p:txBody>
            <a:bodyPr>
              <a:spAutoFit/>
            </a:bodyPr>
            <a:lstStyle/>
            <a:p>
              <a:pPr algn="ctr"/>
              <a:r>
                <a:rPr lang="en-GB" altLang="en-US" b="1">
                  <a:solidFill>
                    <a:srgbClr val="050528"/>
                  </a:solidFill>
                </a:rPr>
                <a:t>2015/16</a:t>
              </a:r>
            </a:p>
          </p:txBody>
        </p:sp>
      </p:grpSp>
      <p:sp>
        <p:nvSpPr>
          <p:cNvPr id="102407" name="TextBox 25"/>
          <p:cNvSpPr txBox="1">
            <a:spLocks noChangeArrowheads="1"/>
          </p:cNvSpPr>
          <p:nvPr/>
        </p:nvSpPr>
        <p:spPr bwMode="auto">
          <a:xfrm>
            <a:off x="5080000" y="1516534"/>
            <a:ext cx="3524250" cy="830997"/>
          </a:xfrm>
          <a:prstGeom prst="rect">
            <a:avLst/>
          </a:prstGeom>
          <a:noFill/>
          <a:ln w="9525">
            <a:noFill/>
            <a:miter lim="800000"/>
            <a:headEnd/>
            <a:tailEnd/>
          </a:ln>
        </p:spPr>
        <p:txBody>
          <a:bodyPr>
            <a:spAutoFit/>
          </a:bodyPr>
          <a:lstStyle/>
          <a:p>
            <a:pPr algn="ctr"/>
            <a:r>
              <a:rPr lang="en-GB" altLang="en-US" sz="2400" b="1"/>
              <a:t>Controls apply above a player wage cost floor</a:t>
            </a:r>
          </a:p>
        </p:txBody>
      </p:sp>
      <p:grpSp>
        <p:nvGrpSpPr>
          <p:cNvPr id="102408" name="Group 10"/>
          <p:cNvGrpSpPr>
            <a:grpSpLocks/>
          </p:cNvGrpSpPr>
          <p:nvPr/>
        </p:nvGrpSpPr>
        <p:grpSpPr bwMode="auto">
          <a:xfrm>
            <a:off x="4140200" y="3068638"/>
            <a:ext cx="2533650" cy="2673350"/>
            <a:chOff x="4586445" y="3717296"/>
            <a:chExt cx="2534500" cy="2673324"/>
          </a:xfrm>
        </p:grpSpPr>
        <p:pic>
          <p:nvPicPr>
            <p:cNvPr id="102418" name="Picture 23"/>
            <p:cNvPicPr>
              <a:picLocks noChangeAspect="1"/>
            </p:cNvPicPr>
            <p:nvPr/>
          </p:nvPicPr>
          <p:blipFill>
            <a:blip r:embed="rId3" cstate="print"/>
            <a:srcRect/>
            <a:stretch>
              <a:fillRect/>
            </a:stretch>
          </p:blipFill>
          <p:spPr bwMode="auto">
            <a:xfrm>
              <a:off x="5135210" y="3717296"/>
              <a:ext cx="1607586" cy="2340000"/>
            </a:xfrm>
            <a:prstGeom prst="rect">
              <a:avLst/>
            </a:prstGeom>
            <a:noFill/>
            <a:ln w="9525">
              <a:noFill/>
              <a:miter lim="800000"/>
              <a:headEnd/>
              <a:tailEnd/>
            </a:ln>
          </p:spPr>
        </p:pic>
        <p:sp>
          <p:nvSpPr>
            <p:cNvPr id="102419" name="TextBox 24"/>
            <p:cNvSpPr txBox="1">
              <a:spLocks noChangeArrowheads="1"/>
            </p:cNvSpPr>
            <p:nvPr/>
          </p:nvSpPr>
          <p:spPr bwMode="auto">
            <a:xfrm rot="2895393">
              <a:off x="5945129" y="4633862"/>
              <a:ext cx="1298326" cy="369332"/>
            </a:xfrm>
            <a:prstGeom prst="rect">
              <a:avLst/>
            </a:prstGeom>
            <a:noFill/>
            <a:ln w="9525">
              <a:noFill/>
              <a:miter lim="800000"/>
              <a:headEnd/>
              <a:tailEnd/>
            </a:ln>
          </p:spPr>
          <p:txBody>
            <a:bodyPr>
              <a:spAutoFit/>
            </a:bodyPr>
            <a:lstStyle/>
            <a:p>
              <a:r>
                <a:rPr lang="en-GB" altLang="en-US" b="1">
                  <a:solidFill>
                    <a:srgbClr val="FFFFFF"/>
                  </a:solidFill>
                </a:rPr>
                <a:t>£52m</a:t>
              </a:r>
            </a:p>
          </p:txBody>
        </p:sp>
        <p:sp>
          <p:nvSpPr>
            <p:cNvPr id="102420" name="TextBox 26"/>
            <p:cNvSpPr txBox="1">
              <a:spLocks noChangeArrowheads="1"/>
            </p:cNvSpPr>
            <p:nvPr/>
          </p:nvSpPr>
          <p:spPr bwMode="auto">
            <a:xfrm>
              <a:off x="4586445" y="6021288"/>
              <a:ext cx="2534500" cy="369332"/>
            </a:xfrm>
            <a:prstGeom prst="rect">
              <a:avLst/>
            </a:prstGeom>
            <a:noFill/>
            <a:ln w="9525">
              <a:noFill/>
              <a:miter lim="800000"/>
              <a:headEnd/>
              <a:tailEnd/>
            </a:ln>
          </p:spPr>
          <p:txBody>
            <a:bodyPr>
              <a:spAutoFit/>
            </a:bodyPr>
            <a:lstStyle/>
            <a:p>
              <a:pPr algn="ctr"/>
              <a:r>
                <a:rPr lang="en-GB" altLang="en-US" b="1">
                  <a:solidFill>
                    <a:srgbClr val="050528"/>
                  </a:solidFill>
                </a:rPr>
                <a:t>2013/14</a:t>
              </a:r>
            </a:p>
          </p:txBody>
        </p:sp>
      </p:grpSp>
      <p:grpSp>
        <p:nvGrpSpPr>
          <p:cNvPr id="102409" name="Group 8"/>
          <p:cNvGrpSpPr>
            <a:grpSpLocks/>
          </p:cNvGrpSpPr>
          <p:nvPr/>
        </p:nvGrpSpPr>
        <p:grpSpPr bwMode="auto">
          <a:xfrm>
            <a:off x="5546725" y="3068638"/>
            <a:ext cx="2533650" cy="2654300"/>
            <a:chOff x="5421876" y="1701072"/>
            <a:chExt cx="2534500" cy="2654663"/>
          </a:xfrm>
        </p:grpSpPr>
        <p:pic>
          <p:nvPicPr>
            <p:cNvPr id="102415" name="Picture 21"/>
            <p:cNvPicPr>
              <a:picLocks noChangeAspect="1"/>
            </p:cNvPicPr>
            <p:nvPr/>
          </p:nvPicPr>
          <p:blipFill>
            <a:blip r:embed="rId3" cstate="print"/>
            <a:srcRect/>
            <a:stretch>
              <a:fillRect/>
            </a:stretch>
          </p:blipFill>
          <p:spPr bwMode="auto">
            <a:xfrm>
              <a:off x="5977231" y="1701072"/>
              <a:ext cx="1607586" cy="2340000"/>
            </a:xfrm>
            <a:prstGeom prst="rect">
              <a:avLst/>
            </a:prstGeom>
            <a:noFill/>
            <a:ln w="9525">
              <a:noFill/>
              <a:miter lim="800000"/>
              <a:headEnd/>
              <a:tailEnd/>
            </a:ln>
          </p:spPr>
        </p:pic>
        <p:sp>
          <p:nvSpPr>
            <p:cNvPr id="102416" name="TextBox 22"/>
            <p:cNvSpPr txBox="1">
              <a:spLocks noChangeArrowheads="1"/>
            </p:cNvSpPr>
            <p:nvPr/>
          </p:nvSpPr>
          <p:spPr bwMode="auto">
            <a:xfrm rot="2895393">
              <a:off x="6766960" y="2599885"/>
              <a:ext cx="1298326" cy="369332"/>
            </a:xfrm>
            <a:prstGeom prst="rect">
              <a:avLst/>
            </a:prstGeom>
            <a:noFill/>
            <a:ln w="9525">
              <a:noFill/>
              <a:miter lim="800000"/>
              <a:headEnd/>
              <a:tailEnd/>
            </a:ln>
          </p:spPr>
          <p:txBody>
            <a:bodyPr>
              <a:spAutoFit/>
            </a:bodyPr>
            <a:lstStyle/>
            <a:p>
              <a:r>
                <a:rPr lang="en-GB" altLang="en-US" b="1">
                  <a:solidFill>
                    <a:srgbClr val="FFFFFF"/>
                  </a:solidFill>
                </a:rPr>
                <a:t>£56m</a:t>
              </a:r>
            </a:p>
          </p:txBody>
        </p:sp>
        <p:sp>
          <p:nvSpPr>
            <p:cNvPr id="102417" name="TextBox 27"/>
            <p:cNvSpPr txBox="1">
              <a:spLocks noChangeArrowheads="1"/>
            </p:cNvSpPr>
            <p:nvPr/>
          </p:nvSpPr>
          <p:spPr bwMode="auto">
            <a:xfrm>
              <a:off x="5421876" y="3986403"/>
              <a:ext cx="2534500" cy="369332"/>
            </a:xfrm>
            <a:prstGeom prst="rect">
              <a:avLst/>
            </a:prstGeom>
            <a:noFill/>
            <a:ln w="9525">
              <a:noFill/>
              <a:miter lim="800000"/>
              <a:headEnd/>
              <a:tailEnd/>
            </a:ln>
          </p:spPr>
          <p:txBody>
            <a:bodyPr>
              <a:spAutoFit/>
            </a:bodyPr>
            <a:lstStyle/>
            <a:p>
              <a:pPr algn="ctr"/>
              <a:r>
                <a:rPr lang="en-GB" altLang="en-US" b="1">
                  <a:solidFill>
                    <a:srgbClr val="050528"/>
                  </a:solidFill>
                </a:rPr>
                <a:t>2014/15</a:t>
              </a:r>
            </a:p>
          </p:txBody>
        </p:sp>
      </p:grpSp>
      <p:grpSp>
        <p:nvGrpSpPr>
          <p:cNvPr id="102410" name="Group 9"/>
          <p:cNvGrpSpPr>
            <a:grpSpLocks/>
          </p:cNvGrpSpPr>
          <p:nvPr/>
        </p:nvGrpSpPr>
        <p:grpSpPr bwMode="auto">
          <a:xfrm>
            <a:off x="6970713" y="3068638"/>
            <a:ext cx="2535237" cy="2673350"/>
            <a:chOff x="6191548" y="2997216"/>
            <a:chExt cx="2534500" cy="2673324"/>
          </a:xfrm>
        </p:grpSpPr>
        <p:pic>
          <p:nvPicPr>
            <p:cNvPr id="102412" name="Picture 28"/>
            <p:cNvPicPr>
              <a:picLocks noChangeAspect="1"/>
            </p:cNvPicPr>
            <p:nvPr/>
          </p:nvPicPr>
          <p:blipFill>
            <a:blip r:embed="rId3" cstate="print"/>
            <a:srcRect/>
            <a:stretch>
              <a:fillRect/>
            </a:stretch>
          </p:blipFill>
          <p:spPr bwMode="auto">
            <a:xfrm>
              <a:off x="6748322" y="2997216"/>
              <a:ext cx="1607586" cy="2340000"/>
            </a:xfrm>
            <a:prstGeom prst="rect">
              <a:avLst/>
            </a:prstGeom>
            <a:noFill/>
            <a:ln w="9525">
              <a:noFill/>
              <a:miter lim="800000"/>
              <a:headEnd/>
              <a:tailEnd/>
            </a:ln>
          </p:spPr>
        </p:pic>
        <p:sp>
          <p:nvSpPr>
            <p:cNvPr id="102413" name="TextBox 29"/>
            <p:cNvSpPr txBox="1">
              <a:spLocks noChangeArrowheads="1"/>
            </p:cNvSpPr>
            <p:nvPr/>
          </p:nvSpPr>
          <p:spPr bwMode="auto">
            <a:xfrm rot="2895393">
              <a:off x="7529305" y="3898446"/>
              <a:ext cx="1298326" cy="369332"/>
            </a:xfrm>
            <a:prstGeom prst="rect">
              <a:avLst/>
            </a:prstGeom>
            <a:noFill/>
            <a:ln w="9525">
              <a:noFill/>
              <a:miter lim="800000"/>
              <a:headEnd/>
              <a:tailEnd/>
            </a:ln>
          </p:spPr>
          <p:txBody>
            <a:bodyPr>
              <a:spAutoFit/>
            </a:bodyPr>
            <a:lstStyle/>
            <a:p>
              <a:r>
                <a:rPr lang="en-GB" altLang="en-US" b="1">
                  <a:solidFill>
                    <a:srgbClr val="FFFFFF"/>
                  </a:solidFill>
                </a:rPr>
                <a:t>£60m</a:t>
              </a:r>
            </a:p>
          </p:txBody>
        </p:sp>
        <p:sp>
          <p:nvSpPr>
            <p:cNvPr id="102414" name="TextBox 30"/>
            <p:cNvSpPr txBox="1">
              <a:spLocks noChangeArrowheads="1"/>
            </p:cNvSpPr>
            <p:nvPr/>
          </p:nvSpPr>
          <p:spPr bwMode="auto">
            <a:xfrm>
              <a:off x="6191548" y="5301208"/>
              <a:ext cx="2534500" cy="369332"/>
            </a:xfrm>
            <a:prstGeom prst="rect">
              <a:avLst/>
            </a:prstGeom>
            <a:noFill/>
            <a:ln w="9525">
              <a:noFill/>
              <a:miter lim="800000"/>
              <a:headEnd/>
              <a:tailEnd/>
            </a:ln>
          </p:spPr>
          <p:txBody>
            <a:bodyPr>
              <a:spAutoFit/>
            </a:bodyPr>
            <a:lstStyle/>
            <a:p>
              <a:pPr algn="ctr"/>
              <a:r>
                <a:rPr lang="en-GB" altLang="en-US" b="1">
                  <a:solidFill>
                    <a:srgbClr val="050528"/>
                  </a:solidFill>
                </a:rPr>
                <a:t>2015/16</a:t>
              </a:r>
            </a:p>
          </p:txBody>
        </p:sp>
      </p:grpSp>
      <p:cxnSp>
        <p:nvCxnSpPr>
          <p:cNvPr id="36" name="Straight Connector 35"/>
          <p:cNvCxnSpPr/>
          <p:nvPr/>
        </p:nvCxnSpPr>
        <p:spPr>
          <a:xfrm>
            <a:off x="4572000" y="1773238"/>
            <a:ext cx="0" cy="378618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96878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9"/>
          <p:cNvSpPr>
            <a:spLocks noGrp="1" noChangeArrowheads="1"/>
          </p:cNvSpPr>
          <p:nvPr>
            <p:ph type="title"/>
          </p:nvPr>
        </p:nvSpPr>
        <p:spPr>
          <a:xfrm>
            <a:off x="454025" y="540614"/>
            <a:ext cx="8235950" cy="707886"/>
          </a:xfrm>
        </p:spPr>
        <p:txBody>
          <a:bodyPr>
            <a:spAutoFit/>
          </a:bodyPr>
          <a:lstStyle/>
          <a:p>
            <a:pPr algn="ctr"/>
            <a:r>
              <a:rPr lang="en-GB" altLang="en-US" sz="4000" b="1" dirty="0" smtClean="0">
                <a:solidFill>
                  <a:srgbClr val="0B023B"/>
                </a:solidFill>
              </a:rPr>
              <a:t>UK BROADCAST PARTNERS</a:t>
            </a:r>
          </a:p>
        </p:txBody>
      </p:sp>
      <p:grpSp>
        <p:nvGrpSpPr>
          <p:cNvPr id="100356" name="Group 1"/>
          <p:cNvGrpSpPr>
            <a:grpSpLocks/>
          </p:cNvGrpSpPr>
          <p:nvPr/>
        </p:nvGrpSpPr>
        <p:grpSpPr bwMode="auto">
          <a:xfrm>
            <a:off x="917575" y="1341438"/>
            <a:ext cx="7399338" cy="5310187"/>
            <a:chOff x="917964" y="1124744"/>
            <a:chExt cx="7398452" cy="5310797"/>
          </a:xfrm>
        </p:grpSpPr>
        <p:sp>
          <p:nvSpPr>
            <p:cNvPr id="6" name="Rectangle 5"/>
            <p:cNvSpPr/>
            <p:nvPr/>
          </p:nvSpPr>
          <p:spPr bwMode="auto">
            <a:xfrm>
              <a:off x="3175119" y="2995034"/>
              <a:ext cx="2880968" cy="1916332"/>
            </a:xfrm>
            <a:prstGeom prst="rect">
              <a:avLst/>
            </a:prstGeom>
            <a:solidFill>
              <a:srgbClr val="0B023B"/>
            </a:solidFill>
            <a:ln w="3175" cap="flat" cmpd="sng" algn="ctr">
              <a:solidFill>
                <a:schemeClr val="tx1"/>
              </a:solidFill>
              <a:prstDash val="solid"/>
              <a:round/>
              <a:headEnd type="none" w="med" len="med"/>
              <a:tailEnd type="none" w="med" len="med"/>
            </a:ln>
            <a:effectLst/>
          </p:spPr>
          <p:txBody>
            <a:bodyPr tIns="91440" bIns="91440" anchor="b"/>
            <a:lstStyle/>
            <a:p>
              <a:pPr algn="ctr">
                <a:defRPr/>
              </a:pPr>
              <a:r>
                <a:rPr lang="en-GB" sz="2800" cap="all" dirty="0">
                  <a:solidFill>
                    <a:srgbClr val="FFFFFF"/>
                  </a:solidFill>
                  <a:latin typeface="Premier League" pitchFamily="2" charset="0"/>
                  <a:cs typeface="Arial" charset="0"/>
                </a:rPr>
                <a:t>380 matches</a:t>
              </a:r>
            </a:p>
          </p:txBody>
        </p:sp>
        <p:sp>
          <p:nvSpPr>
            <p:cNvPr id="100366" name="Rectangle 7"/>
            <p:cNvSpPr>
              <a:spLocks noChangeArrowheads="1"/>
            </p:cNvSpPr>
            <p:nvPr/>
          </p:nvSpPr>
          <p:spPr bwMode="auto">
            <a:xfrm>
              <a:off x="917965" y="1124744"/>
              <a:ext cx="3852000" cy="1792260"/>
            </a:xfrm>
            <a:prstGeom prst="rect">
              <a:avLst/>
            </a:prstGeom>
            <a:solidFill>
              <a:schemeClr val="bg1"/>
            </a:solidFill>
            <a:ln w="3175" algn="ctr">
              <a:solidFill>
                <a:schemeClr val="tx1"/>
              </a:solidFill>
              <a:round/>
              <a:headEnd/>
              <a:tailEnd/>
            </a:ln>
          </p:spPr>
          <p:txBody>
            <a:bodyPr lIns="36000" tIns="72000" rIns="36000" bIns="144000" anchor="b"/>
            <a:lstStyle/>
            <a:p>
              <a:pPr algn="ctr">
                <a:lnSpc>
                  <a:spcPts val="1600"/>
                </a:lnSpc>
              </a:pPr>
              <a:r>
                <a:rPr lang="en-GB" altLang="en-US" dirty="0" smtClean="0">
                  <a:solidFill>
                    <a:srgbClr val="000000"/>
                  </a:solidFill>
                  <a:cs typeface="Arial" pitchFamily="34" charset="0"/>
                </a:rPr>
                <a:t>126 </a:t>
              </a:r>
              <a:r>
                <a:rPr lang="en-GB" altLang="en-US" dirty="0">
                  <a:solidFill>
                    <a:srgbClr val="000000"/>
                  </a:solidFill>
                  <a:cs typeface="Arial" pitchFamily="34" charset="0"/>
                </a:rPr>
                <a:t>matches - live TV</a:t>
              </a:r>
            </a:p>
            <a:p>
              <a:pPr algn="ctr">
                <a:lnSpc>
                  <a:spcPts val="1600"/>
                </a:lnSpc>
              </a:pPr>
              <a:r>
                <a:rPr lang="en-GB" altLang="en-US" sz="1600" i="1" dirty="0">
                  <a:solidFill>
                    <a:srgbClr val="000000"/>
                  </a:solidFill>
                  <a:cs typeface="Arial" pitchFamily="34" charset="0"/>
                </a:rPr>
                <a:t>(</a:t>
              </a:r>
              <a:r>
                <a:rPr lang="en-GB" altLang="en-US" sz="1600" i="1" dirty="0" smtClean="0">
                  <a:solidFill>
                    <a:srgbClr val="000000"/>
                  </a:solidFill>
                  <a:cs typeface="Arial" pitchFamily="34" charset="0"/>
                </a:rPr>
                <a:t>1230hrs </a:t>
              </a:r>
              <a:r>
                <a:rPr lang="en-GB" altLang="en-US" sz="1600" i="1" dirty="0">
                  <a:solidFill>
                    <a:srgbClr val="000000"/>
                  </a:solidFill>
                  <a:cs typeface="Arial" pitchFamily="34" charset="0"/>
                </a:rPr>
                <a:t>Sat, 1330hrs Sun, </a:t>
              </a:r>
              <a:r>
                <a:rPr lang="en-GB" altLang="en-US" sz="1600" i="1" dirty="0" smtClean="0">
                  <a:solidFill>
                    <a:srgbClr val="000000"/>
                  </a:solidFill>
                  <a:cs typeface="Arial" pitchFamily="34" charset="0"/>
                </a:rPr>
                <a:t>1400hrs </a:t>
              </a:r>
              <a:r>
                <a:rPr lang="en-GB" altLang="en-US" sz="1600" i="1" dirty="0">
                  <a:solidFill>
                    <a:srgbClr val="000000"/>
                  </a:solidFill>
                  <a:cs typeface="Arial" pitchFamily="34" charset="0"/>
                </a:rPr>
                <a:t>Sun,</a:t>
              </a:r>
            </a:p>
            <a:p>
              <a:pPr algn="ctr">
                <a:lnSpc>
                  <a:spcPts val="1600"/>
                </a:lnSpc>
              </a:pPr>
              <a:r>
                <a:rPr lang="en-GB" altLang="en-US" sz="1600" i="1" dirty="0">
                  <a:solidFill>
                    <a:srgbClr val="000000"/>
                  </a:solidFill>
                  <a:cs typeface="Arial" pitchFamily="34" charset="0"/>
                </a:rPr>
                <a:t>2000hrs Mon</a:t>
              </a:r>
              <a:r>
                <a:rPr lang="en-GB" altLang="en-US" sz="1600" i="1" dirty="0" smtClean="0">
                  <a:solidFill>
                    <a:srgbClr val="000000"/>
                  </a:solidFill>
                  <a:cs typeface="Arial" pitchFamily="34" charset="0"/>
                </a:rPr>
                <a:t>)</a:t>
              </a:r>
              <a:endParaRPr lang="en-GB" altLang="en-US" sz="1600" i="1" dirty="0">
                <a:solidFill>
                  <a:srgbClr val="000000"/>
                </a:solidFill>
                <a:cs typeface="Arial" pitchFamily="34" charset="0"/>
              </a:endParaRPr>
            </a:p>
          </p:txBody>
        </p:sp>
        <p:sp>
          <p:nvSpPr>
            <p:cNvPr id="100367" name="Rectangle 9"/>
            <p:cNvSpPr>
              <a:spLocks noChangeArrowheads="1"/>
            </p:cNvSpPr>
            <p:nvPr/>
          </p:nvSpPr>
          <p:spPr bwMode="auto">
            <a:xfrm>
              <a:off x="4860032" y="1124744"/>
              <a:ext cx="3456384" cy="1792259"/>
            </a:xfrm>
            <a:prstGeom prst="rect">
              <a:avLst/>
            </a:prstGeom>
            <a:solidFill>
              <a:schemeClr val="bg1"/>
            </a:solidFill>
            <a:ln w="3175" algn="ctr">
              <a:solidFill>
                <a:schemeClr val="tx1"/>
              </a:solidFill>
              <a:round/>
              <a:headEnd/>
              <a:tailEnd/>
            </a:ln>
          </p:spPr>
          <p:txBody>
            <a:bodyPr lIns="0" tIns="72000" rIns="0" bIns="144000" anchor="b"/>
            <a:lstStyle/>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r>
                <a:rPr lang="en-GB" altLang="en-US" sz="2400" dirty="0">
                  <a:solidFill>
                    <a:srgbClr val="EE193A"/>
                  </a:solidFill>
                  <a:cs typeface="Arial" pitchFamily="34" charset="0"/>
                </a:rPr>
                <a:t>    </a:t>
              </a: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a:p>
              <a:pPr algn="ctr">
                <a:lnSpc>
                  <a:spcPts val="1600"/>
                </a:lnSpc>
              </a:pPr>
              <a:r>
                <a:rPr lang="en-GB" altLang="en-US" dirty="0">
                  <a:solidFill>
                    <a:srgbClr val="000000"/>
                  </a:solidFill>
                  <a:cs typeface="Arial" pitchFamily="34" charset="0"/>
                </a:rPr>
                <a:t/>
              </a:r>
              <a:br>
                <a:rPr lang="en-GB" altLang="en-US" dirty="0">
                  <a:solidFill>
                    <a:srgbClr val="000000"/>
                  </a:solidFill>
                  <a:cs typeface="Arial" pitchFamily="34" charset="0"/>
                </a:rPr>
              </a:br>
              <a:r>
                <a:rPr lang="en-GB" altLang="en-US" dirty="0" smtClean="0">
                  <a:solidFill>
                    <a:srgbClr val="000000"/>
                  </a:solidFill>
                  <a:cs typeface="Arial" pitchFamily="34" charset="0"/>
                </a:rPr>
                <a:t>42 </a:t>
              </a:r>
              <a:r>
                <a:rPr lang="en-GB" altLang="en-US" dirty="0">
                  <a:solidFill>
                    <a:srgbClr val="000000"/>
                  </a:solidFill>
                  <a:cs typeface="Arial" pitchFamily="34" charset="0"/>
                </a:rPr>
                <a:t>matches -  live TV</a:t>
              </a:r>
            </a:p>
            <a:p>
              <a:pPr algn="ctr">
                <a:lnSpc>
                  <a:spcPts val="1600"/>
                </a:lnSpc>
              </a:pPr>
              <a:r>
                <a:rPr lang="en-GB" altLang="en-US" sz="1600" i="1" dirty="0" smtClean="0">
                  <a:solidFill>
                    <a:srgbClr val="000000"/>
                  </a:solidFill>
                  <a:cs typeface="Arial" pitchFamily="34" charset="0"/>
                </a:rPr>
                <a:t>(1730hrs </a:t>
              </a:r>
              <a:r>
                <a:rPr lang="en-GB" altLang="en-US" sz="1600" i="1" dirty="0">
                  <a:solidFill>
                    <a:srgbClr val="000000"/>
                  </a:solidFill>
                  <a:cs typeface="Arial" pitchFamily="34" charset="0"/>
                </a:rPr>
                <a:t>Sat, 2000hrs Midweek and Bank Holiday matches)</a:t>
              </a:r>
            </a:p>
          </p:txBody>
        </p:sp>
        <p:sp>
          <p:nvSpPr>
            <p:cNvPr id="100368" name="Rectangle 10"/>
            <p:cNvSpPr>
              <a:spLocks noChangeArrowheads="1"/>
            </p:cNvSpPr>
            <p:nvPr/>
          </p:nvSpPr>
          <p:spPr bwMode="auto">
            <a:xfrm>
              <a:off x="917964" y="2995107"/>
              <a:ext cx="2170800" cy="1916855"/>
            </a:xfrm>
            <a:prstGeom prst="rect">
              <a:avLst/>
            </a:prstGeom>
            <a:solidFill>
              <a:schemeClr val="bg1"/>
            </a:solidFill>
            <a:ln w="3175" algn="ctr">
              <a:solidFill>
                <a:schemeClr val="tx1"/>
              </a:solidFill>
              <a:round/>
              <a:headEnd/>
              <a:tailEnd/>
            </a:ln>
          </p:spPr>
          <p:txBody>
            <a:bodyPr lIns="36000" tIns="72000" rIns="36000" bIns="0" anchor="b"/>
            <a:lstStyle/>
            <a:p>
              <a:pPr algn="ctr">
                <a:lnSpc>
                  <a:spcPts val="1600"/>
                </a:lnSpc>
              </a:pPr>
              <a:endParaRPr lang="en-GB" altLang="en-US" dirty="0">
                <a:solidFill>
                  <a:srgbClr val="000000"/>
                </a:solidFill>
                <a:cs typeface="Arial" pitchFamily="34" charset="0"/>
              </a:endParaRPr>
            </a:p>
            <a:p>
              <a:pPr algn="ctr">
                <a:lnSpc>
                  <a:spcPts val="1600"/>
                </a:lnSpc>
              </a:pPr>
              <a:r>
                <a:rPr lang="en-GB" altLang="en-US" dirty="0">
                  <a:solidFill>
                    <a:srgbClr val="000000"/>
                  </a:solidFill>
                  <a:cs typeface="Arial" pitchFamily="34" charset="0"/>
                </a:rPr>
                <a:t>380 matches TV highlights</a:t>
              </a:r>
            </a:p>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p:txBody>
        </p:sp>
        <p:sp>
          <p:nvSpPr>
            <p:cNvPr id="100369" name="Rectangle 12"/>
            <p:cNvSpPr>
              <a:spLocks noChangeArrowheads="1"/>
            </p:cNvSpPr>
            <p:nvPr/>
          </p:nvSpPr>
          <p:spPr bwMode="auto">
            <a:xfrm>
              <a:off x="3175588" y="4999866"/>
              <a:ext cx="2880000" cy="1435675"/>
            </a:xfrm>
            <a:prstGeom prst="rect">
              <a:avLst/>
            </a:prstGeom>
            <a:solidFill>
              <a:schemeClr val="bg1"/>
            </a:solidFill>
            <a:ln w="3175" algn="ctr">
              <a:solidFill>
                <a:schemeClr val="tx1"/>
              </a:solidFill>
              <a:round/>
              <a:headEnd/>
              <a:tailEnd/>
            </a:ln>
          </p:spPr>
          <p:txBody>
            <a:bodyPr lIns="36000" tIns="72000" rIns="36000" bIns="0" anchor="b"/>
            <a:lstStyle/>
            <a:p>
              <a:pPr algn="ctr">
                <a:lnSpc>
                  <a:spcPts val="1600"/>
                </a:lnSpc>
              </a:pPr>
              <a:r>
                <a:rPr lang="en-GB" altLang="en-US">
                  <a:solidFill>
                    <a:srgbClr val="000000"/>
                  </a:solidFill>
                  <a:cs typeface="Arial" pitchFamily="34" charset="0"/>
                </a:rPr>
                <a:t>128 matches live radio</a:t>
              </a:r>
            </a:p>
            <a:p>
              <a:pPr algn="ctr">
                <a:lnSpc>
                  <a:spcPts val="1600"/>
                </a:lnSpc>
              </a:pPr>
              <a:endParaRPr lang="en-GB" altLang="en-US">
                <a:solidFill>
                  <a:srgbClr val="000000"/>
                </a:solidFill>
                <a:cs typeface="Arial" pitchFamily="34" charset="0"/>
              </a:endParaRPr>
            </a:p>
          </p:txBody>
        </p:sp>
        <p:sp>
          <p:nvSpPr>
            <p:cNvPr id="100370" name="Rectangle 14"/>
            <p:cNvSpPr>
              <a:spLocks noChangeArrowheads="1"/>
            </p:cNvSpPr>
            <p:nvPr/>
          </p:nvSpPr>
          <p:spPr bwMode="auto">
            <a:xfrm>
              <a:off x="6156230" y="4999866"/>
              <a:ext cx="2160186" cy="1435675"/>
            </a:xfrm>
            <a:prstGeom prst="rect">
              <a:avLst/>
            </a:prstGeom>
            <a:solidFill>
              <a:schemeClr val="bg1"/>
            </a:solidFill>
            <a:ln w="3175" algn="ctr">
              <a:solidFill>
                <a:schemeClr val="tx1"/>
              </a:solidFill>
              <a:round/>
              <a:headEnd/>
              <a:tailEnd/>
            </a:ln>
          </p:spPr>
          <p:txBody>
            <a:bodyPr lIns="36000" tIns="72000" rIns="36000" bIns="0" anchor="b"/>
            <a:lstStyle/>
            <a:p>
              <a:pPr algn="ctr">
                <a:lnSpc>
                  <a:spcPts val="1600"/>
                </a:lnSpc>
              </a:pPr>
              <a:r>
                <a:rPr lang="en-GB" altLang="en-US">
                  <a:solidFill>
                    <a:srgbClr val="000000"/>
                  </a:solidFill>
                  <a:cs typeface="Arial" pitchFamily="34" charset="0"/>
                </a:rPr>
                <a:t>64 matches live radio</a:t>
              </a:r>
            </a:p>
          </p:txBody>
        </p:sp>
        <p:sp>
          <p:nvSpPr>
            <p:cNvPr id="100371" name="Rectangle 16"/>
            <p:cNvSpPr>
              <a:spLocks noChangeArrowheads="1"/>
            </p:cNvSpPr>
            <p:nvPr/>
          </p:nvSpPr>
          <p:spPr bwMode="auto">
            <a:xfrm>
              <a:off x="917964" y="4999866"/>
              <a:ext cx="2170800" cy="1435675"/>
            </a:xfrm>
            <a:prstGeom prst="rect">
              <a:avLst/>
            </a:prstGeom>
            <a:solidFill>
              <a:schemeClr val="bg1"/>
            </a:solidFill>
            <a:ln w="3175" algn="ctr">
              <a:solidFill>
                <a:schemeClr val="tx1"/>
              </a:solidFill>
              <a:round/>
              <a:headEnd/>
              <a:tailEnd/>
            </a:ln>
          </p:spPr>
          <p:txBody>
            <a:bodyPr lIns="36000" tIns="72000" rIns="36000" bIns="0" anchor="b"/>
            <a:lstStyle/>
            <a:p>
              <a:pPr algn="ctr">
                <a:lnSpc>
                  <a:spcPts val="1600"/>
                </a:lnSpc>
              </a:pPr>
              <a:endParaRPr lang="en-GB" altLang="en-US" dirty="0">
                <a:solidFill>
                  <a:srgbClr val="000000"/>
                </a:solidFill>
                <a:cs typeface="Arial" pitchFamily="34" charset="0"/>
              </a:endParaRPr>
            </a:p>
            <a:p>
              <a:pPr algn="ctr">
                <a:lnSpc>
                  <a:spcPts val="1600"/>
                </a:lnSpc>
              </a:pPr>
              <a:endParaRPr lang="en-GB" altLang="en-US" dirty="0">
                <a:solidFill>
                  <a:srgbClr val="000000"/>
                </a:solidFill>
                <a:cs typeface="Arial" pitchFamily="34" charset="0"/>
              </a:endParaRPr>
            </a:p>
          </p:txBody>
        </p:sp>
        <p:sp>
          <p:nvSpPr>
            <p:cNvPr id="100372" name="Rectangle 18"/>
            <p:cNvSpPr>
              <a:spLocks noChangeArrowheads="1"/>
            </p:cNvSpPr>
            <p:nvPr/>
          </p:nvSpPr>
          <p:spPr bwMode="auto">
            <a:xfrm>
              <a:off x="6146636" y="2995107"/>
              <a:ext cx="2169780" cy="1916853"/>
            </a:xfrm>
            <a:prstGeom prst="rect">
              <a:avLst/>
            </a:prstGeom>
            <a:solidFill>
              <a:schemeClr val="bg1"/>
            </a:solidFill>
            <a:ln w="3175" algn="ctr">
              <a:solidFill>
                <a:schemeClr val="tx1"/>
              </a:solidFill>
              <a:round/>
              <a:headEnd/>
              <a:tailEnd/>
            </a:ln>
          </p:spPr>
          <p:txBody>
            <a:bodyPr lIns="36000" tIns="72000" rIns="36000" bIns="0" anchor="b"/>
            <a:lstStyle/>
            <a:p>
              <a:pPr algn="ctr">
                <a:lnSpc>
                  <a:spcPts val="1600"/>
                </a:lnSpc>
              </a:pPr>
              <a:endParaRPr lang="en-GB" altLang="en-US">
                <a:solidFill>
                  <a:srgbClr val="000000"/>
                </a:solidFill>
                <a:cs typeface="Arial" pitchFamily="34" charset="0"/>
              </a:endParaRPr>
            </a:p>
            <a:p>
              <a:pPr algn="ctr">
                <a:lnSpc>
                  <a:spcPts val="1600"/>
                </a:lnSpc>
              </a:pPr>
              <a:endParaRPr lang="en-GB" altLang="en-US">
                <a:solidFill>
                  <a:srgbClr val="000000"/>
                </a:solidFill>
                <a:cs typeface="Arial" pitchFamily="34" charset="0"/>
              </a:endParaRPr>
            </a:p>
            <a:p>
              <a:pPr algn="ctr">
                <a:lnSpc>
                  <a:spcPts val="1600"/>
                </a:lnSpc>
              </a:pPr>
              <a:r>
                <a:rPr lang="en-GB" altLang="en-US">
                  <a:solidFill>
                    <a:srgbClr val="000000"/>
                  </a:solidFill>
                  <a:cs typeface="Arial" pitchFamily="34" charset="0"/>
                </a:rPr>
                <a:t>380 matches</a:t>
              </a:r>
            </a:p>
            <a:p>
              <a:pPr algn="ctr">
                <a:lnSpc>
                  <a:spcPts val="1600"/>
                </a:lnSpc>
              </a:pPr>
              <a:r>
                <a:rPr lang="en-GB" altLang="en-US">
                  <a:solidFill>
                    <a:srgbClr val="000000"/>
                  </a:solidFill>
                  <a:cs typeface="Arial" pitchFamily="34" charset="0"/>
                </a:rPr>
                <a:t>internet and mobile clips </a:t>
              </a:r>
            </a:p>
            <a:p>
              <a:pPr algn="ctr">
                <a:lnSpc>
                  <a:spcPts val="1600"/>
                </a:lnSpc>
              </a:pPr>
              <a:endParaRPr lang="en-GB" altLang="en-US">
                <a:solidFill>
                  <a:srgbClr val="000000"/>
                </a:solidFill>
                <a:cs typeface="Arial" pitchFamily="34" charset="0"/>
              </a:endParaRPr>
            </a:p>
          </p:txBody>
        </p:sp>
      </p:grpSp>
      <p:pic>
        <p:nvPicPr>
          <p:cNvPr id="100357" name="Picture 1"/>
          <p:cNvPicPr>
            <a:picLocks noChangeAspect="1"/>
          </p:cNvPicPr>
          <p:nvPr/>
        </p:nvPicPr>
        <p:blipFill>
          <a:blip r:embed="rId3" cstate="print"/>
          <a:srcRect/>
          <a:stretch>
            <a:fillRect/>
          </a:stretch>
        </p:blipFill>
        <p:spPr bwMode="auto">
          <a:xfrm>
            <a:off x="1054100" y="1501775"/>
            <a:ext cx="3594100" cy="546100"/>
          </a:xfrm>
          <a:prstGeom prst="rect">
            <a:avLst/>
          </a:prstGeom>
          <a:noFill/>
          <a:ln w="9525">
            <a:noFill/>
            <a:miter lim="800000"/>
            <a:headEnd/>
            <a:tailEnd/>
          </a:ln>
        </p:spPr>
      </p:pic>
      <p:pic>
        <p:nvPicPr>
          <p:cNvPr id="100358" name="Picture 2"/>
          <p:cNvPicPr>
            <a:picLocks noChangeAspect="1"/>
          </p:cNvPicPr>
          <p:nvPr/>
        </p:nvPicPr>
        <p:blipFill>
          <a:blip r:embed="rId4" cstate="print"/>
          <a:srcRect/>
          <a:stretch>
            <a:fillRect/>
          </a:stretch>
        </p:blipFill>
        <p:spPr bwMode="auto">
          <a:xfrm>
            <a:off x="5159375" y="1501775"/>
            <a:ext cx="2857500" cy="609600"/>
          </a:xfrm>
          <a:prstGeom prst="rect">
            <a:avLst/>
          </a:prstGeom>
          <a:noFill/>
          <a:ln w="9525">
            <a:noFill/>
            <a:miter lim="800000"/>
            <a:headEnd/>
            <a:tailEnd/>
          </a:ln>
        </p:spPr>
      </p:pic>
      <p:pic>
        <p:nvPicPr>
          <p:cNvPr id="100359" name="Picture 3"/>
          <p:cNvPicPr>
            <a:picLocks noChangeAspect="1"/>
          </p:cNvPicPr>
          <p:nvPr/>
        </p:nvPicPr>
        <p:blipFill>
          <a:blip r:embed="rId5" cstate="print"/>
          <a:srcRect/>
          <a:stretch>
            <a:fillRect/>
          </a:stretch>
        </p:blipFill>
        <p:spPr bwMode="auto">
          <a:xfrm>
            <a:off x="985838" y="3590925"/>
            <a:ext cx="2035175" cy="354013"/>
          </a:xfrm>
          <a:prstGeom prst="rect">
            <a:avLst/>
          </a:prstGeom>
          <a:noFill/>
          <a:ln w="9525">
            <a:noFill/>
            <a:miter lim="800000"/>
            <a:headEnd/>
            <a:tailEnd/>
          </a:ln>
        </p:spPr>
      </p:pic>
      <p:pic>
        <p:nvPicPr>
          <p:cNvPr id="100360" name="Picture 4"/>
          <p:cNvPicPr>
            <a:picLocks noChangeAspect="1"/>
          </p:cNvPicPr>
          <p:nvPr/>
        </p:nvPicPr>
        <p:blipFill>
          <a:blip r:embed="rId6" cstate="print"/>
          <a:srcRect/>
          <a:stretch>
            <a:fillRect/>
          </a:stretch>
        </p:blipFill>
        <p:spPr bwMode="auto">
          <a:xfrm>
            <a:off x="3346450" y="3624263"/>
            <a:ext cx="2605088" cy="625475"/>
          </a:xfrm>
          <a:prstGeom prst="rect">
            <a:avLst/>
          </a:prstGeom>
          <a:noFill/>
          <a:ln w="9525">
            <a:noFill/>
            <a:miter lim="800000"/>
            <a:headEnd/>
            <a:tailEnd/>
          </a:ln>
        </p:spPr>
      </p:pic>
      <p:pic>
        <p:nvPicPr>
          <p:cNvPr id="100361" name="Picture 6"/>
          <p:cNvPicPr>
            <a:picLocks noChangeAspect="1"/>
          </p:cNvPicPr>
          <p:nvPr/>
        </p:nvPicPr>
        <p:blipFill>
          <a:blip r:embed="rId7" cstate="print"/>
          <a:srcRect/>
          <a:stretch>
            <a:fillRect/>
          </a:stretch>
        </p:blipFill>
        <p:spPr bwMode="auto">
          <a:xfrm>
            <a:off x="6254750" y="3590925"/>
            <a:ext cx="1954213" cy="415925"/>
          </a:xfrm>
          <a:prstGeom prst="rect">
            <a:avLst/>
          </a:prstGeom>
          <a:noFill/>
          <a:ln w="9525">
            <a:noFill/>
            <a:miter lim="800000"/>
            <a:headEnd/>
            <a:tailEnd/>
          </a:ln>
        </p:spPr>
      </p:pic>
      <p:pic>
        <p:nvPicPr>
          <p:cNvPr id="100363" name="Picture 8"/>
          <p:cNvPicPr>
            <a:picLocks noChangeAspect="1"/>
          </p:cNvPicPr>
          <p:nvPr/>
        </p:nvPicPr>
        <p:blipFill>
          <a:blip r:embed="rId8" cstate="print"/>
          <a:srcRect/>
          <a:stretch>
            <a:fillRect/>
          </a:stretch>
        </p:blipFill>
        <p:spPr bwMode="auto">
          <a:xfrm>
            <a:off x="3676650" y="5367338"/>
            <a:ext cx="1790700" cy="736600"/>
          </a:xfrm>
          <a:prstGeom prst="rect">
            <a:avLst/>
          </a:prstGeom>
          <a:noFill/>
          <a:ln w="9525">
            <a:noFill/>
            <a:miter lim="800000"/>
            <a:headEnd/>
            <a:tailEnd/>
          </a:ln>
        </p:spPr>
      </p:pic>
      <p:pic>
        <p:nvPicPr>
          <p:cNvPr id="100364" name="Picture 9"/>
          <p:cNvPicPr>
            <a:picLocks noChangeAspect="1"/>
          </p:cNvPicPr>
          <p:nvPr/>
        </p:nvPicPr>
        <p:blipFill>
          <a:blip r:embed="rId9" cstate="print"/>
          <a:srcRect/>
          <a:stretch>
            <a:fillRect/>
          </a:stretch>
        </p:blipFill>
        <p:spPr bwMode="auto">
          <a:xfrm>
            <a:off x="6564313" y="5367338"/>
            <a:ext cx="1570037" cy="773112"/>
          </a:xfrm>
          <a:prstGeom prst="rect">
            <a:avLst/>
          </a:prstGeom>
          <a:noFill/>
          <a:ln w="9525">
            <a:noFill/>
            <a:miter lim="800000"/>
            <a:headEnd/>
            <a:tailEnd/>
          </a:ln>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76691" y="5157192"/>
            <a:ext cx="1079085" cy="1590720"/>
          </a:xfrm>
          <a:prstGeom prst="rect">
            <a:avLst/>
          </a:prstGeom>
        </p:spPr>
      </p:pic>
    </p:spTree>
    <p:extLst>
      <p:ext uri="{BB962C8B-B14F-4D97-AF65-F5344CB8AC3E}">
        <p14:creationId xmlns:p14="http://schemas.microsoft.com/office/powerpoint/2010/main" val="280660428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0" y="764704"/>
            <a:ext cx="9144000" cy="931862"/>
          </a:xfrm>
        </p:spPr>
        <p:txBody>
          <a:bodyPr>
            <a:noAutofit/>
          </a:bodyPr>
          <a:lstStyle/>
          <a:p>
            <a:pPr algn="ctr">
              <a:defRPr/>
            </a:pPr>
            <a:r>
              <a:rPr lang="en-GB" sz="3200" b="1" dirty="0" smtClean="0">
                <a:solidFill>
                  <a:schemeClr val="tx1"/>
                </a:solidFill>
                <a:latin typeface="Calibri" panose="020F0502020204030204" pitchFamily="34" charset="0"/>
              </a:rPr>
              <a:t>GLOBAL AUDIENCE</a:t>
            </a:r>
            <a:br>
              <a:rPr lang="en-GB" sz="3200" b="1" dirty="0" smtClean="0">
                <a:solidFill>
                  <a:schemeClr val="tx1"/>
                </a:solidFill>
                <a:latin typeface="Calibri" panose="020F0502020204030204" pitchFamily="34" charset="0"/>
              </a:rPr>
            </a:br>
            <a:r>
              <a:rPr lang="en-GB" sz="3200" b="1" dirty="0" smtClean="0">
                <a:solidFill>
                  <a:schemeClr val="accent1"/>
                </a:solidFill>
                <a:latin typeface="Calibri" panose="020F0502020204030204" pitchFamily="34" charset="0"/>
              </a:rPr>
              <a:t>1.2 BILLION LIVE VIEWERS VIA 80+ BROADCASTERS</a:t>
            </a:r>
            <a:r>
              <a:rPr lang="en-GB" sz="6000" b="1" dirty="0" smtClean="0">
                <a:solidFill>
                  <a:schemeClr val="accent1"/>
                </a:solidFill>
                <a:latin typeface="Calibri" panose="020F0502020204030204" pitchFamily="34" charset="0"/>
              </a:rPr>
              <a:t/>
            </a:r>
            <a:br>
              <a:rPr lang="en-GB" sz="6000" b="1" dirty="0" smtClean="0">
                <a:solidFill>
                  <a:schemeClr val="accent1"/>
                </a:solidFill>
                <a:latin typeface="Calibri" panose="020F0502020204030204" pitchFamily="34" charset="0"/>
              </a:rPr>
            </a:br>
            <a:r>
              <a:rPr lang="en-GB" sz="4000" b="1" dirty="0" smtClean="0">
                <a:solidFill>
                  <a:srgbClr val="0B023B"/>
                </a:solidFill>
                <a:latin typeface="Calibri" panose="020F0502020204030204" pitchFamily="34" charset="0"/>
              </a:rPr>
              <a:t/>
            </a:r>
            <a:br>
              <a:rPr lang="en-GB" sz="4000" b="1" dirty="0" smtClean="0">
                <a:solidFill>
                  <a:srgbClr val="0B023B"/>
                </a:solidFill>
                <a:latin typeface="Calibri" panose="020F0502020204030204" pitchFamily="34" charset="0"/>
              </a:rPr>
            </a:br>
            <a:endParaRPr lang="en-GB" sz="4000" b="1" dirty="0" smtClean="0">
              <a:solidFill>
                <a:srgbClr val="FFFF1D"/>
              </a:solidFill>
              <a:latin typeface="Calibri" panose="020F0502020204030204" pitchFamily="34" charset="0"/>
            </a:endParaRPr>
          </a:p>
        </p:txBody>
      </p:sp>
      <p:grpSp>
        <p:nvGrpSpPr>
          <p:cNvPr id="2" name="Group 487"/>
          <p:cNvGrpSpPr>
            <a:grpSpLocks noChangeAspect="1"/>
          </p:cNvGrpSpPr>
          <p:nvPr/>
        </p:nvGrpSpPr>
        <p:grpSpPr bwMode="auto">
          <a:xfrm>
            <a:off x="175195" y="1198664"/>
            <a:ext cx="8822186" cy="5246950"/>
            <a:chOff x="613" y="1056"/>
            <a:chExt cx="4563" cy="2720"/>
          </a:xfrm>
          <a:solidFill>
            <a:schemeClr val="accent1">
              <a:lumMod val="60000"/>
              <a:lumOff val="40000"/>
            </a:schemeClr>
          </a:solidFill>
        </p:grpSpPr>
        <p:sp>
          <p:nvSpPr>
            <p:cNvPr id="82130" name="Freeform 4"/>
            <p:cNvSpPr>
              <a:spLocks noChangeAspect="1"/>
            </p:cNvSpPr>
            <p:nvPr/>
          </p:nvSpPr>
          <p:spPr bwMode="auto">
            <a:xfrm>
              <a:off x="1718" y="1674"/>
              <a:ext cx="73" cy="50"/>
            </a:xfrm>
            <a:custGeom>
              <a:avLst/>
              <a:gdLst>
                <a:gd name="T0" fmla="*/ 4 w 83"/>
                <a:gd name="T1" fmla="*/ 8 h 53"/>
                <a:gd name="T2" fmla="*/ 4 w 83"/>
                <a:gd name="T3" fmla="*/ 8 h 53"/>
                <a:gd name="T4" fmla="*/ 4 w 83"/>
                <a:gd name="T5" fmla="*/ 8 h 53"/>
                <a:gd name="T6" fmla="*/ 0 w 83"/>
                <a:gd name="T7" fmla="*/ 8 h 53"/>
                <a:gd name="T8" fmla="*/ 4 w 83"/>
                <a:gd name="T9" fmla="*/ 0 h 53"/>
                <a:gd name="T10" fmla="*/ 4 w 83"/>
                <a:gd name="T11" fmla="*/ 0 h 53"/>
                <a:gd name="T12" fmla="*/ 4 w 83"/>
                <a:gd name="T13" fmla="*/ 8 h 53"/>
                <a:gd name="T14" fmla="*/ 4 w 83"/>
                <a:gd name="T15" fmla="*/ 8 h 53"/>
                <a:gd name="T16" fmla="*/ 4 w 83"/>
                <a:gd name="T17" fmla="*/ 8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
                <a:gd name="T28" fmla="*/ 0 h 53"/>
                <a:gd name="T29" fmla="*/ 83 w 83"/>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 h="53">
                  <a:moveTo>
                    <a:pt x="74" y="44"/>
                  </a:moveTo>
                  <a:lnTo>
                    <a:pt x="44" y="37"/>
                  </a:lnTo>
                  <a:lnTo>
                    <a:pt x="23" y="52"/>
                  </a:lnTo>
                  <a:lnTo>
                    <a:pt x="0" y="44"/>
                  </a:lnTo>
                  <a:lnTo>
                    <a:pt x="28" y="0"/>
                  </a:lnTo>
                  <a:lnTo>
                    <a:pt x="44" y="0"/>
                  </a:lnTo>
                  <a:lnTo>
                    <a:pt x="67" y="15"/>
                  </a:lnTo>
                  <a:lnTo>
                    <a:pt x="82" y="37"/>
                  </a:lnTo>
                  <a:lnTo>
                    <a:pt x="74" y="44"/>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31" name="Freeform 5"/>
            <p:cNvSpPr>
              <a:spLocks noChangeAspect="1"/>
            </p:cNvSpPr>
            <p:nvPr/>
          </p:nvSpPr>
          <p:spPr bwMode="auto">
            <a:xfrm>
              <a:off x="1739" y="1737"/>
              <a:ext cx="27" cy="29"/>
            </a:xfrm>
            <a:custGeom>
              <a:avLst/>
              <a:gdLst>
                <a:gd name="T0" fmla="*/ 3 w 31"/>
                <a:gd name="T1" fmla="*/ 15 h 30"/>
                <a:gd name="T2" fmla="*/ 3 w 31"/>
                <a:gd name="T3" fmla="*/ 15 h 30"/>
                <a:gd name="T4" fmla="*/ 0 w 31"/>
                <a:gd name="T5" fmla="*/ 15 h 30"/>
                <a:gd name="T6" fmla="*/ 3 w 31"/>
                <a:gd name="T7" fmla="*/ 8 h 30"/>
                <a:gd name="T8" fmla="*/ 3 w 31"/>
                <a:gd name="T9" fmla="*/ 0 h 30"/>
                <a:gd name="T10" fmla="*/ 3 w 31"/>
                <a:gd name="T11" fmla="*/ 15 h 30"/>
                <a:gd name="T12" fmla="*/ 0 60000 65536"/>
                <a:gd name="T13" fmla="*/ 0 60000 65536"/>
                <a:gd name="T14" fmla="*/ 0 60000 65536"/>
                <a:gd name="T15" fmla="*/ 0 60000 65536"/>
                <a:gd name="T16" fmla="*/ 0 60000 65536"/>
                <a:gd name="T17" fmla="*/ 0 60000 65536"/>
                <a:gd name="T18" fmla="*/ 0 w 31"/>
                <a:gd name="T19" fmla="*/ 0 h 30"/>
                <a:gd name="T20" fmla="*/ 31 w 31"/>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1" h="30">
                  <a:moveTo>
                    <a:pt x="30" y="16"/>
                  </a:moveTo>
                  <a:lnTo>
                    <a:pt x="7" y="29"/>
                  </a:lnTo>
                  <a:lnTo>
                    <a:pt x="0" y="16"/>
                  </a:lnTo>
                  <a:lnTo>
                    <a:pt x="15" y="8"/>
                  </a:lnTo>
                  <a:lnTo>
                    <a:pt x="30" y="0"/>
                  </a:lnTo>
                  <a:lnTo>
                    <a:pt x="30" y="1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32" name="Freeform 6"/>
            <p:cNvSpPr>
              <a:spLocks noChangeAspect="1"/>
            </p:cNvSpPr>
            <p:nvPr/>
          </p:nvSpPr>
          <p:spPr bwMode="auto">
            <a:xfrm>
              <a:off x="1759" y="1765"/>
              <a:ext cx="21" cy="14"/>
            </a:xfrm>
            <a:custGeom>
              <a:avLst/>
              <a:gdLst>
                <a:gd name="T0" fmla="*/ 0 w 24"/>
                <a:gd name="T1" fmla="*/ 0 h 16"/>
                <a:gd name="T2" fmla="*/ 4 w 24"/>
                <a:gd name="T3" fmla="*/ 4 h 16"/>
                <a:gd name="T4" fmla="*/ 4 w 24"/>
                <a:gd name="T5" fmla="*/ 4 h 16"/>
                <a:gd name="T6" fmla="*/ 4 w 24"/>
                <a:gd name="T7" fmla="*/ 0 h 16"/>
                <a:gd name="T8" fmla="*/ 0 w 24"/>
                <a:gd name="T9" fmla="*/ 0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0" y="0"/>
                  </a:moveTo>
                  <a:lnTo>
                    <a:pt x="15" y="15"/>
                  </a:lnTo>
                  <a:lnTo>
                    <a:pt x="23" y="8"/>
                  </a:lnTo>
                  <a:lnTo>
                    <a:pt x="15" y="0"/>
                  </a:lnTo>
                  <a:lnTo>
                    <a:pt x="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33" name="Freeform 7"/>
            <p:cNvSpPr>
              <a:spLocks noChangeAspect="1"/>
            </p:cNvSpPr>
            <p:nvPr/>
          </p:nvSpPr>
          <p:spPr bwMode="auto">
            <a:xfrm>
              <a:off x="1739" y="1890"/>
              <a:ext cx="21" cy="22"/>
            </a:xfrm>
            <a:custGeom>
              <a:avLst/>
              <a:gdLst>
                <a:gd name="T0" fmla="*/ 0 w 24"/>
                <a:gd name="T1" fmla="*/ 6 h 24"/>
                <a:gd name="T2" fmla="*/ 0 w 24"/>
                <a:gd name="T3" fmla="*/ 6 h 24"/>
                <a:gd name="T4" fmla="*/ 4 w 24"/>
                <a:gd name="T5" fmla="*/ 6 h 24"/>
                <a:gd name="T6" fmla="*/ 4 w 24"/>
                <a:gd name="T7" fmla="*/ 0 h 24"/>
                <a:gd name="T8" fmla="*/ 0 w 24"/>
                <a:gd name="T9" fmla="*/ 6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0" y="7"/>
                  </a:moveTo>
                  <a:lnTo>
                    <a:pt x="0" y="23"/>
                  </a:lnTo>
                  <a:lnTo>
                    <a:pt x="23" y="15"/>
                  </a:lnTo>
                  <a:lnTo>
                    <a:pt x="15" y="0"/>
                  </a:lnTo>
                  <a:lnTo>
                    <a:pt x="0"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34" name="Freeform 8">
              <a:hlinkClick r:id="rId3" action="ppaction://hlinksldjump" tooltip="Island"/>
            </p:cNvPr>
            <p:cNvSpPr>
              <a:spLocks noChangeAspect="1"/>
            </p:cNvSpPr>
            <p:nvPr/>
          </p:nvSpPr>
          <p:spPr bwMode="auto">
            <a:xfrm>
              <a:off x="2449" y="1730"/>
              <a:ext cx="106" cy="71"/>
            </a:xfrm>
            <a:custGeom>
              <a:avLst/>
              <a:gdLst>
                <a:gd name="T0" fmla="*/ 3 w 122"/>
                <a:gd name="T1" fmla="*/ 0 h 76"/>
                <a:gd name="T2" fmla="*/ 3 w 122"/>
                <a:gd name="T3" fmla="*/ 0 h 76"/>
                <a:gd name="T4" fmla="*/ 3 w 122"/>
                <a:gd name="T5" fmla="*/ 7 h 76"/>
                <a:gd name="T6" fmla="*/ 3 w 122"/>
                <a:gd name="T7" fmla="*/ 7 h 76"/>
                <a:gd name="T8" fmla="*/ 3 w 122"/>
                <a:gd name="T9" fmla="*/ 7 h 76"/>
                <a:gd name="T10" fmla="*/ 3 w 122"/>
                <a:gd name="T11" fmla="*/ 7 h 76"/>
                <a:gd name="T12" fmla="*/ 3 w 122"/>
                <a:gd name="T13" fmla="*/ 7 h 76"/>
                <a:gd name="T14" fmla="*/ 3 w 122"/>
                <a:gd name="T15" fmla="*/ 7 h 76"/>
                <a:gd name="T16" fmla="*/ 3 w 122"/>
                <a:gd name="T17" fmla="*/ 7 h 76"/>
                <a:gd name="T18" fmla="*/ 3 w 122"/>
                <a:gd name="T19" fmla="*/ 7 h 76"/>
                <a:gd name="T20" fmla="*/ 3 w 122"/>
                <a:gd name="T21" fmla="*/ 7 h 76"/>
                <a:gd name="T22" fmla="*/ 0 w 122"/>
                <a:gd name="T23" fmla="*/ 7 h 76"/>
                <a:gd name="T24" fmla="*/ 0 w 122"/>
                <a:gd name="T25" fmla="*/ 7 h 76"/>
                <a:gd name="T26" fmla="*/ 3 w 122"/>
                <a:gd name="T27" fmla="*/ 0 h 76"/>
                <a:gd name="T28" fmla="*/ 3 w 122"/>
                <a:gd name="T29" fmla="*/ 7 h 76"/>
                <a:gd name="T30" fmla="*/ 3 w 122"/>
                <a:gd name="T31" fmla="*/ 7 h 76"/>
                <a:gd name="T32" fmla="*/ 3 w 122"/>
                <a:gd name="T33" fmla="*/ 7 h 76"/>
                <a:gd name="T34" fmla="*/ 3 w 122"/>
                <a:gd name="T35" fmla="*/ 7 h 76"/>
                <a:gd name="T36" fmla="*/ 3 w 122"/>
                <a:gd name="T37" fmla="*/ 0 h 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2"/>
                <a:gd name="T58" fmla="*/ 0 h 76"/>
                <a:gd name="T59" fmla="*/ 122 w 122"/>
                <a:gd name="T60" fmla="*/ 76 h 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2" h="76">
                  <a:moveTo>
                    <a:pt x="98" y="0"/>
                  </a:moveTo>
                  <a:lnTo>
                    <a:pt x="114" y="0"/>
                  </a:lnTo>
                  <a:lnTo>
                    <a:pt x="121" y="36"/>
                  </a:lnTo>
                  <a:lnTo>
                    <a:pt x="106" y="59"/>
                  </a:lnTo>
                  <a:lnTo>
                    <a:pt x="91" y="67"/>
                  </a:lnTo>
                  <a:lnTo>
                    <a:pt x="62" y="75"/>
                  </a:lnTo>
                  <a:lnTo>
                    <a:pt x="31" y="59"/>
                  </a:lnTo>
                  <a:lnTo>
                    <a:pt x="16" y="67"/>
                  </a:lnTo>
                  <a:lnTo>
                    <a:pt x="8" y="52"/>
                  </a:lnTo>
                  <a:lnTo>
                    <a:pt x="23" y="44"/>
                  </a:lnTo>
                  <a:lnTo>
                    <a:pt x="16" y="36"/>
                  </a:lnTo>
                  <a:lnTo>
                    <a:pt x="0" y="31"/>
                  </a:lnTo>
                  <a:lnTo>
                    <a:pt x="0" y="15"/>
                  </a:lnTo>
                  <a:lnTo>
                    <a:pt x="8" y="0"/>
                  </a:lnTo>
                  <a:lnTo>
                    <a:pt x="23" y="8"/>
                  </a:lnTo>
                  <a:lnTo>
                    <a:pt x="31" y="23"/>
                  </a:lnTo>
                  <a:lnTo>
                    <a:pt x="54" y="8"/>
                  </a:lnTo>
                  <a:lnTo>
                    <a:pt x="68" y="15"/>
                  </a:lnTo>
                  <a:lnTo>
                    <a:pt x="9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35" name="Freeform 9"/>
            <p:cNvSpPr>
              <a:spLocks noChangeAspect="1"/>
            </p:cNvSpPr>
            <p:nvPr/>
          </p:nvSpPr>
          <p:spPr bwMode="auto">
            <a:xfrm>
              <a:off x="1970" y="2028"/>
              <a:ext cx="78" cy="93"/>
            </a:xfrm>
            <a:custGeom>
              <a:avLst/>
              <a:gdLst>
                <a:gd name="T0" fmla="*/ 3 w 91"/>
                <a:gd name="T1" fmla="*/ 12 h 97"/>
                <a:gd name="T2" fmla="*/ 3 w 91"/>
                <a:gd name="T3" fmla="*/ 12 h 97"/>
                <a:gd name="T4" fmla="*/ 3 w 91"/>
                <a:gd name="T5" fmla="*/ 12 h 97"/>
                <a:gd name="T6" fmla="*/ 3 w 91"/>
                <a:gd name="T7" fmla="*/ 17 h 97"/>
                <a:gd name="T8" fmla="*/ 3 w 91"/>
                <a:gd name="T9" fmla="*/ 17 h 97"/>
                <a:gd name="T10" fmla="*/ 3 w 91"/>
                <a:gd name="T11" fmla="*/ 13 h 97"/>
                <a:gd name="T12" fmla="*/ 3 w 91"/>
                <a:gd name="T13" fmla="*/ 13 h 97"/>
                <a:gd name="T14" fmla="*/ 0 w 91"/>
                <a:gd name="T15" fmla="*/ 12 h 97"/>
                <a:gd name="T16" fmla="*/ 3 w 91"/>
                <a:gd name="T17" fmla="*/ 12 h 97"/>
                <a:gd name="T18" fmla="*/ 3 w 91"/>
                <a:gd name="T19" fmla="*/ 0 h 97"/>
                <a:gd name="T20" fmla="*/ 3 w 91"/>
                <a:gd name="T21" fmla="*/ 12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1"/>
                <a:gd name="T34" fmla="*/ 0 h 97"/>
                <a:gd name="T35" fmla="*/ 91 w 91"/>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1" h="97">
                  <a:moveTo>
                    <a:pt x="44" y="31"/>
                  </a:moveTo>
                  <a:lnTo>
                    <a:pt x="74" y="37"/>
                  </a:lnTo>
                  <a:lnTo>
                    <a:pt x="74" y="67"/>
                  </a:lnTo>
                  <a:lnTo>
                    <a:pt x="90" y="96"/>
                  </a:lnTo>
                  <a:lnTo>
                    <a:pt x="82" y="96"/>
                  </a:lnTo>
                  <a:lnTo>
                    <a:pt x="59" y="81"/>
                  </a:lnTo>
                  <a:lnTo>
                    <a:pt x="7" y="81"/>
                  </a:lnTo>
                  <a:lnTo>
                    <a:pt x="0" y="67"/>
                  </a:lnTo>
                  <a:lnTo>
                    <a:pt x="15" y="37"/>
                  </a:lnTo>
                  <a:lnTo>
                    <a:pt x="44" y="0"/>
                  </a:lnTo>
                  <a:lnTo>
                    <a:pt x="44" y="31"/>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36" name="Freeform 10"/>
            <p:cNvSpPr>
              <a:spLocks noChangeAspect="1"/>
            </p:cNvSpPr>
            <p:nvPr/>
          </p:nvSpPr>
          <p:spPr bwMode="auto">
            <a:xfrm>
              <a:off x="1995" y="2120"/>
              <a:ext cx="13" cy="15"/>
            </a:xfrm>
            <a:custGeom>
              <a:avLst/>
              <a:gdLst>
                <a:gd name="T0" fmla="*/ 3 w 15"/>
                <a:gd name="T1" fmla="*/ 4 h 17"/>
                <a:gd name="T2" fmla="*/ 0 w 15"/>
                <a:gd name="T3" fmla="*/ 4 h 17"/>
                <a:gd name="T4" fmla="*/ 3 w 15"/>
                <a:gd name="T5" fmla="*/ 0 h 17"/>
                <a:gd name="T6" fmla="*/ 3 w 15"/>
                <a:gd name="T7" fmla="*/ 4 h 17"/>
                <a:gd name="T8" fmla="*/ 0 60000 65536"/>
                <a:gd name="T9" fmla="*/ 0 60000 65536"/>
                <a:gd name="T10" fmla="*/ 0 60000 65536"/>
                <a:gd name="T11" fmla="*/ 0 60000 65536"/>
                <a:gd name="T12" fmla="*/ 0 w 15"/>
                <a:gd name="T13" fmla="*/ 0 h 17"/>
                <a:gd name="T14" fmla="*/ 15 w 15"/>
                <a:gd name="T15" fmla="*/ 17 h 17"/>
              </a:gdLst>
              <a:ahLst/>
              <a:cxnLst>
                <a:cxn ang="T8">
                  <a:pos x="T0" y="T1"/>
                </a:cxn>
                <a:cxn ang="T9">
                  <a:pos x="T2" y="T3"/>
                </a:cxn>
                <a:cxn ang="T10">
                  <a:pos x="T4" y="T5"/>
                </a:cxn>
                <a:cxn ang="T11">
                  <a:pos x="T6" y="T7"/>
                </a:cxn>
              </a:cxnLst>
              <a:rect l="T12" t="T13" r="T14" b="T15"/>
              <a:pathLst>
                <a:path w="15" h="17">
                  <a:moveTo>
                    <a:pt x="14" y="16"/>
                  </a:moveTo>
                  <a:lnTo>
                    <a:pt x="0" y="16"/>
                  </a:lnTo>
                  <a:lnTo>
                    <a:pt x="6" y="0"/>
                  </a:lnTo>
                  <a:lnTo>
                    <a:pt x="14" y="1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37" name="Freeform 11">
              <a:hlinkClick r:id="rId3" action="ppaction://hlinksldjump" tooltip="Färöer"/>
            </p:cNvPr>
            <p:cNvSpPr>
              <a:spLocks noChangeAspect="1"/>
            </p:cNvSpPr>
            <p:nvPr/>
          </p:nvSpPr>
          <p:spPr bwMode="auto">
            <a:xfrm>
              <a:off x="2641" y="1822"/>
              <a:ext cx="6" cy="7"/>
            </a:xfrm>
            <a:custGeom>
              <a:avLst/>
              <a:gdLst>
                <a:gd name="T0" fmla="*/ 1 w 9"/>
                <a:gd name="T1" fmla="*/ 0 h 8"/>
                <a:gd name="T2" fmla="*/ 1 w 9"/>
                <a:gd name="T3" fmla="*/ 4 h 8"/>
                <a:gd name="T4" fmla="*/ 0 w 9"/>
                <a:gd name="T5" fmla="*/ 4 h 8"/>
                <a:gd name="T6" fmla="*/ 0 w 9"/>
                <a:gd name="T7" fmla="*/ 0 h 8"/>
                <a:gd name="T8" fmla="*/ 1 w 9"/>
                <a:gd name="T9" fmla="*/ 0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8" y="0"/>
                  </a:moveTo>
                  <a:lnTo>
                    <a:pt x="8" y="7"/>
                  </a:lnTo>
                  <a:lnTo>
                    <a:pt x="0" y="7"/>
                  </a:lnTo>
                  <a:lnTo>
                    <a:pt x="0" y="0"/>
                  </a:lnTo>
                  <a:lnTo>
                    <a:pt x="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38" name="Freeform 12">
              <a:hlinkClick r:id="rId3" action="ppaction://hlinksldjump" tooltip="Grönland"/>
            </p:cNvPr>
            <p:cNvSpPr>
              <a:spLocks noChangeAspect="1"/>
            </p:cNvSpPr>
            <p:nvPr/>
          </p:nvSpPr>
          <p:spPr bwMode="auto">
            <a:xfrm>
              <a:off x="2054" y="1090"/>
              <a:ext cx="556" cy="759"/>
            </a:xfrm>
            <a:custGeom>
              <a:avLst/>
              <a:gdLst>
                <a:gd name="T0" fmla="*/ 3 w 639"/>
                <a:gd name="T1" fmla="*/ 15 h 805"/>
                <a:gd name="T2" fmla="*/ 3 w 639"/>
                <a:gd name="T3" fmla="*/ 17 h 805"/>
                <a:gd name="T4" fmla="*/ 3 w 639"/>
                <a:gd name="T5" fmla="*/ 19 h 805"/>
                <a:gd name="T6" fmla="*/ 3 w 639"/>
                <a:gd name="T7" fmla="*/ 25 h 805"/>
                <a:gd name="T8" fmla="*/ 3 w 639"/>
                <a:gd name="T9" fmla="*/ 28 h 805"/>
                <a:gd name="T10" fmla="*/ 3 w 639"/>
                <a:gd name="T11" fmla="*/ 27 h 805"/>
                <a:gd name="T12" fmla="*/ 3 w 639"/>
                <a:gd name="T13" fmla="*/ 30 h 805"/>
                <a:gd name="T14" fmla="*/ 3 w 639"/>
                <a:gd name="T15" fmla="*/ 35 h 805"/>
                <a:gd name="T16" fmla="*/ 3 w 639"/>
                <a:gd name="T17" fmla="*/ 37 h 805"/>
                <a:gd name="T18" fmla="*/ 3 w 639"/>
                <a:gd name="T19" fmla="*/ 38 h 805"/>
                <a:gd name="T20" fmla="*/ 3 w 639"/>
                <a:gd name="T21" fmla="*/ 39 h 805"/>
                <a:gd name="T22" fmla="*/ 3 w 639"/>
                <a:gd name="T23" fmla="*/ 41 h 805"/>
                <a:gd name="T24" fmla="*/ 3 w 639"/>
                <a:gd name="T25" fmla="*/ 45 h 805"/>
                <a:gd name="T26" fmla="*/ 3 w 639"/>
                <a:gd name="T27" fmla="*/ 45 h 805"/>
                <a:gd name="T28" fmla="*/ 3 w 639"/>
                <a:gd name="T29" fmla="*/ 46 h 805"/>
                <a:gd name="T30" fmla="*/ 3 w 639"/>
                <a:gd name="T31" fmla="*/ 48 h 805"/>
                <a:gd name="T32" fmla="*/ 3 w 639"/>
                <a:gd name="T33" fmla="*/ 52 h 805"/>
                <a:gd name="T34" fmla="*/ 3 w 639"/>
                <a:gd name="T35" fmla="*/ 54 h 805"/>
                <a:gd name="T36" fmla="*/ 3 w 639"/>
                <a:gd name="T37" fmla="*/ 55 h 805"/>
                <a:gd name="T38" fmla="*/ 3 w 639"/>
                <a:gd name="T39" fmla="*/ 60 h 805"/>
                <a:gd name="T40" fmla="*/ 3 w 639"/>
                <a:gd name="T41" fmla="*/ 62 h 805"/>
                <a:gd name="T42" fmla="*/ 3 w 639"/>
                <a:gd name="T43" fmla="*/ 66 h 805"/>
                <a:gd name="T44" fmla="*/ 3 w 639"/>
                <a:gd name="T45" fmla="*/ 68 h 805"/>
                <a:gd name="T46" fmla="*/ 3 w 639"/>
                <a:gd name="T47" fmla="*/ 66 h 805"/>
                <a:gd name="T48" fmla="*/ 3 w 639"/>
                <a:gd name="T49" fmla="*/ 65 h 805"/>
                <a:gd name="T50" fmla="*/ 3 w 639"/>
                <a:gd name="T51" fmla="*/ 55 h 805"/>
                <a:gd name="T52" fmla="*/ 3 w 639"/>
                <a:gd name="T53" fmla="*/ 49 h 805"/>
                <a:gd name="T54" fmla="*/ 3 w 639"/>
                <a:gd name="T55" fmla="*/ 46 h 805"/>
                <a:gd name="T56" fmla="*/ 3 w 639"/>
                <a:gd name="T57" fmla="*/ 45 h 805"/>
                <a:gd name="T58" fmla="*/ 3 w 639"/>
                <a:gd name="T59" fmla="*/ 41 h 805"/>
                <a:gd name="T60" fmla="*/ 3 w 639"/>
                <a:gd name="T61" fmla="*/ 35 h 805"/>
                <a:gd name="T62" fmla="*/ 3 w 639"/>
                <a:gd name="T63" fmla="*/ 28 h 805"/>
                <a:gd name="T64" fmla="*/ 3 w 639"/>
                <a:gd name="T65" fmla="*/ 25 h 805"/>
                <a:gd name="T66" fmla="*/ 0 w 639"/>
                <a:gd name="T67" fmla="*/ 22 h 805"/>
                <a:gd name="T68" fmla="*/ 3 w 639"/>
                <a:gd name="T69" fmla="*/ 22 h 805"/>
                <a:gd name="T70" fmla="*/ 0 w 639"/>
                <a:gd name="T71" fmla="*/ 19 h 805"/>
                <a:gd name="T72" fmla="*/ 3 w 639"/>
                <a:gd name="T73" fmla="*/ 16 h 805"/>
                <a:gd name="T74" fmla="*/ 3 w 639"/>
                <a:gd name="T75" fmla="*/ 14 h 805"/>
                <a:gd name="T76" fmla="*/ 3 w 639"/>
                <a:gd name="T77" fmla="*/ 10 h 805"/>
                <a:gd name="T78" fmla="*/ 3 w 639"/>
                <a:gd name="T79" fmla="*/ 8 h 805"/>
                <a:gd name="T80" fmla="*/ 3 w 639"/>
                <a:gd name="T81" fmla="*/ 8 h 805"/>
                <a:gd name="T82" fmla="*/ 3 w 639"/>
                <a:gd name="T83" fmla="*/ 8 h 805"/>
                <a:gd name="T84" fmla="*/ 3 w 639"/>
                <a:gd name="T85" fmla="*/ 8 h 805"/>
                <a:gd name="T86" fmla="*/ 3 w 639"/>
                <a:gd name="T87" fmla="*/ 8 h 805"/>
                <a:gd name="T88" fmla="*/ 3 w 639"/>
                <a:gd name="T89" fmla="*/ 8 h 805"/>
                <a:gd name="T90" fmla="*/ 3 w 639"/>
                <a:gd name="T91" fmla="*/ 8 h 805"/>
                <a:gd name="T92" fmla="*/ 3 w 639"/>
                <a:gd name="T93" fmla="*/ 8 h 805"/>
                <a:gd name="T94" fmla="*/ 3 w 639"/>
                <a:gd name="T95" fmla="*/ 8 h 805"/>
                <a:gd name="T96" fmla="*/ 3 w 639"/>
                <a:gd name="T97" fmla="*/ 8 h 805"/>
                <a:gd name="T98" fmla="*/ 3 w 639"/>
                <a:gd name="T99" fmla="*/ 0 h 805"/>
                <a:gd name="T100" fmla="*/ 3 w 639"/>
                <a:gd name="T101" fmla="*/ 8 h 805"/>
                <a:gd name="T102" fmla="*/ 3 w 639"/>
                <a:gd name="T103" fmla="*/ 8 h 805"/>
                <a:gd name="T104" fmla="*/ 3 w 639"/>
                <a:gd name="T105" fmla="*/ 8 h 805"/>
                <a:gd name="T106" fmla="*/ 3 w 639"/>
                <a:gd name="T107" fmla="*/ 8 h 805"/>
                <a:gd name="T108" fmla="*/ 3 w 639"/>
                <a:gd name="T109" fmla="*/ 8 h 805"/>
                <a:gd name="T110" fmla="*/ 3 w 639"/>
                <a:gd name="T111" fmla="*/ 8 h 805"/>
                <a:gd name="T112" fmla="*/ 3 w 639"/>
                <a:gd name="T113" fmla="*/ 9 h 805"/>
                <a:gd name="T114" fmla="*/ 3 w 639"/>
                <a:gd name="T115" fmla="*/ 8 h 805"/>
                <a:gd name="T116" fmla="*/ 3 w 639"/>
                <a:gd name="T117" fmla="*/ 13 h 805"/>
                <a:gd name="T118" fmla="*/ 3 w 639"/>
                <a:gd name="T119" fmla="*/ 11 h 8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9"/>
                <a:gd name="T181" fmla="*/ 0 h 805"/>
                <a:gd name="T182" fmla="*/ 639 w 639"/>
                <a:gd name="T183" fmla="*/ 805 h 80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9" h="805">
                  <a:moveTo>
                    <a:pt x="638" y="133"/>
                  </a:moveTo>
                  <a:lnTo>
                    <a:pt x="599" y="169"/>
                  </a:lnTo>
                  <a:lnTo>
                    <a:pt x="584" y="177"/>
                  </a:lnTo>
                  <a:lnTo>
                    <a:pt x="584" y="184"/>
                  </a:lnTo>
                  <a:lnTo>
                    <a:pt x="569" y="215"/>
                  </a:lnTo>
                  <a:lnTo>
                    <a:pt x="553" y="215"/>
                  </a:lnTo>
                  <a:lnTo>
                    <a:pt x="546" y="288"/>
                  </a:lnTo>
                  <a:lnTo>
                    <a:pt x="538" y="296"/>
                  </a:lnTo>
                  <a:lnTo>
                    <a:pt x="553" y="317"/>
                  </a:lnTo>
                  <a:lnTo>
                    <a:pt x="553" y="332"/>
                  </a:lnTo>
                  <a:lnTo>
                    <a:pt x="538" y="332"/>
                  </a:lnTo>
                  <a:lnTo>
                    <a:pt x="525" y="325"/>
                  </a:lnTo>
                  <a:lnTo>
                    <a:pt x="517" y="348"/>
                  </a:lnTo>
                  <a:lnTo>
                    <a:pt x="525" y="353"/>
                  </a:lnTo>
                  <a:lnTo>
                    <a:pt x="532" y="376"/>
                  </a:lnTo>
                  <a:lnTo>
                    <a:pt x="517" y="405"/>
                  </a:lnTo>
                  <a:lnTo>
                    <a:pt x="502" y="420"/>
                  </a:lnTo>
                  <a:lnTo>
                    <a:pt x="509" y="428"/>
                  </a:lnTo>
                  <a:lnTo>
                    <a:pt x="509" y="444"/>
                  </a:lnTo>
                  <a:lnTo>
                    <a:pt x="486" y="444"/>
                  </a:lnTo>
                  <a:lnTo>
                    <a:pt x="471" y="451"/>
                  </a:lnTo>
                  <a:lnTo>
                    <a:pt x="455" y="451"/>
                  </a:lnTo>
                  <a:lnTo>
                    <a:pt x="440" y="472"/>
                  </a:lnTo>
                  <a:lnTo>
                    <a:pt x="471" y="488"/>
                  </a:lnTo>
                  <a:lnTo>
                    <a:pt x="486" y="509"/>
                  </a:lnTo>
                  <a:lnTo>
                    <a:pt x="486" y="532"/>
                  </a:lnTo>
                  <a:lnTo>
                    <a:pt x="478" y="539"/>
                  </a:lnTo>
                  <a:lnTo>
                    <a:pt x="455" y="532"/>
                  </a:lnTo>
                  <a:lnTo>
                    <a:pt x="440" y="539"/>
                  </a:lnTo>
                  <a:lnTo>
                    <a:pt x="455" y="547"/>
                  </a:lnTo>
                  <a:lnTo>
                    <a:pt x="471" y="553"/>
                  </a:lnTo>
                  <a:lnTo>
                    <a:pt x="471" y="561"/>
                  </a:lnTo>
                  <a:lnTo>
                    <a:pt x="425" y="584"/>
                  </a:lnTo>
                  <a:lnTo>
                    <a:pt x="373" y="605"/>
                  </a:lnTo>
                  <a:lnTo>
                    <a:pt x="358" y="597"/>
                  </a:lnTo>
                  <a:lnTo>
                    <a:pt x="311" y="635"/>
                  </a:lnTo>
                  <a:lnTo>
                    <a:pt x="304" y="649"/>
                  </a:lnTo>
                  <a:lnTo>
                    <a:pt x="296" y="664"/>
                  </a:lnTo>
                  <a:lnTo>
                    <a:pt x="250" y="664"/>
                  </a:lnTo>
                  <a:lnTo>
                    <a:pt x="214" y="716"/>
                  </a:lnTo>
                  <a:lnTo>
                    <a:pt x="198" y="724"/>
                  </a:lnTo>
                  <a:lnTo>
                    <a:pt x="198" y="737"/>
                  </a:lnTo>
                  <a:lnTo>
                    <a:pt x="191" y="760"/>
                  </a:lnTo>
                  <a:lnTo>
                    <a:pt x="183" y="776"/>
                  </a:lnTo>
                  <a:lnTo>
                    <a:pt x="191" y="797"/>
                  </a:lnTo>
                  <a:lnTo>
                    <a:pt x="167" y="804"/>
                  </a:lnTo>
                  <a:lnTo>
                    <a:pt x="144" y="804"/>
                  </a:lnTo>
                  <a:lnTo>
                    <a:pt x="137" y="789"/>
                  </a:lnTo>
                  <a:lnTo>
                    <a:pt x="114" y="783"/>
                  </a:lnTo>
                  <a:lnTo>
                    <a:pt x="100" y="768"/>
                  </a:lnTo>
                  <a:lnTo>
                    <a:pt x="100" y="701"/>
                  </a:lnTo>
                  <a:lnTo>
                    <a:pt x="77" y="664"/>
                  </a:lnTo>
                  <a:lnTo>
                    <a:pt x="93" y="589"/>
                  </a:lnTo>
                  <a:lnTo>
                    <a:pt x="93" y="576"/>
                  </a:lnTo>
                  <a:lnTo>
                    <a:pt x="106" y="584"/>
                  </a:lnTo>
                  <a:lnTo>
                    <a:pt x="121" y="553"/>
                  </a:lnTo>
                  <a:lnTo>
                    <a:pt x="106" y="553"/>
                  </a:lnTo>
                  <a:lnTo>
                    <a:pt x="100" y="532"/>
                  </a:lnTo>
                  <a:lnTo>
                    <a:pt x="129" y="524"/>
                  </a:lnTo>
                  <a:lnTo>
                    <a:pt x="129" y="495"/>
                  </a:lnTo>
                  <a:lnTo>
                    <a:pt x="114" y="488"/>
                  </a:lnTo>
                  <a:lnTo>
                    <a:pt x="121" y="413"/>
                  </a:lnTo>
                  <a:lnTo>
                    <a:pt x="106" y="348"/>
                  </a:lnTo>
                  <a:lnTo>
                    <a:pt x="121" y="332"/>
                  </a:lnTo>
                  <a:lnTo>
                    <a:pt x="85" y="303"/>
                  </a:lnTo>
                  <a:lnTo>
                    <a:pt x="70" y="296"/>
                  </a:lnTo>
                  <a:lnTo>
                    <a:pt x="16" y="303"/>
                  </a:lnTo>
                  <a:lnTo>
                    <a:pt x="0" y="259"/>
                  </a:lnTo>
                  <a:lnTo>
                    <a:pt x="0" y="252"/>
                  </a:lnTo>
                  <a:lnTo>
                    <a:pt x="47" y="252"/>
                  </a:lnTo>
                  <a:lnTo>
                    <a:pt x="39" y="236"/>
                  </a:lnTo>
                  <a:lnTo>
                    <a:pt x="0" y="215"/>
                  </a:lnTo>
                  <a:lnTo>
                    <a:pt x="8" y="184"/>
                  </a:lnTo>
                  <a:lnTo>
                    <a:pt x="47" y="177"/>
                  </a:lnTo>
                  <a:lnTo>
                    <a:pt x="77" y="184"/>
                  </a:lnTo>
                  <a:lnTo>
                    <a:pt x="121" y="156"/>
                  </a:lnTo>
                  <a:lnTo>
                    <a:pt x="106" y="140"/>
                  </a:lnTo>
                  <a:lnTo>
                    <a:pt x="121" y="125"/>
                  </a:lnTo>
                  <a:lnTo>
                    <a:pt x="144" y="104"/>
                  </a:lnTo>
                  <a:lnTo>
                    <a:pt x="167" y="104"/>
                  </a:lnTo>
                  <a:lnTo>
                    <a:pt x="191" y="73"/>
                  </a:lnTo>
                  <a:lnTo>
                    <a:pt x="198" y="73"/>
                  </a:lnTo>
                  <a:lnTo>
                    <a:pt x="206" y="52"/>
                  </a:lnTo>
                  <a:lnTo>
                    <a:pt x="242" y="44"/>
                  </a:lnTo>
                  <a:lnTo>
                    <a:pt x="258" y="44"/>
                  </a:lnTo>
                  <a:lnTo>
                    <a:pt x="258" y="67"/>
                  </a:lnTo>
                  <a:lnTo>
                    <a:pt x="265" y="88"/>
                  </a:lnTo>
                  <a:lnTo>
                    <a:pt x="296" y="88"/>
                  </a:lnTo>
                  <a:lnTo>
                    <a:pt x="296" y="52"/>
                  </a:lnTo>
                  <a:lnTo>
                    <a:pt x="311" y="60"/>
                  </a:lnTo>
                  <a:lnTo>
                    <a:pt x="327" y="96"/>
                  </a:lnTo>
                  <a:lnTo>
                    <a:pt x="335" y="96"/>
                  </a:lnTo>
                  <a:lnTo>
                    <a:pt x="335" y="52"/>
                  </a:lnTo>
                  <a:lnTo>
                    <a:pt x="365" y="44"/>
                  </a:lnTo>
                  <a:lnTo>
                    <a:pt x="350" y="29"/>
                  </a:lnTo>
                  <a:lnTo>
                    <a:pt x="373" y="8"/>
                  </a:lnTo>
                  <a:lnTo>
                    <a:pt x="388" y="16"/>
                  </a:lnTo>
                  <a:lnTo>
                    <a:pt x="404" y="29"/>
                  </a:lnTo>
                  <a:lnTo>
                    <a:pt x="425" y="8"/>
                  </a:lnTo>
                  <a:lnTo>
                    <a:pt x="455" y="0"/>
                  </a:lnTo>
                  <a:lnTo>
                    <a:pt x="525" y="16"/>
                  </a:lnTo>
                  <a:lnTo>
                    <a:pt x="525" y="29"/>
                  </a:lnTo>
                  <a:lnTo>
                    <a:pt x="502" y="29"/>
                  </a:lnTo>
                  <a:lnTo>
                    <a:pt x="486" y="37"/>
                  </a:lnTo>
                  <a:lnTo>
                    <a:pt x="532" y="44"/>
                  </a:lnTo>
                  <a:lnTo>
                    <a:pt x="569" y="67"/>
                  </a:lnTo>
                  <a:lnTo>
                    <a:pt x="561" y="88"/>
                  </a:lnTo>
                  <a:lnTo>
                    <a:pt x="509" y="73"/>
                  </a:lnTo>
                  <a:lnTo>
                    <a:pt x="478" y="73"/>
                  </a:lnTo>
                  <a:lnTo>
                    <a:pt x="455" y="96"/>
                  </a:lnTo>
                  <a:lnTo>
                    <a:pt x="448" y="111"/>
                  </a:lnTo>
                  <a:lnTo>
                    <a:pt x="486" y="104"/>
                  </a:lnTo>
                  <a:lnTo>
                    <a:pt x="502" y="117"/>
                  </a:lnTo>
                  <a:lnTo>
                    <a:pt x="509" y="117"/>
                  </a:lnTo>
                  <a:lnTo>
                    <a:pt x="546" y="104"/>
                  </a:lnTo>
                  <a:lnTo>
                    <a:pt x="561" y="104"/>
                  </a:lnTo>
                  <a:lnTo>
                    <a:pt x="538" y="140"/>
                  </a:lnTo>
                  <a:lnTo>
                    <a:pt x="538" y="148"/>
                  </a:lnTo>
                  <a:lnTo>
                    <a:pt x="599" y="125"/>
                  </a:lnTo>
                  <a:lnTo>
                    <a:pt x="638" y="13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39" name="Freeform 13"/>
            <p:cNvSpPr>
              <a:spLocks noChangeAspect="1"/>
            </p:cNvSpPr>
            <p:nvPr/>
          </p:nvSpPr>
          <p:spPr bwMode="auto">
            <a:xfrm>
              <a:off x="1857" y="1605"/>
              <a:ext cx="39" cy="36"/>
            </a:xfrm>
            <a:custGeom>
              <a:avLst/>
              <a:gdLst>
                <a:gd name="T0" fmla="*/ 3 w 45"/>
                <a:gd name="T1" fmla="*/ 0 h 38"/>
                <a:gd name="T2" fmla="*/ 0 w 45"/>
                <a:gd name="T3" fmla="*/ 9 h 38"/>
                <a:gd name="T4" fmla="*/ 3 w 45"/>
                <a:gd name="T5" fmla="*/ 9 h 38"/>
                <a:gd name="T6" fmla="*/ 3 w 45"/>
                <a:gd name="T7" fmla="*/ 9 h 38"/>
                <a:gd name="T8" fmla="*/ 3 w 45"/>
                <a:gd name="T9" fmla="*/ 9 h 38"/>
                <a:gd name="T10" fmla="*/ 3 w 45"/>
                <a:gd name="T11" fmla="*/ 0 h 38"/>
                <a:gd name="T12" fmla="*/ 3 w 45"/>
                <a:gd name="T13" fmla="*/ 0 h 38"/>
                <a:gd name="T14" fmla="*/ 0 60000 65536"/>
                <a:gd name="T15" fmla="*/ 0 60000 65536"/>
                <a:gd name="T16" fmla="*/ 0 60000 65536"/>
                <a:gd name="T17" fmla="*/ 0 60000 65536"/>
                <a:gd name="T18" fmla="*/ 0 60000 65536"/>
                <a:gd name="T19" fmla="*/ 0 60000 65536"/>
                <a:gd name="T20" fmla="*/ 0 60000 65536"/>
                <a:gd name="T21" fmla="*/ 0 w 45"/>
                <a:gd name="T22" fmla="*/ 0 h 38"/>
                <a:gd name="T23" fmla="*/ 45 w 4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8">
                  <a:moveTo>
                    <a:pt x="8" y="0"/>
                  </a:moveTo>
                  <a:lnTo>
                    <a:pt x="0" y="21"/>
                  </a:lnTo>
                  <a:lnTo>
                    <a:pt x="15" y="21"/>
                  </a:lnTo>
                  <a:lnTo>
                    <a:pt x="23" y="37"/>
                  </a:lnTo>
                  <a:lnTo>
                    <a:pt x="44" y="14"/>
                  </a:lnTo>
                  <a:lnTo>
                    <a:pt x="44" y="0"/>
                  </a:lnTo>
                  <a:lnTo>
                    <a:pt x="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40" name="Freeform 14"/>
            <p:cNvSpPr>
              <a:spLocks noChangeAspect="1"/>
            </p:cNvSpPr>
            <p:nvPr/>
          </p:nvSpPr>
          <p:spPr bwMode="auto">
            <a:xfrm>
              <a:off x="1646" y="1509"/>
              <a:ext cx="33" cy="42"/>
            </a:xfrm>
            <a:custGeom>
              <a:avLst/>
              <a:gdLst>
                <a:gd name="T0" fmla="*/ 3 w 38"/>
                <a:gd name="T1" fmla="*/ 7 h 45"/>
                <a:gd name="T2" fmla="*/ 3 w 38"/>
                <a:gd name="T3" fmla="*/ 7 h 45"/>
                <a:gd name="T4" fmla="*/ 3 w 38"/>
                <a:gd name="T5" fmla="*/ 7 h 45"/>
                <a:gd name="T6" fmla="*/ 3 w 38"/>
                <a:gd name="T7" fmla="*/ 7 h 45"/>
                <a:gd name="T8" fmla="*/ 0 w 38"/>
                <a:gd name="T9" fmla="*/ 7 h 45"/>
                <a:gd name="T10" fmla="*/ 3 w 38"/>
                <a:gd name="T11" fmla="*/ 7 h 45"/>
                <a:gd name="T12" fmla="*/ 3 w 38"/>
                <a:gd name="T13" fmla="*/ 0 h 45"/>
                <a:gd name="T14" fmla="*/ 3 w 38"/>
                <a:gd name="T15" fmla="*/ 7 h 4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45"/>
                <a:gd name="T26" fmla="*/ 38 w 38"/>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45">
                  <a:moveTo>
                    <a:pt x="29" y="7"/>
                  </a:moveTo>
                  <a:lnTo>
                    <a:pt x="37" y="23"/>
                  </a:lnTo>
                  <a:lnTo>
                    <a:pt x="29" y="44"/>
                  </a:lnTo>
                  <a:lnTo>
                    <a:pt x="15" y="44"/>
                  </a:lnTo>
                  <a:lnTo>
                    <a:pt x="0" y="28"/>
                  </a:lnTo>
                  <a:lnTo>
                    <a:pt x="8" y="7"/>
                  </a:lnTo>
                  <a:lnTo>
                    <a:pt x="21" y="0"/>
                  </a:lnTo>
                  <a:lnTo>
                    <a:pt x="29"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41" name="Freeform 15"/>
            <p:cNvSpPr>
              <a:spLocks noChangeAspect="1"/>
            </p:cNvSpPr>
            <p:nvPr/>
          </p:nvSpPr>
          <p:spPr bwMode="auto">
            <a:xfrm>
              <a:off x="1693" y="1460"/>
              <a:ext cx="46" cy="64"/>
            </a:xfrm>
            <a:custGeom>
              <a:avLst/>
              <a:gdLst>
                <a:gd name="T0" fmla="*/ 0 w 53"/>
                <a:gd name="T1" fmla="*/ 8 h 68"/>
                <a:gd name="T2" fmla="*/ 3 w 53"/>
                <a:gd name="T3" fmla="*/ 8 h 68"/>
                <a:gd name="T4" fmla="*/ 3 w 53"/>
                <a:gd name="T5" fmla="*/ 8 h 68"/>
                <a:gd name="T6" fmla="*/ 3 w 53"/>
                <a:gd name="T7" fmla="*/ 8 h 68"/>
                <a:gd name="T8" fmla="*/ 3 w 53"/>
                <a:gd name="T9" fmla="*/ 8 h 68"/>
                <a:gd name="T10" fmla="*/ 3 w 53"/>
                <a:gd name="T11" fmla="*/ 7 h 68"/>
                <a:gd name="T12" fmla="*/ 3 w 53"/>
                <a:gd name="T13" fmla="*/ 0 h 68"/>
                <a:gd name="T14" fmla="*/ 3 w 53"/>
                <a:gd name="T15" fmla="*/ 8 h 68"/>
                <a:gd name="T16" fmla="*/ 0 w 53"/>
                <a:gd name="T17" fmla="*/ 8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
                <a:gd name="T28" fmla="*/ 0 h 68"/>
                <a:gd name="T29" fmla="*/ 53 w 53"/>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 h="68">
                  <a:moveTo>
                    <a:pt x="0" y="59"/>
                  </a:moveTo>
                  <a:lnTo>
                    <a:pt x="7" y="67"/>
                  </a:lnTo>
                  <a:lnTo>
                    <a:pt x="52" y="67"/>
                  </a:lnTo>
                  <a:lnTo>
                    <a:pt x="44" y="44"/>
                  </a:lnTo>
                  <a:lnTo>
                    <a:pt x="52" y="23"/>
                  </a:lnTo>
                  <a:lnTo>
                    <a:pt x="44" y="7"/>
                  </a:lnTo>
                  <a:lnTo>
                    <a:pt x="36" y="0"/>
                  </a:lnTo>
                  <a:lnTo>
                    <a:pt x="7" y="30"/>
                  </a:lnTo>
                  <a:lnTo>
                    <a:pt x="0" y="59"/>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42" name="Freeform 16">
              <a:hlinkClick r:id="rId3" action="ppaction://hlinksldjump" tooltip="Kanada"/>
            </p:cNvPr>
            <p:cNvSpPr>
              <a:spLocks noChangeAspect="1"/>
            </p:cNvSpPr>
            <p:nvPr/>
          </p:nvSpPr>
          <p:spPr bwMode="auto">
            <a:xfrm>
              <a:off x="1772" y="1403"/>
              <a:ext cx="264" cy="376"/>
            </a:xfrm>
            <a:custGeom>
              <a:avLst/>
              <a:gdLst>
                <a:gd name="T0" fmla="*/ 3 w 304"/>
                <a:gd name="T1" fmla="*/ 8 h 400"/>
                <a:gd name="T2" fmla="*/ 0 w 304"/>
                <a:gd name="T3" fmla="*/ 8 h 400"/>
                <a:gd name="T4" fmla="*/ 3 w 304"/>
                <a:gd name="T5" fmla="*/ 8 h 400"/>
                <a:gd name="T6" fmla="*/ 0 w 304"/>
                <a:gd name="T7" fmla="*/ 9 h 400"/>
                <a:gd name="T8" fmla="*/ 3 w 304"/>
                <a:gd name="T9" fmla="*/ 9 h 400"/>
                <a:gd name="T10" fmla="*/ 3 w 304"/>
                <a:gd name="T11" fmla="*/ 9 h 400"/>
                <a:gd name="T12" fmla="*/ 3 w 304"/>
                <a:gd name="T13" fmla="*/ 10 h 400"/>
                <a:gd name="T14" fmla="*/ 3 w 304"/>
                <a:gd name="T15" fmla="*/ 13 h 400"/>
                <a:gd name="T16" fmla="*/ 3 w 304"/>
                <a:gd name="T17" fmla="*/ 12 h 400"/>
                <a:gd name="T18" fmla="*/ 3 w 304"/>
                <a:gd name="T19" fmla="*/ 9 h 400"/>
                <a:gd name="T20" fmla="*/ 3 w 304"/>
                <a:gd name="T21" fmla="*/ 11 h 400"/>
                <a:gd name="T22" fmla="*/ 3 w 304"/>
                <a:gd name="T23" fmla="*/ 15 h 400"/>
                <a:gd name="T24" fmla="*/ 3 w 304"/>
                <a:gd name="T25" fmla="*/ 19 h 400"/>
                <a:gd name="T26" fmla="*/ 3 w 304"/>
                <a:gd name="T27" fmla="*/ 21 h 400"/>
                <a:gd name="T28" fmla="*/ 3 w 304"/>
                <a:gd name="T29" fmla="*/ 22 h 400"/>
                <a:gd name="T30" fmla="*/ 3 w 304"/>
                <a:gd name="T31" fmla="*/ 23 h 400"/>
                <a:gd name="T32" fmla="*/ 3 w 304"/>
                <a:gd name="T33" fmla="*/ 22 h 400"/>
                <a:gd name="T34" fmla="*/ 3 w 304"/>
                <a:gd name="T35" fmla="*/ 22 h 400"/>
                <a:gd name="T36" fmla="*/ 3 w 304"/>
                <a:gd name="T37" fmla="*/ 23 h 400"/>
                <a:gd name="T38" fmla="*/ 3 w 304"/>
                <a:gd name="T39" fmla="*/ 24 h 400"/>
                <a:gd name="T40" fmla="*/ 3 w 304"/>
                <a:gd name="T41" fmla="*/ 23 h 400"/>
                <a:gd name="T42" fmla="*/ 3 w 304"/>
                <a:gd name="T43" fmla="*/ 24 h 400"/>
                <a:gd name="T44" fmla="*/ 3 w 304"/>
                <a:gd name="T45" fmla="*/ 26 h 400"/>
                <a:gd name="T46" fmla="*/ 3 w 304"/>
                <a:gd name="T47" fmla="*/ 28 h 400"/>
                <a:gd name="T48" fmla="*/ 3 w 304"/>
                <a:gd name="T49" fmla="*/ 28 h 400"/>
                <a:gd name="T50" fmla="*/ 3 w 304"/>
                <a:gd name="T51" fmla="*/ 28 h 400"/>
                <a:gd name="T52" fmla="*/ 3 w 304"/>
                <a:gd name="T53" fmla="*/ 30 h 400"/>
                <a:gd name="T54" fmla="*/ 3 w 304"/>
                <a:gd name="T55" fmla="*/ 28 h 400"/>
                <a:gd name="T56" fmla="*/ 3 w 304"/>
                <a:gd name="T57" fmla="*/ 28 h 400"/>
                <a:gd name="T58" fmla="*/ 3 w 304"/>
                <a:gd name="T59" fmla="*/ 26 h 400"/>
                <a:gd name="T60" fmla="*/ 3 w 304"/>
                <a:gd name="T61" fmla="*/ 24 h 400"/>
                <a:gd name="T62" fmla="*/ 3 w 304"/>
                <a:gd name="T63" fmla="*/ 22 h 400"/>
                <a:gd name="T64" fmla="*/ 3 w 304"/>
                <a:gd name="T65" fmla="*/ 21 h 400"/>
                <a:gd name="T66" fmla="*/ 3 w 304"/>
                <a:gd name="T67" fmla="*/ 23 h 400"/>
                <a:gd name="T68" fmla="*/ 3 w 304"/>
                <a:gd name="T69" fmla="*/ 24 h 400"/>
                <a:gd name="T70" fmla="*/ 3 w 304"/>
                <a:gd name="T71" fmla="*/ 22 h 400"/>
                <a:gd name="T72" fmla="*/ 3 w 304"/>
                <a:gd name="T73" fmla="*/ 21 h 400"/>
                <a:gd name="T74" fmla="*/ 3 w 304"/>
                <a:gd name="T75" fmla="*/ 20 h 400"/>
                <a:gd name="T76" fmla="*/ 3 w 304"/>
                <a:gd name="T77" fmla="*/ 18 h 400"/>
                <a:gd name="T78" fmla="*/ 3 w 304"/>
                <a:gd name="T79" fmla="*/ 16 h 400"/>
                <a:gd name="T80" fmla="*/ 3 w 304"/>
                <a:gd name="T81" fmla="*/ 16 h 400"/>
                <a:gd name="T82" fmla="*/ 3 w 304"/>
                <a:gd name="T83" fmla="*/ 13 h 400"/>
                <a:gd name="T84" fmla="*/ 3 w 304"/>
                <a:gd name="T85" fmla="*/ 9 h 400"/>
                <a:gd name="T86" fmla="*/ 3 w 304"/>
                <a:gd name="T87" fmla="*/ 8 h 400"/>
                <a:gd name="T88" fmla="*/ 3 w 304"/>
                <a:gd name="T89" fmla="*/ 8 h 400"/>
                <a:gd name="T90" fmla="*/ 3 w 304"/>
                <a:gd name="T91" fmla="*/ 8 h 400"/>
                <a:gd name="T92" fmla="*/ 3 w 304"/>
                <a:gd name="T93" fmla="*/ 8 h 400"/>
                <a:gd name="T94" fmla="*/ 3 w 304"/>
                <a:gd name="T95" fmla="*/ 8 h 400"/>
                <a:gd name="T96" fmla="*/ 3 w 304"/>
                <a:gd name="T97" fmla="*/ 8 h 400"/>
                <a:gd name="T98" fmla="*/ 3 w 304"/>
                <a:gd name="T99" fmla="*/ 8 h 400"/>
                <a:gd name="T100" fmla="*/ 3 w 304"/>
                <a:gd name="T101" fmla="*/ 8 h 400"/>
                <a:gd name="T102" fmla="*/ 3 w 304"/>
                <a:gd name="T103" fmla="*/ 8 h 400"/>
                <a:gd name="T104" fmla="*/ 3 w 304"/>
                <a:gd name="T105" fmla="*/ 8 h 400"/>
                <a:gd name="T106" fmla="*/ 3 w 304"/>
                <a:gd name="T107" fmla="*/ 8 h 400"/>
                <a:gd name="T108" fmla="*/ 3 w 304"/>
                <a:gd name="T109" fmla="*/ 8 h 400"/>
                <a:gd name="T110" fmla="*/ 3 w 304"/>
                <a:gd name="T111" fmla="*/ 8 h 400"/>
                <a:gd name="T112" fmla="*/ 3 w 304"/>
                <a:gd name="T113" fmla="*/ 0 h 400"/>
                <a:gd name="T114" fmla="*/ 3 w 304"/>
                <a:gd name="T115" fmla="*/ 8 h 400"/>
                <a:gd name="T116" fmla="*/ 3 w 304"/>
                <a:gd name="T117" fmla="*/ 8 h 4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4"/>
                <a:gd name="T178" fmla="*/ 0 h 400"/>
                <a:gd name="T179" fmla="*/ 304 w 304"/>
                <a:gd name="T180" fmla="*/ 400 h 4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4" h="400">
                  <a:moveTo>
                    <a:pt x="54" y="21"/>
                  </a:moveTo>
                  <a:lnTo>
                    <a:pt x="0" y="73"/>
                  </a:lnTo>
                  <a:lnTo>
                    <a:pt x="8" y="88"/>
                  </a:lnTo>
                  <a:lnTo>
                    <a:pt x="0" y="127"/>
                  </a:lnTo>
                  <a:lnTo>
                    <a:pt x="23" y="127"/>
                  </a:lnTo>
                  <a:lnTo>
                    <a:pt x="38" y="133"/>
                  </a:lnTo>
                  <a:lnTo>
                    <a:pt x="77" y="140"/>
                  </a:lnTo>
                  <a:lnTo>
                    <a:pt x="98" y="163"/>
                  </a:lnTo>
                  <a:lnTo>
                    <a:pt x="106" y="156"/>
                  </a:lnTo>
                  <a:lnTo>
                    <a:pt x="113" y="133"/>
                  </a:lnTo>
                  <a:lnTo>
                    <a:pt x="129" y="148"/>
                  </a:lnTo>
                  <a:lnTo>
                    <a:pt x="159" y="192"/>
                  </a:lnTo>
                  <a:lnTo>
                    <a:pt x="182" y="236"/>
                  </a:lnTo>
                  <a:lnTo>
                    <a:pt x="129" y="280"/>
                  </a:lnTo>
                  <a:lnTo>
                    <a:pt x="129" y="296"/>
                  </a:lnTo>
                  <a:lnTo>
                    <a:pt x="106" y="303"/>
                  </a:lnTo>
                  <a:lnTo>
                    <a:pt x="84" y="296"/>
                  </a:lnTo>
                  <a:lnTo>
                    <a:pt x="69" y="296"/>
                  </a:lnTo>
                  <a:lnTo>
                    <a:pt x="61" y="319"/>
                  </a:lnTo>
                  <a:lnTo>
                    <a:pt x="69" y="326"/>
                  </a:lnTo>
                  <a:lnTo>
                    <a:pt x="90" y="319"/>
                  </a:lnTo>
                  <a:lnTo>
                    <a:pt x="106" y="326"/>
                  </a:lnTo>
                  <a:lnTo>
                    <a:pt x="136" y="348"/>
                  </a:lnTo>
                  <a:lnTo>
                    <a:pt x="129" y="371"/>
                  </a:lnTo>
                  <a:lnTo>
                    <a:pt x="144" y="376"/>
                  </a:lnTo>
                  <a:lnTo>
                    <a:pt x="167" y="376"/>
                  </a:lnTo>
                  <a:lnTo>
                    <a:pt x="198" y="399"/>
                  </a:lnTo>
                  <a:lnTo>
                    <a:pt x="190" y="371"/>
                  </a:lnTo>
                  <a:lnTo>
                    <a:pt x="211" y="376"/>
                  </a:lnTo>
                  <a:lnTo>
                    <a:pt x="242" y="355"/>
                  </a:lnTo>
                  <a:lnTo>
                    <a:pt x="219" y="332"/>
                  </a:lnTo>
                  <a:lnTo>
                    <a:pt x="205" y="296"/>
                  </a:lnTo>
                  <a:lnTo>
                    <a:pt x="219" y="280"/>
                  </a:lnTo>
                  <a:lnTo>
                    <a:pt x="242" y="303"/>
                  </a:lnTo>
                  <a:lnTo>
                    <a:pt x="257" y="326"/>
                  </a:lnTo>
                  <a:lnTo>
                    <a:pt x="303" y="288"/>
                  </a:lnTo>
                  <a:lnTo>
                    <a:pt x="303" y="280"/>
                  </a:lnTo>
                  <a:lnTo>
                    <a:pt x="265" y="252"/>
                  </a:lnTo>
                  <a:lnTo>
                    <a:pt x="234" y="221"/>
                  </a:lnTo>
                  <a:lnTo>
                    <a:pt x="242" y="200"/>
                  </a:lnTo>
                  <a:lnTo>
                    <a:pt x="257" y="200"/>
                  </a:lnTo>
                  <a:lnTo>
                    <a:pt x="257" y="171"/>
                  </a:lnTo>
                  <a:lnTo>
                    <a:pt x="242" y="133"/>
                  </a:lnTo>
                  <a:lnTo>
                    <a:pt x="219" y="112"/>
                  </a:lnTo>
                  <a:lnTo>
                    <a:pt x="205" y="112"/>
                  </a:lnTo>
                  <a:lnTo>
                    <a:pt x="198" y="88"/>
                  </a:lnTo>
                  <a:lnTo>
                    <a:pt x="175" y="73"/>
                  </a:lnTo>
                  <a:lnTo>
                    <a:pt x="129" y="88"/>
                  </a:lnTo>
                  <a:lnTo>
                    <a:pt x="113" y="88"/>
                  </a:lnTo>
                  <a:lnTo>
                    <a:pt x="136" y="44"/>
                  </a:lnTo>
                  <a:lnTo>
                    <a:pt x="136" y="21"/>
                  </a:lnTo>
                  <a:lnTo>
                    <a:pt x="113" y="21"/>
                  </a:lnTo>
                  <a:lnTo>
                    <a:pt x="90" y="44"/>
                  </a:lnTo>
                  <a:lnTo>
                    <a:pt x="77" y="37"/>
                  </a:lnTo>
                  <a:lnTo>
                    <a:pt x="77" y="29"/>
                  </a:lnTo>
                  <a:lnTo>
                    <a:pt x="90" y="16"/>
                  </a:lnTo>
                  <a:lnTo>
                    <a:pt x="84" y="0"/>
                  </a:lnTo>
                  <a:lnTo>
                    <a:pt x="61" y="8"/>
                  </a:lnTo>
                  <a:lnTo>
                    <a:pt x="54" y="21"/>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43" name="Freeform 17"/>
            <p:cNvSpPr>
              <a:spLocks noChangeAspect="1"/>
            </p:cNvSpPr>
            <p:nvPr/>
          </p:nvSpPr>
          <p:spPr bwMode="auto">
            <a:xfrm>
              <a:off x="1902" y="1425"/>
              <a:ext cx="41" cy="42"/>
            </a:xfrm>
            <a:custGeom>
              <a:avLst/>
              <a:gdLst>
                <a:gd name="T0" fmla="*/ 0 w 47"/>
                <a:gd name="T1" fmla="*/ 0 h 45"/>
                <a:gd name="T2" fmla="*/ 0 w 47"/>
                <a:gd name="T3" fmla="*/ 7 h 45"/>
                <a:gd name="T4" fmla="*/ 3 w 47"/>
                <a:gd name="T5" fmla="*/ 7 h 45"/>
                <a:gd name="T6" fmla="*/ 3 w 47"/>
                <a:gd name="T7" fmla="*/ 7 h 45"/>
                <a:gd name="T8" fmla="*/ 3 w 47"/>
                <a:gd name="T9" fmla="*/ 7 h 45"/>
                <a:gd name="T10" fmla="*/ 3 w 47"/>
                <a:gd name="T11" fmla="*/ 0 h 45"/>
                <a:gd name="T12" fmla="*/ 0 w 47"/>
                <a:gd name="T13" fmla="*/ 0 h 45"/>
                <a:gd name="T14" fmla="*/ 0 60000 65536"/>
                <a:gd name="T15" fmla="*/ 0 60000 65536"/>
                <a:gd name="T16" fmla="*/ 0 60000 65536"/>
                <a:gd name="T17" fmla="*/ 0 60000 65536"/>
                <a:gd name="T18" fmla="*/ 0 60000 65536"/>
                <a:gd name="T19" fmla="*/ 0 60000 65536"/>
                <a:gd name="T20" fmla="*/ 0 60000 65536"/>
                <a:gd name="T21" fmla="*/ 0 w 47"/>
                <a:gd name="T22" fmla="*/ 0 h 45"/>
                <a:gd name="T23" fmla="*/ 47 w 47"/>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5">
                  <a:moveTo>
                    <a:pt x="0" y="0"/>
                  </a:moveTo>
                  <a:lnTo>
                    <a:pt x="0" y="23"/>
                  </a:lnTo>
                  <a:lnTo>
                    <a:pt x="7" y="29"/>
                  </a:lnTo>
                  <a:lnTo>
                    <a:pt x="46" y="44"/>
                  </a:lnTo>
                  <a:lnTo>
                    <a:pt x="46" y="16"/>
                  </a:lnTo>
                  <a:lnTo>
                    <a:pt x="15" y="0"/>
                  </a:lnTo>
                  <a:lnTo>
                    <a:pt x="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44" name="Freeform 18"/>
            <p:cNvSpPr>
              <a:spLocks noChangeAspect="1"/>
            </p:cNvSpPr>
            <p:nvPr/>
          </p:nvSpPr>
          <p:spPr bwMode="auto">
            <a:xfrm>
              <a:off x="1772" y="1327"/>
              <a:ext cx="27" cy="42"/>
            </a:xfrm>
            <a:custGeom>
              <a:avLst/>
              <a:gdLst>
                <a:gd name="T0" fmla="*/ 3 w 32"/>
                <a:gd name="T1" fmla="*/ 7 h 45"/>
                <a:gd name="T2" fmla="*/ 3 w 32"/>
                <a:gd name="T3" fmla="*/ 7 h 45"/>
                <a:gd name="T4" fmla="*/ 3 w 32"/>
                <a:gd name="T5" fmla="*/ 7 h 45"/>
                <a:gd name="T6" fmla="*/ 3 w 32"/>
                <a:gd name="T7" fmla="*/ 7 h 45"/>
                <a:gd name="T8" fmla="*/ 0 w 32"/>
                <a:gd name="T9" fmla="*/ 7 h 45"/>
                <a:gd name="T10" fmla="*/ 3 w 32"/>
                <a:gd name="T11" fmla="*/ 0 h 45"/>
                <a:gd name="T12" fmla="*/ 3 w 32"/>
                <a:gd name="T13" fmla="*/ 7 h 45"/>
                <a:gd name="T14" fmla="*/ 0 60000 65536"/>
                <a:gd name="T15" fmla="*/ 0 60000 65536"/>
                <a:gd name="T16" fmla="*/ 0 60000 65536"/>
                <a:gd name="T17" fmla="*/ 0 60000 65536"/>
                <a:gd name="T18" fmla="*/ 0 60000 65536"/>
                <a:gd name="T19" fmla="*/ 0 60000 65536"/>
                <a:gd name="T20" fmla="*/ 0 60000 65536"/>
                <a:gd name="T21" fmla="*/ 0 w 32"/>
                <a:gd name="T22" fmla="*/ 0 h 45"/>
                <a:gd name="T23" fmla="*/ 32 w 32"/>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5">
                  <a:moveTo>
                    <a:pt x="23" y="7"/>
                  </a:moveTo>
                  <a:lnTo>
                    <a:pt x="31" y="21"/>
                  </a:lnTo>
                  <a:lnTo>
                    <a:pt x="31" y="44"/>
                  </a:lnTo>
                  <a:lnTo>
                    <a:pt x="23" y="44"/>
                  </a:lnTo>
                  <a:lnTo>
                    <a:pt x="0" y="21"/>
                  </a:lnTo>
                  <a:lnTo>
                    <a:pt x="15" y="0"/>
                  </a:lnTo>
                  <a:lnTo>
                    <a:pt x="23"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45" name="Freeform 19"/>
            <p:cNvSpPr>
              <a:spLocks noChangeAspect="1"/>
            </p:cNvSpPr>
            <p:nvPr/>
          </p:nvSpPr>
          <p:spPr bwMode="auto">
            <a:xfrm>
              <a:off x="1732" y="1375"/>
              <a:ext cx="80" cy="72"/>
            </a:xfrm>
            <a:custGeom>
              <a:avLst/>
              <a:gdLst>
                <a:gd name="T0" fmla="*/ 3 w 93"/>
                <a:gd name="T1" fmla="*/ 0 h 76"/>
                <a:gd name="T2" fmla="*/ 3 w 93"/>
                <a:gd name="T3" fmla="*/ 9 h 76"/>
                <a:gd name="T4" fmla="*/ 3 w 93"/>
                <a:gd name="T5" fmla="*/ 9 h 76"/>
                <a:gd name="T6" fmla="*/ 3 w 93"/>
                <a:gd name="T7" fmla="*/ 9 h 76"/>
                <a:gd name="T8" fmla="*/ 3 w 93"/>
                <a:gd name="T9" fmla="*/ 9 h 76"/>
                <a:gd name="T10" fmla="*/ 3 w 93"/>
                <a:gd name="T11" fmla="*/ 9 h 76"/>
                <a:gd name="T12" fmla="*/ 3 w 93"/>
                <a:gd name="T13" fmla="*/ 9 h 76"/>
                <a:gd name="T14" fmla="*/ 3 w 93"/>
                <a:gd name="T15" fmla="*/ 9 h 76"/>
                <a:gd name="T16" fmla="*/ 0 w 93"/>
                <a:gd name="T17" fmla="*/ 9 h 76"/>
                <a:gd name="T18" fmla="*/ 3 w 93"/>
                <a:gd name="T19" fmla="*/ 9 h 76"/>
                <a:gd name="T20" fmla="*/ 3 w 93"/>
                <a:gd name="T21" fmla="*/ 0 h 76"/>
                <a:gd name="T22" fmla="*/ 3 w 93"/>
                <a:gd name="T23" fmla="*/ 0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3"/>
                <a:gd name="T37" fmla="*/ 0 h 76"/>
                <a:gd name="T38" fmla="*/ 93 w 93"/>
                <a:gd name="T39" fmla="*/ 76 h 7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3" h="76">
                  <a:moveTo>
                    <a:pt x="46" y="0"/>
                  </a:moveTo>
                  <a:lnTo>
                    <a:pt x="77" y="16"/>
                  </a:lnTo>
                  <a:lnTo>
                    <a:pt x="92" y="23"/>
                  </a:lnTo>
                  <a:lnTo>
                    <a:pt x="92" y="31"/>
                  </a:lnTo>
                  <a:lnTo>
                    <a:pt x="61" y="39"/>
                  </a:lnTo>
                  <a:lnTo>
                    <a:pt x="54" y="60"/>
                  </a:lnTo>
                  <a:lnTo>
                    <a:pt x="31" y="52"/>
                  </a:lnTo>
                  <a:lnTo>
                    <a:pt x="8" y="75"/>
                  </a:lnTo>
                  <a:lnTo>
                    <a:pt x="0" y="75"/>
                  </a:lnTo>
                  <a:lnTo>
                    <a:pt x="8" y="39"/>
                  </a:lnTo>
                  <a:lnTo>
                    <a:pt x="31" y="0"/>
                  </a:lnTo>
                  <a:lnTo>
                    <a:pt x="46"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46" name="Freeform 20"/>
            <p:cNvSpPr>
              <a:spLocks noChangeAspect="1"/>
            </p:cNvSpPr>
            <p:nvPr/>
          </p:nvSpPr>
          <p:spPr bwMode="auto">
            <a:xfrm>
              <a:off x="1667" y="1375"/>
              <a:ext cx="66" cy="92"/>
            </a:xfrm>
            <a:custGeom>
              <a:avLst/>
              <a:gdLst>
                <a:gd name="T0" fmla="*/ 3 w 76"/>
                <a:gd name="T1" fmla="*/ 8 h 97"/>
                <a:gd name="T2" fmla="*/ 3 w 76"/>
                <a:gd name="T3" fmla="*/ 9 h 97"/>
                <a:gd name="T4" fmla="*/ 3 w 76"/>
                <a:gd name="T5" fmla="*/ 9 h 97"/>
                <a:gd name="T6" fmla="*/ 3 w 76"/>
                <a:gd name="T7" fmla="*/ 9 h 97"/>
                <a:gd name="T8" fmla="*/ 0 w 76"/>
                <a:gd name="T9" fmla="*/ 9 h 97"/>
                <a:gd name="T10" fmla="*/ 3 w 76"/>
                <a:gd name="T11" fmla="*/ 9 h 97"/>
                <a:gd name="T12" fmla="*/ 3 w 76"/>
                <a:gd name="T13" fmla="*/ 9 h 97"/>
                <a:gd name="T14" fmla="*/ 3 w 76"/>
                <a:gd name="T15" fmla="*/ 9 h 97"/>
                <a:gd name="T16" fmla="*/ 3 w 76"/>
                <a:gd name="T17" fmla="*/ 9 h 97"/>
                <a:gd name="T18" fmla="*/ 3 w 76"/>
                <a:gd name="T19" fmla="*/ 9 h 97"/>
                <a:gd name="T20" fmla="*/ 3 w 76"/>
                <a:gd name="T21" fmla="*/ 9 h 97"/>
                <a:gd name="T22" fmla="*/ 3 w 76"/>
                <a:gd name="T23" fmla="*/ 0 h 97"/>
                <a:gd name="T24" fmla="*/ 3 w 76"/>
                <a:gd name="T25" fmla="*/ 0 h 97"/>
                <a:gd name="T26" fmla="*/ 3 w 76"/>
                <a:gd name="T27" fmla="*/ 8 h 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
                <a:gd name="T43" fmla="*/ 0 h 97"/>
                <a:gd name="T44" fmla="*/ 76 w 76"/>
                <a:gd name="T45" fmla="*/ 97 h 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 h="97">
                  <a:moveTo>
                    <a:pt x="37" y="8"/>
                  </a:moveTo>
                  <a:lnTo>
                    <a:pt x="37" y="22"/>
                  </a:lnTo>
                  <a:lnTo>
                    <a:pt x="29" y="37"/>
                  </a:lnTo>
                  <a:lnTo>
                    <a:pt x="8" y="29"/>
                  </a:lnTo>
                  <a:lnTo>
                    <a:pt x="0" y="29"/>
                  </a:lnTo>
                  <a:lnTo>
                    <a:pt x="15" y="60"/>
                  </a:lnTo>
                  <a:lnTo>
                    <a:pt x="15" y="81"/>
                  </a:lnTo>
                  <a:lnTo>
                    <a:pt x="29" y="96"/>
                  </a:lnTo>
                  <a:lnTo>
                    <a:pt x="60" y="60"/>
                  </a:lnTo>
                  <a:lnTo>
                    <a:pt x="52" y="45"/>
                  </a:lnTo>
                  <a:lnTo>
                    <a:pt x="75" y="16"/>
                  </a:lnTo>
                  <a:lnTo>
                    <a:pt x="67" y="0"/>
                  </a:lnTo>
                  <a:lnTo>
                    <a:pt x="44" y="0"/>
                  </a:lnTo>
                  <a:lnTo>
                    <a:pt x="37"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47" name="Freeform 21"/>
            <p:cNvSpPr>
              <a:spLocks noChangeAspect="1"/>
            </p:cNvSpPr>
            <p:nvPr/>
          </p:nvSpPr>
          <p:spPr bwMode="auto">
            <a:xfrm>
              <a:off x="1725" y="1259"/>
              <a:ext cx="66" cy="76"/>
            </a:xfrm>
            <a:custGeom>
              <a:avLst/>
              <a:gdLst>
                <a:gd name="T0" fmla="*/ 3 w 76"/>
                <a:gd name="T1" fmla="*/ 7 h 81"/>
                <a:gd name="T2" fmla="*/ 3 w 76"/>
                <a:gd name="T3" fmla="*/ 8 h 81"/>
                <a:gd name="T4" fmla="*/ 0 w 76"/>
                <a:gd name="T5" fmla="*/ 8 h 81"/>
                <a:gd name="T6" fmla="*/ 3 w 76"/>
                <a:gd name="T7" fmla="*/ 8 h 81"/>
                <a:gd name="T8" fmla="*/ 3 w 76"/>
                <a:gd name="T9" fmla="*/ 8 h 81"/>
                <a:gd name="T10" fmla="*/ 3 w 76"/>
                <a:gd name="T11" fmla="*/ 8 h 81"/>
                <a:gd name="T12" fmla="*/ 3 w 76"/>
                <a:gd name="T13" fmla="*/ 8 h 81"/>
                <a:gd name="T14" fmla="*/ 3 w 76"/>
                <a:gd name="T15" fmla="*/ 8 h 81"/>
                <a:gd name="T16" fmla="*/ 3 w 76"/>
                <a:gd name="T17" fmla="*/ 8 h 81"/>
                <a:gd name="T18" fmla="*/ 3 w 76"/>
                <a:gd name="T19" fmla="*/ 7 h 81"/>
                <a:gd name="T20" fmla="*/ 3 w 76"/>
                <a:gd name="T21" fmla="*/ 8 h 81"/>
                <a:gd name="T22" fmla="*/ 3 w 76"/>
                <a:gd name="T23" fmla="*/ 0 h 81"/>
                <a:gd name="T24" fmla="*/ 3 w 76"/>
                <a:gd name="T25" fmla="*/ 7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
                <a:gd name="T40" fmla="*/ 0 h 81"/>
                <a:gd name="T41" fmla="*/ 76 w 76"/>
                <a:gd name="T42" fmla="*/ 81 h 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 h="81">
                  <a:moveTo>
                    <a:pt x="8" y="7"/>
                  </a:moveTo>
                  <a:lnTo>
                    <a:pt x="16" y="28"/>
                  </a:lnTo>
                  <a:lnTo>
                    <a:pt x="0" y="44"/>
                  </a:lnTo>
                  <a:lnTo>
                    <a:pt x="23" y="44"/>
                  </a:lnTo>
                  <a:lnTo>
                    <a:pt x="23" y="57"/>
                  </a:lnTo>
                  <a:lnTo>
                    <a:pt x="16" y="73"/>
                  </a:lnTo>
                  <a:lnTo>
                    <a:pt x="29" y="80"/>
                  </a:lnTo>
                  <a:lnTo>
                    <a:pt x="52" y="57"/>
                  </a:lnTo>
                  <a:lnTo>
                    <a:pt x="75" y="13"/>
                  </a:lnTo>
                  <a:lnTo>
                    <a:pt x="52" y="7"/>
                  </a:lnTo>
                  <a:lnTo>
                    <a:pt x="37" y="28"/>
                  </a:lnTo>
                  <a:lnTo>
                    <a:pt x="23" y="0"/>
                  </a:lnTo>
                  <a:lnTo>
                    <a:pt x="8"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48" name="Freeform 22"/>
            <p:cNvSpPr>
              <a:spLocks noChangeAspect="1"/>
            </p:cNvSpPr>
            <p:nvPr/>
          </p:nvSpPr>
          <p:spPr bwMode="auto">
            <a:xfrm>
              <a:off x="1830" y="1195"/>
              <a:ext cx="28" cy="42"/>
            </a:xfrm>
            <a:custGeom>
              <a:avLst/>
              <a:gdLst>
                <a:gd name="T0" fmla="*/ 4 w 32"/>
                <a:gd name="T1" fmla="*/ 0 h 46"/>
                <a:gd name="T2" fmla="*/ 4 w 32"/>
                <a:gd name="T3" fmla="*/ 5 h 46"/>
                <a:gd name="T4" fmla="*/ 4 w 32"/>
                <a:gd name="T5" fmla="*/ 5 h 46"/>
                <a:gd name="T6" fmla="*/ 4 w 32"/>
                <a:gd name="T7" fmla="*/ 5 h 46"/>
                <a:gd name="T8" fmla="*/ 0 w 32"/>
                <a:gd name="T9" fmla="*/ 5 h 46"/>
                <a:gd name="T10" fmla="*/ 0 w 32"/>
                <a:gd name="T11" fmla="*/ 5 h 46"/>
                <a:gd name="T12" fmla="*/ 4 w 32"/>
                <a:gd name="T13" fmla="*/ 0 h 46"/>
                <a:gd name="T14" fmla="*/ 4 w 32"/>
                <a:gd name="T15" fmla="*/ 0 h 46"/>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46"/>
                <a:gd name="T26" fmla="*/ 32 w 32"/>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46">
                  <a:moveTo>
                    <a:pt x="16" y="0"/>
                  </a:moveTo>
                  <a:lnTo>
                    <a:pt x="31" y="16"/>
                  </a:lnTo>
                  <a:lnTo>
                    <a:pt x="31" y="29"/>
                  </a:lnTo>
                  <a:lnTo>
                    <a:pt x="23" y="45"/>
                  </a:lnTo>
                  <a:lnTo>
                    <a:pt x="0" y="37"/>
                  </a:lnTo>
                  <a:lnTo>
                    <a:pt x="0" y="24"/>
                  </a:lnTo>
                  <a:lnTo>
                    <a:pt x="8" y="0"/>
                  </a:lnTo>
                  <a:lnTo>
                    <a:pt x="16"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49" name="Freeform 23"/>
            <p:cNvSpPr>
              <a:spLocks noChangeAspect="1"/>
            </p:cNvSpPr>
            <p:nvPr/>
          </p:nvSpPr>
          <p:spPr bwMode="auto">
            <a:xfrm>
              <a:off x="1824" y="1250"/>
              <a:ext cx="34" cy="13"/>
            </a:xfrm>
            <a:custGeom>
              <a:avLst/>
              <a:gdLst>
                <a:gd name="T0" fmla="*/ 3 w 39"/>
                <a:gd name="T1" fmla="*/ 0 h 14"/>
                <a:gd name="T2" fmla="*/ 3 w 39"/>
                <a:gd name="T3" fmla="*/ 7 h 14"/>
                <a:gd name="T4" fmla="*/ 3 w 39"/>
                <a:gd name="T5" fmla="*/ 7 h 14"/>
                <a:gd name="T6" fmla="*/ 0 w 39"/>
                <a:gd name="T7" fmla="*/ 0 h 14"/>
                <a:gd name="T8" fmla="*/ 3 w 39"/>
                <a:gd name="T9" fmla="*/ 0 h 14"/>
                <a:gd name="T10" fmla="*/ 0 60000 65536"/>
                <a:gd name="T11" fmla="*/ 0 60000 65536"/>
                <a:gd name="T12" fmla="*/ 0 60000 65536"/>
                <a:gd name="T13" fmla="*/ 0 60000 65536"/>
                <a:gd name="T14" fmla="*/ 0 60000 65536"/>
                <a:gd name="T15" fmla="*/ 0 w 39"/>
                <a:gd name="T16" fmla="*/ 0 h 14"/>
                <a:gd name="T17" fmla="*/ 39 w 39"/>
                <a:gd name="T18" fmla="*/ 14 h 14"/>
              </a:gdLst>
              <a:ahLst/>
              <a:cxnLst>
                <a:cxn ang="T10">
                  <a:pos x="T0" y="T1"/>
                </a:cxn>
                <a:cxn ang="T11">
                  <a:pos x="T2" y="T3"/>
                </a:cxn>
                <a:cxn ang="T12">
                  <a:pos x="T4" y="T5"/>
                </a:cxn>
                <a:cxn ang="T13">
                  <a:pos x="T6" y="T7"/>
                </a:cxn>
                <a:cxn ang="T14">
                  <a:pos x="T8" y="T9"/>
                </a:cxn>
              </a:cxnLst>
              <a:rect l="T15" t="T16" r="T17" b="T18"/>
              <a:pathLst>
                <a:path w="39" h="14">
                  <a:moveTo>
                    <a:pt x="38" y="0"/>
                  </a:moveTo>
                  <a:lnTo>
                    <a:pt x="38" y="13"/>
                  </a:lnTo>
                  <a:lnTo>
                    <a:pt x="7" y="8"/>
                  </a:lnTo>
                  <a:lnTo>
                    <a:pt x="0" y="0"/>
                  </a:lnTo>
                  <a:lnTo>
                    <a:pt x="3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50" name="Freeform 24"/>
            <p:cNvSpPr>
              <a:spLocks noChangeAspect="1"/>
            </p:cNvSpPr>
            <p:nvPr/>
          </p:nvSpPr>
          <p:spPr bwMode="auto">
            <a:xfrm>
              <a:off x="1667" y="1180"/>
              <a:ext cx="46" cy="21"/>
            </a:xfrm>
            <a:custGeom>
              <a:avLst/>
              <a:gdLst>
                <a:gd name="T0" fmla="*/ 3 w 53"/>
                <a:gd name="T1" fmla="*/ 0 h 22"/>
                <a:gd name="T2" fmla="*/ 3 w 53"/>
                <a:gd name="T3" fmla="*/ 8 h 22"/>
                <a:gd name="T4" fmla="*/ 3 w 53"/>
                <a:gd name="T5" fmla="*/ 11 h 22"/>
                <a:gd name="T6" fmla="*/ 0 w 53"/>
                <a:gd name="T7" fmla="*/ 11 h 22"/>
                <a:gd name="T8" fmla="*/ 3 w 53"/>
                <a:gd name="T9" fmla="*/ 8 h 22"/>
                <a:gd name="T10" fmla="*/ 3 w 53"/>
                <a:gd name="T11" fmla="*/ 0 h 22"/>
                <a:gd name="T12" fmla="*/ 3 w 53"/>
                <a:gd name="T13" fmla="*/ 0 h 22"/>
                <a:gd name="T14" fmla="*/ 0 60000 65536"/>
                <a:gd name="T15" fmla="*/ 0 60000 65536"/>
                <a:gd name="T16" fmla="*/ 0 60000 65536"/>
                <a:gd name="T17" fmla="*/ 0 60000 65536"/>
                <a:gd name="T18" fmla="*/ 0 60000 65536"/>
                <a:gd name="T19" fmla="*/ 0 60000 65536"/>
                <a:gd name="T20" fmla="*/ 0 60000 65536"/>
                <a:gd name="T21" fmla="*/ 0 w 53"/>
                <a:gd name="T22" fmla="*/ 0 h 22"/>
                <a:gd name="T23" fmla="*/ 53 w 5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22">
                  <a:moveTo>
                    <a:pt x="29" y="0"/>
                  </a:moveTo>
                  <a:lnTo>
                    <a:pt x="44" y="8"/>
                  </a:lnTo>
                  <a:lnTo>
                    <a:pt x="52" y="21"/>
                  </a:lnTo>
                  <a:lnTo>
                    <a:pt x="0" y="21"/>
                  </a:lnTo>
                  <a:lnTo>
                    <a:pt x="8" y="8"/>
                  </a:lnTo>
                  <a:lnTo>
                    <a:pt x="15" y="0"/>
                  </a:lnTo>
                  <a:lnTo>
                    <a:pt x="29"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51" name="Freeform 25"/>
            <p:cNvSpPr>
              <a:spLocks noChangeAspect="1"/>
            </p:cNvSpPr>
            <p:nvPr/>
          </p:nvSpPr>
          <p:spPr bwMode="auto">
            <a:xfrm>
              <a:off x="1573" y="1237"/>
              <a:ext cx="126" cy="92"/>
            </a:xfrm>
            <a:custGeom>
              <a:avLst/>
              <a:gdLst>
                <a:gd name="T0" fmla="*/ 3 w 145"/>
                <a:gd name="T1" fmla="*/ 0 h 97"/>
                <a:gd name="T2" fmla="*/ 3 w 145"/>
                <a:gd name="T3" fmla="*/ 9 h 97"/>
                <a:gd name="T4" fmla="*/ 3 w 145"/>
                <a:gd name="T5" fmla="*/ 9 h 97"/>
                <a:gd name="T6" fmla="*/ 3 w 145"/>
                <a:gd name="T7" fmla="*/ 9 h 97"/>
                <a:gd name="T8" fmla="*/ 3 w 145"/>
                <a:gd name="T9" fmla="*/ 9 h 97"/>
                <a:gd name="T10" fmla="*/ 3 w 145"/>
                <a:gd name="T11" fmla="*/ 9 h 97"/>
                <a:gd name="T12" fmla="*/ 3 w 145"/>
                <a:gd name="T13" fmla="*/ 9 h 97"/>
                <a:gd name="T14" fmla="*/ 3 w 145"/>
                <a:gd name="T15" fmla="*/ 9 h 97"/>
                <a:gd name="T16" fmla="*/ 3 w 145"/>
                <a:gd name="T17" fmla="*/ 9 h 97"/>
                <a:gd name="T18" fmla="*/ 3 w 145"/>
                <a:gd name="T19" fmla="*/ 9 h 97"/>
                <a:gd name="T20" fmla="*/ 3 w 145"/>
                <a:gd name="T21" fmla="*/ 9 h 97"/>
                <a:gd name="T22" fmla="*/ 3 w 145"/>
                <a:gd name="T23" fmla="*/ 9 h 97"/>
                <a:gd name="T24" fmla="*/ 3 w 145"/>
                <a:gd name="T25" fmla="*/ 9 h 97"/>
                <a:gd name="T26" fmla="*/ 3 w 145"/>
                <a:gd name="T27" fmla="*/ 9 h 97"/>
                <a:gd name="T28" fmla="*/ 3 w 145"/>
                <a:gd name="T29" fmla="*/ 9 h 97"/>
                <a:gd name="T30" fmla="*/ 0 w 145"/>
                <a:gd name="T31" fmla="*/ 9 h 97"/>
                <a:gd name="T32" fmla="*/ 0 w 145"/>
                <a:gd name="T33" fmla="*/ 9 h 97"/>
                <a:gd name="T34" fmla="*/ 3 w 145"/>
                <a:gd name="T35" fmla="*/ 9 h 97"/>
                <a:gd name="T36" fmla="*/ 3 w 145"/>
                <a:gd name="T37" fmla="*/ 9 h 97"/>
                <a:gd name="T38" fmla="*/ 3 w 145"/>
                <a:gd name="T39" fmla="*/ 0 h 97"/>
                <a:gd name="T40" fmla="*/ 3 w 145"/>
                <a:gd name="T41" fmla="*/ 9 h 97"/>
                <a:gd name="T42" fmla="*/ 3 w 145"/>
                <a:gd name="T43" fmla="*/ 9 h 97"/>
                <a:gd name="T44" fmla="*/ 3 w 145"/>
                <a:gd name="T45" fmla="*/ 9 h 97"/>
                <a:gd name="T46" fmla="*/ 3 w 145"/>
                <a:gd name="T47" fmla="*/ 0 h 97"/>
                <a:gd name="T48" fmla="*/ 3 w 145"/>
                <a:gd name="T49" fmla="*/ 0 h 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97"/>
                <a:gd name="T77" fmla="*/ 145 w 145"/>
                <a:gd name="T78" fmla="*/ 97 h 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97">
                  <a:moveTo>
                    <a:pt x="128" y="0"/>
                  </a:moveTo>
                  <a:lnTo>
                    <a:pt x="136" y="15"/>
                  </a:lnTo>
                  <a:lnTo>
                    <a:pt x="113" y="36"/>
                  </a:lnTo>
                  <a:lnTo>
                    <a:pt x="144" y="44"/>
                  </a:lnTo>
                  <a:lnTo>
                    <a:pt x="144" y="51"/>
                  </a:lnTo>
                  <a:lnTo>
                    <a:pt x="128" y="67"/>
                  </a:lnTo>
                  <a:lnTo>
                    <a:pt x="128" y="80"/>
                  </a:lnTo>
                  <a:lnTo>
                    <a:pt x="105" y="88"/>
                  </a:lnTo>
                  <a:lnTo>
                    <a:pt x="90" y="73"/>
                  </a:lnTo>
                  <a:lnTo>
                    <a:pt x="69" y="80"/>
                  </a:lnTo>
                  <a:lnTo>
                    <a:pt x="30" y="96"/>
                  </a:lnTo>
                  <a:lnTo>
                    <a:pt x="23" y="80"/>
                  </a:lnTo>
                  <a:lnTo>
                    <a:pt x="38" y="67"/>
                  </a:lnTo>
                  <a:lnTo>
                    <a:pt x="38" y="59"/>
                  </a:lnTo>
                  <a:lnTo>
                    <a:pt x="23" y="67"/>
                  </a:lnTo>
                  <a:lnTo>
                    <a:pt x="0" y="44"/>
                  </a:lnTo>
                  <a:lnTo>
                    <a:pt x="0" y="28"/>
                  </a:lnTo>
                  <a:lnTo>
                    <a:pt x="23" y="36"/>
                  </a:lnTo>
                  <a:lnTo>
                    <a:pt x="23" y="15"/>
                  </a:lnTo>
                  <a:lnTo>
                    <a:pt x="53" y="0"/>
                  </a:lnTo>
                  <a:lnTo>
                    <a:pt x="74" y="15"/>
                  </a:lnTo>
                  <a:lnTo>
                    <a:pt x="90" y="44"/>
                  </a:lnTo>
                  <a:lnTo>
                    <a:pt x="105" y="23"/>
                  </a:lnTo>
                  <a:lnTo>
                    <a:pt x="113" y="0"/>
                  </a:lnTo>
                  <a:lnTo>
                    <a:pt x="12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52" name="Freeform 26"/>
            <p:cNvSpPr>
              <a:spLocks noChangeAspect="1"/>
            </p:cNvSpPr>
            <p:nvPr/>
          </p:nvSpPr>
          <p:spPr bwMode="auto">
            <a:xfrm>
              <a:off x="1626" y="1354"/>
              <a:ext cx="48" cy="36"/>
            </a:xfrm>
            <a:custGeom>
              <a:avLst/>
              <a:gdLst>
                <a:gd name="T0" fmla="*/ 0 w 55"/>
                <a:gd name="T1" fmla="*/ 8 h 38"/>
                <a:gd name="T2" fmla="*/ 3 w 55"/>
                <a:gd name="T3" fmla="*/ 9 h 38"/>
                <a:gd name="T4" fmla="*/ 3 w 55"/>
                <a:gd name="T5" fmla="*/ 9 h 38"/>
                <a:gd name="T6" fmla="*/ 3 w 55"/>
                <a:gd name="T7" fmla="*/ 8 h 38"/>
                <a:gd name="T8" fmla="*/ 3 w 55"/>
                <a:gd name="T9" fmla="*/ 0 h 38"/>
                <a:gd name="T10" fmla="*/ 0 w 55"/>
                <a:gd name="T11" fmla="*/ 8 h 38"/>
                <a:gd name="T12" fmla="*/ 0 60000 65536"/>
                <a:gd name="T13" fmla="*/ 0 60000 65536"/>
                <a:gd name="T14" fmla="*/ 0 60000 65536"/>
                <a:gd name="T15" fmla="*/ 0 60000 65536"/>
                <a:gd name="T16" fmla="*/ 0 60000 65536"/>
                <a:gd name="T17" fmla="*/ 0 60000 65536"/>
                <a:gd name="T18" fmla="*/ 0 w 55"/>
                <a:gd name="T19" fmla="*/ 0 h 38"/>
                <a:gd name="T20" fmla="*/ 55 w 55"/>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55" h="38">
                  <a:moveTo>
                    <a:pt x="0" y="8"/>
                  </a:moveTo>
                  <a:lnTo>
                    <a:pt x="23" y="37"/>
                  </a:lnTo>
                  <a:lnTo>
                    <a:pt x="54" y="16"/>
                  </a:lnTo>
                  <a:lnTo>
                    <a:pt x="46" y="8"/>
                  </a:lnTo>
                  <a:lnTo>
                    <a:pt x="15" y="0"/>
                  </a:lnTo>
                  <a:lnTo>
                    <a:pt x="0"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53" name="Freeform 27"/>
            <p:cNvSpPr>
              <a:spLocks noChangeAspect="1"/>
            </p:cNvSpPr>
            <p:nvPr/>
          </p:nvSpPr>
          <p:spPr bwMode="auto">
            <a:xfrm>
              <a:off x="1772" y="1147"/>
              <a:ext cx="53" cy="90"/>
            </a:xfrm>
            <a:custGeom>
              <a:avLst/>
              <a:gdLst>
                <a:gd name="T0" fmla="*/ 3 w 61"/>
                <a:gd name="T1" fmla="*/ 6 h 97"/>
                <a:gd name="T2" fmla="*/ 3 w 61"/>
                <a:gd name="T3" fmla="*/ 6 h 97"/>
                <a:gd name="T4" fmla="*/ 0 w 61"/>
                <a:gd name="T5" fmla="*/ 6 h 97"/>
                <a:gd name="T6" fmla="*/ 3 w 61"/>
                <a:gd name="T7" fmla="*/ 6 h 97"/>
                <a:gd name="T8" fmla="*/ 3 w 61"/>
                <a:gd name="T9" fmla="*/ 6 h 97"/>
                <a:gd name="T10" fmla="*/ 3 w 61"/>
                <a:gd name="T11" fmla="*/ 6 h 97"/>
                <a:gd name="T12" fmla="*/ 3 w 61"/>
                <a:gd name="T13" fmla="*/ 6 h 97"/>
                <a:gd name="T14" fmla="*/ 3 w 61"/>
                <a:gd name="T15" fmla="*/ 6 h 97"/>
                <a:gd name="T16" fmla="*/ 3 w 61"/>
                <a:gd name="T17" fmla="*/ 6 h 97"/>
                <a:gd name="T18" fmla="*/ 3 w 61"/>
                <a:gd name="T19" fmla="*/ 6 h 97"/>
                <a:gd name="T20" fmla="*/ 3 w 61"/>
                <a:gd name="T21" fmla="*/ 6 h 97"/>
                <a:gd name="T22" fmla="*/ 3 w 61"/>
                <a:gd name="T23" fmla="*/ 0 h 97"/>
                <a:gd name="T24" fmla="*/ 3 w 61"/>
                <a:gd name="T25" fmla="*/ 6 h 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
                <a:gd name="T40" fmla="*/ 0 h 97"/>
                <a:gd name="T41" fmla="*/ 61 w 61"/>
                <a:gd name="T42" fmla="*/ 97 h 9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 h="97">
                  <a:moveTo>
                    <a:pt x="15" y="7"/>
                  </a:moveTo>
                  <a:lnTo>
                    <a:pt x="15" y="36"/>
                  </a:lnTo>
                  <a:lnTo>
                    <a:pt x="0" y="59"/>
                  </a:lnTo>
                  <a:lnTo>
                    <a:pt x="23" y="59"/>
                  </a:lnTo>
                  <a:lnTo>
                    <a:pt x="29" y="88"/>
                  </a:lnTo>
                  <a:lnTo>
                    <a:pt x="36" y="96"/>
                  </a:lnTo>
                  <a:lnTo>
                    <a:pt x="44" y="59"/>
                  </a:lnTo>
                  <a:lnTo>
                    <a:pt x="60" y="36"/>
                  </a:lnTo>
                  <a:lnTo>
                    <a:pt x="60" y="21"/>
                  </a:lnTo>
                  <a:lnTo>
                    <a:pt x="36" y="21"/>
                  </a:lnTo>
                  <a:lnTo>
                    <a:pt x="36" y="7"/>
                  </a:lnTo>
                  <a:lnTo>
                    <a:pt x="29" y="0"/>
                  </a:lnTo>
                  <a:lnTo>
                    <a:pt x="15"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54" name="Freeform 28"/>
            <p:cNvSpPr>
              <a:spLocks noChangeAspect="1"/>
            </p:cNvSpPr>
            <p:nvPr/>
          </p:nvSpPr>
          <p:spPr bwMode="auto">
            <a:xfrm>
              <a:off x="1732" y="1200"/>
              <a:ext cx="20" cy="44"/>
            </a:xfrm>
            <a:custGeom>
              <a:avLst/>
              <a:gdLst>
                <a:gd name="T0" fmla="*/ 3 w 24"/>
                <a:gd name="T1" fmla="*/ 7 h 47"/>
                <a:gd name="T2" fmla="*/ 3 w 24"/>
                <a:gd name="T3" fmla="*/ 7 h 47"/>
                <a:gd name="T4" fmla="*/ 0 w 24"/>
                <a:gd name="T5" fmla="*/ 7 h 47"/>
                <a:gd name="T6" fmla="*/ 0 w 24"/>
                <a:gd name="T7" fmla="*/ 7 h 47"/>
                <a:gd name="T8" fmla="*/ 3 w 24"/>
                <a:gd name="T9" fmla="*/ 0 h 47"/>
                <a:gd name="T10" fmla="*/ 3 w 24"/>
                <a:gd name="T11" fmla="*/ 7 h 47"/>
                <a:gd name="T12" fmla="*/ 0 60000 65536"/>
                <a:gd name="T13" fmla="*/ 0 60000 65536"/>
                <a:gd name="T14" fmla="*/ 0 60000 65536"/>
                <a:gd name="T15" fmla="*/ 0 60000 65536"/>
                <a:gd name="T16" fmla="*/ 0 60000 65536"/>
                <a:gd name="T17" fmla="*/ 0 60000 65536"/>
                <a:gd name="T18" fmla="*/ 0 w 24"/>
                <a:gd name="T19" fmla="*/ 0 h 47"/>
                <a:gd name="T20" fmla="*/ 24 w 24"/>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24" h="47">
                  <a:moveTo>
                    <a:pt x="23" y="16"/>
                  </a:moveTo>
                  <a:lnTo>
                    <a:pt x="8" y="46"/>
                  </a:lnTo>
                  <a:lnTo>
                    <a:pt x="0" y="39"/>
                  </a:lnTo>
                  <a:lnTo>
                    <a:pt x="0" y="23"/>
                  </a:lnTo>
                  <a:lnTo>
                    <a:pt x="15" y="0"/>
                  </a:lnTo>
                  <a:lnTo>
                    <a:pt x="23" y="1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55" name="Freeform 29"/>
            <p:cNvSpPr>
              <a:spLocks noChangeAspect="1"/>
            </p:cNvSpPr>
            <p:nvPr/>
          </p:nvSpPr>
          <p:spPr bwMode="auto">
            <a:xfrm>
              <a:off x="1804" y="1263"/>
              <a:ext cx="125" cy="134"/>
            </a:xfrm>
            <a:custGeom>
              <a:avLst/>
              <a:gdLst>
                <a:gd name="T0" fmla="*/ 0 w 143"/>
                <a:gd name="T1" fmla="*/ 8 h 142"/>
                <a:gd name="T2" fmla="*/ 0 w 143"/>
                <a:gd name="T3" fmla="*/ 8 h 142"/>
                <a:gd name="T4" fmla="*/ 3 w 143"/>
                <a:gd name="T5" fmla="*/ 8 h 142"/>
                <a:gd name="T6" fmla="*/ 3 w 143"/>
                <a:gd name="T7" fmla="*/ 8 h 142"/>
                <a:gd name="T8" fmla="*/ 3 w 143"/>
                <a:gd name="T9" fmla="*/ 8 h 142"/>
                <a:gd name="T10" fmla="*/ 3 w 143"/>
                <a:gd name="T11" fmla="*/ 8 h 142"/>
                <a:gd name="T12" fmla="*/ 3 w 143"/>
                <a:gd name="T13" fmla="*/ 10 h 142"/>
                <a:gd name="T14" fmla="*/ 3 w 143"/>
                <a:gd name="T15" fmla="*/ 8 h 142"/>
                <a:gd name="T16" fmla="*/ 3 w 143"/>
                <a:gd name="T17" fmla="*/ 9 h 142"/>
                <a:gd name="T18" fmla="*/ 3 w 143"/>
                <a:gd name="T19" fmla="*/ 11 h 142"/>
                <a:gd name="T20" fmla="*/ 3 w 143"/>
                <a:gd name="T21" fmla="*/ 12 h 142"/>
                <a:gd name="T22" fmla="*/ 3 w 143"/>
                <a:gd name="T23" fmla="*/ 10 h 142"/>
                <a:gd name="T24" fmla="*/ 3 w 143"/>
                <a:gd name="T25" fmla="*/ 12 h 142"/>
                <a:gd name="T26" fmla="*/ 3 w 143"/>
                <a:gd name="T27" fmla="*/ 13 h 142"/>
                <a:gd name="T28" fmla="*/ 3 w 143"/>
                <a:gd name="T29" fmla="*/ 9 h 142"/>
                <a:gd name="T30" fmla="*/ 3 w 143"/>
                <a:gd name="T31" fmla="*/ 8 h 142"/>
                <a:gd name="T32" fmla="*/ 3 w 143"/>
                <a:gd name="T33" fmla="*/ 8 h 142"/>
                <a:gd name="T34" fmla="*/ 3 w 143"/>
                <a:gd name="T35" fmla="*/ 8 h 142"/>
                <a:gd name="T36" fmla="*/ 3 w 143"/>
                <a:gd name="T37" fmla="*/ 8 h 142"/>
                <a:gd name="T38" fmla="*/ 3 w 143"/>
                <a:gd name="T39" fmla="*/ 8 h 142"/>
                <a:gd name="T40" fmla="*/ 3 w 143"/>
                <a:gd name="T41" fmla="*/ 8 h 142"/>
                <a:gd name="T42" fmla="*/ 3 w 143"/>
                <a:gd name="T43" fmla="*/ 8 h 142"/>
                <a:gd name="T44" fmla="*/ 3 w 143"/>
                <a:gd name="T45" fmla="*/ 8 h 142"/>
                <a:gd name="T46" fmla="*/ 3 w 143"/>
                <a:gd name="T47" fmla="*/ 8 h 142"/>
                <a:gd name="T48" fmla="*/ 3 w 143"/>
                <a:gd name="T49" fmla="*/ 0 h 142"/>
                <a:gd name="T50" fmla="*/ 0 w 143"/>
                <a:gd name="T51" fmla="*/ 8 h 1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3"/>
                <a:gd name="T79" fmla="*/ 0 h 142"/>
                <a:gd name="T80" fmla="*/ 143 w 143"/>
                <a:gd name="T81" fmla="*/ 142 h 1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3" h="142">
                  <a:moveTo>
                    <a:pt x="0" y="8"/>
                  </a:moveTo>
                  <a:lnTo>
                    <a:pt x="0" y="31"/>
                  </a:lnTo>
                  <a:lnTo>
                    <a:pt x="16" y="52"/>
                  </a:lnTo>
                  <a:lnTo>
                    <a:pt x="23" y="52"/>
                  </a:lnTo>
                  <a:lnTo>
                    <a:pt x="31" y="68"/>
                  </a:lnTo>
                  <a:lnTo>
                    <a:pt x="8" y="89"/>
                  </a:lnTo>
                  <a:lnTo>
                    <a:pt x="23" y="119"/>
                  </a:lnTo>
                  <a:lnTo>
                    <a:pt x="31" y="104"/>
                  </a:lnTo>
                  <a:lnTo>
                    <a:pt x="46" y="112"/>
                  </a:lnTo>
                  <a:lnTo>
                    <a:pt x="46" y="125"/>
                  </a:lnTo>
                  <a:lnTo>
                    <a:pt x="75" y="133"/>
                  </a:lnTo>
                  <a:lnTo>
                    <a:pt x="91" y="119"/>
                  </a:lnTo>
                  <a:lnTo>
                    <a:pt x="91" y="133"/>
                  </a:lnTo>
                  <a:lnTo>
                    <a:pt x="127" y="141"/>
                  </a:lnTo>
                  <a:lnTo>
                    <a:pt x="135" y="112"/>
                  </a:lnTo>
                  <a:lnTo>
                    <a:pt x="142" y="104"/>
                  </a:lnTo>
                  <a:lnTo>
                    <a:pt x="127" y="96"/>
                  </a:lnTo>
                  <a:lnTo>
                    <a:pt x="83" y="96"/>
                  </a:lnTo>
                  <a:lnTo>
                    <a:pt x="52" y="81"/>
                  </a:lnTo>
                  <a:lnTo>
                    <a:pt x="46" y="68"/>
                  </a:lnTo>
                  <a:lnTo>
                    <a:pt x="68" y="52"/>
                  </a:lnTo>
                  <a:lnTo>
                    <a:pt x="60" y="45"/>
                  </a:lnTo>
                  <a:lnTo>
                    <a:pt x="39" y="31"/>
                  </a:lnTo>
                  <a:lnTo>
                    <a:pt x="23" y="8"/>
                  </a:lnTo>
                  <a:lnTo>
                    <a:pt x="16" y="0"/>
                  </a:lnTo>
                  <a:lnTo>
                    <a:pt x="0"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56" name="Freeform 30"/>
            <p:cNvSpPr>
              <a:spLocks noChangeAspect="1"/>
            </p:cNvSpPr>
            <p:nvPr/>
          </p:nvSpPr>
          <p:spPr bwMode="auto">
            <a:xfrm>
              <a:off x="1870" y="1090"/>
              <a:ext cx="93" cy="154"/>
            </a:xfrm>
            <a:custGeom>
              <a:avLst/>
              <a:gdLst>
                <a:gd name="T0" fmla="*/ 3 w 107"/>
                <a:gd name="T1" fmla="*/ 8 h 164"/>
                <a:gd name="T2" fmla="*/ 3 w 107"/>
                <a:gd name="T3" fmla="*/ 8 h 164"/>
                <a:gd name="T4" fmla="*/ 3 w 107"/>
                <a:gd name="T5" fmla="*/ 8 h 164"/>
                <a:gd name="T6" fmla="*/ 3 w 107"/>
                <a:gd name="T7" fmla="*/ 8 h 164"/>
                <a:gd name="T8" fmla="*/ 3 w 107"/>
                <a:gd name="T9" fmla="*/ 8 h 164"/>
                <a:gd name="T10" fmla="*/ 3 w 107"/>
                <a:gd name="T11" fmla="*/ 8 h 164"/>
                <a:gd name="T12" fmla="*/ 3 w 107"/>
                <a:gd name="T13" fmla="*/ 8 h 164"/>
                <a:gd name="T14" fmla="*/ 3 w 107"/>
                <a:gd name="T15" fmla="*/ 8 h 164"/>
                <a:gd name="T16" fmla="*/ 3 w 107"/>
                <a:gd name="T17" fmla="*/ 8 h 164"/>
                <a:gd name="T18" fmla="*/ 3 w 107"/>
                <a:gd name="T19" fmla="*/ 9 h 164"/>
                <a:gd name="T20" fmla="*/ 3 w 107"/>
                <a:gd name="T21" fmla="*/ 9 h 164"/>
                <a:gd name="T22" fmla="*/ 3 w 107"/>
                <a:gd name="T23" fmla="*/ 9 h 164"/>
                <a:gd name="T24" fmla="*/ 3 w 107"/>
                <a:gd name="T25" fmla="*/ 9 h 164"/>
                <a:gd name="T26" fmla="*/ 3 w 107"/>
                <a:gd name="T27" fmla="*/ 12 h 164"/>
                <a:gd name="T28" fmla="*/ 3 w 107"/>
                <a:gd name="T29" fmla="*/ 11 h 164"/>
                <a:gd name="T30" fmla="*/ 3 w 107"/>
                <a:gd name="T31" fmla="*/ 11 h 164"/>
                <a:gd name="T32" fmla="*/ 0 w 107"/>
                <a:gd name="T33" fmla="*/ 10 h 164"/>
                <a:gd name="T34" fmla="*/ 3 w 107"/>
                <a:gd name="T35" fmla="*/ 8 h 164"/>
                <a:gd name="T36" fmla="*/ 3 w 107"/>
                <a:gd name="T37" fmla="*/ 8 h 164"/>
                <a:gd name="T38" fmla="*/ 3 w 107"/>
                <a:gd name="T39" fmla="*/ 8 h 164"/>
                <a:gd name="T40" fmla="*/ 3 w 107"/>
                <a:gd name="T41" fmla="*/ 8 h 164"/>
                <a:gd name="T42" fmla="*/ 3 w 107"/>
                <a:gd name="T43" fmla="*/ 8 h 164"/>
                <a:gd name="T44" fmla="*/ 3 w 107"/>
                <a:gd name="T45" fmla="*/ 8 h 164"/>
                <a:gd name="T46" fmla="*/ 3 w 107"/>
                <a:gd name="T47" fmla="*/ 8 h 164"/>
                <a:gd name="T48" fmla="*/ 3 w 107"/>
                <a:gd name="T49" fmla="*/ 0 h 164"/>
                <a:gd name="T50" fmla="*/ 3 w 107"/>
                <a:gd name="T51" fmla="*/ 8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7"/>
                <a:gd name="T79" fmla="*/ 0 h 164"/>
                <a:gd name="T80" fmla="*/ 107 w 107"/>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7" h="164">
                  <a:moveTo>
                    <a:pt x="83" y="8"/>
                  </a:moveTo>
                  <a:lnTo>
                    <a:pt x="83" y="23"/>
                  </a:lnTo>
                  <a:lnTo>
                    <a:pt x="91" y="44"/>
                  </a:lnTo>
                  <a:lnTo>
                    <a:pt x="98" y="52"/>
                  </a:lnTo>
                  <a:lnTo>
                    <a:pt x="106" y="75"/>
                  </a:lnTo>
                  <a:lnTo>
                    <a:pt x="91" y="83"/>
                  </a:lnTo>
                  <a:lnTo>
                    <a:pt x="83" y="96"/>
                  </a:lnTo>
                  <a:lnTo>
                    <a:pt x="98" y="104"/>
                  </a:lnTo>
                  <a:lnTo>
                    <a:pt x="98" y="119"/>
                  </a:lnTo>
                  <a:lnTo>
                    <a:pt x="83" y="135"/>
                  </a:lnTo>
                  <a:lnTo>
                    <a:pt x="67" y="135"/>
                  </a:lnTo>
                  <a:lnTo>
                    <a:pt x="60" y="142"/>
                  </a:lnTo>
                  <a:lnTo>
                    <a:pt x="46" y="142"/>
                  </a:lnTo>
                  <a:lnTo>
                    <a:pt x="31" y="163"/>
                  </a:lnTo>
                  <a:lnTo>
                    <a:pt x="23" y="156"/>
                  </a:lnTo>
                  <a:lnTo>
                    <a:pt x="16" y="156"/>
                  </a:lnTo>
                  <a:lnTo>
                    <a:pt x="0" y="148"/>
                  </a:lnTo>
                  <a:lnTo>
                    <a:pt x="16" y="111"/>
                  </a:lnTo>
                  <a:lnTo>
                    <a:pt x="31" y="111"/>
                  </a:lnTo>
                  <a:lnTo>
                    <a:pt x="16" y="96"/>
                  </a:lnTo>
                  <a:lnTo>
                    <a:pt x="31" y="67"/>
                  </a:lnTo>
                  <a:lnTo>
                    <a:pt x="46" y="67"/>
                  </a:lnTo>
                  <a:lnTo>
                    <a:pt x="39" y="52"/>
                  </a:lnTo>
                  <a:lnTo>
                    <a:pt x="54" y="23"/>
                  </a:lnTo>
                  <a:lnTo>
                    <a:pt x="75" y="0"/>
                  </a:lnTo>
                  <a:lnTo>
                    <a:pt x="83"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57" name="Freeform 31">
              <a:hlinkClick r:id="rId3" action="ppaction://hlinksldjump" tooltip="Kanada"/>
            </p:cNvPr>
            <p:cNvSpPr>
              <a:spLocks noChangeAspect="1"/>
            </p:cNvSpPr>
            <p:nvPr/>
          </p:nvSpPr>
          <p:spPr bwMode="auto">
            <a:xfrm>
              <a:off x="1877" y="1056"/>
              <a:ext cx="356" cy="285"/>
            </a:xfrm>
            <a:custGeom>
              <a:avLst/>
              <a:gdLst>
                <a:gd name="T0" fmla="*/ 0 w 410"/>
                <a:gd name="T1" fmla="*/ 23 h 302"/>
                <a:gd name="T2" fmla="*/ 3 w 410"/>
                <a:gd name="T3" fmla="*/ 24 h 302"/>
                <a:gd name="T4" fmla="*/ 3 w 410"/>
                <a:gd name="T5" fmla="*/ 25 h 302"/>
                <a:gd name="T6" fmla="*/ 3 w 410"/>
                <a:gd name="T7" fmla="*/ 25 h 302"/>
                <a:gd name="T8" fmla="*/ 3 w 410"/>
                <a:gd name="T9" fmla="*/ 26 h 302"/>
                <a:gd name="T10" fmla="*/ 3 w 410"/>
                <a:gd name="T11" fmla="*/ 25 h 302"/>
                <a:gd name="T12" fmla="*/ 3 w 410"/>
                <a:gd name="T13" fmla="*/ 25 h 302"/>
                <a:gd name="T14" fmla="*/ 3 w 410"/>
                <a:gd name="T15" fmla="*/ 24 h 302"/>
                <a:gd name="T16" fmla="*/ 3 w 410"/>
                <a:gd name="T17" fmla="*/ 24 h 302"/>
                <a:gd name="T18" fmla="*/ 3 w 410"/>
                <a:gd name="T19" fmla="*/ 23 h 302"/>
                <a:gd name="T20" fmla="*/ 3 w 410"/>
                <a:gd name="T21" fmla="*/ 23 h 302"/>
                <a:gd name="T22" fmla="*/ 3 w 410"/>
                <a:gd name="T23" fmla="*/ 22 h 302"/>
                <a:gd name="T24" fmla="*/ 3 w 410"/>
                <a:gd name="T25" fmla="*/ 22 h 302"/>
                <a:gd name="T26" fmla="*/ 3 w 410"/>
                <a:gd name="T27" fmla="*/ 19 h 302"/>
                <a:gd name="T28" fmla="*/ 3 w 410"/>
                <a:gd name="T29" fmla="*/ 17 h 302"/>
                <a:gd name="T30" fmla="*/ 3 w 410"/>
                <a:gd name="T31" fmla="*/ 17 h 302"/>
                <a:gd name="T32" fmla="*/ 3 w 410"/>
                <a:gd name="T33" fmla="*/ 17 h 302"/>
                <a:gd name="T34" fmla="*/ 3 w 410"/>
                <a:gd name="T35" fmla="*/ 13 h 302"/>
                <a:gd name="T36" fmla="*/ 3 w 410"/>
                <a:gd name="T37" fmla="*/ 9 h 302"/>
                <a:gd name="T38" fmla="*/ 3 w 410"/>
                <a:gd name="T39" fmla="*/ 8 h 302"/>
                <a:gd name="T40" fmla="*/ 3 w 410"/>
                <a:gd name="T41" fmla="*/ 8 h 302"/>
                <a:gd name="T42" fmla="*/ 3 w 410"/>
                <a:gd name="T43" fmla="*/ 8 h 302"/>
                <a:gd name="T44" fmla="*/ 3 w 410"/>
                <a:gd name="T45" fmla="*/ 8 h 302"/>
                <a:gd name="T46" fmla="*/ 3 w 410"/>
                <a:gd name="T47" fmla="*/ 0 h 302"/>
                <a:gd name="T48" fmla="*/ 3 w 410"/>
                <a:gd name="T49" fmla="*/ 0 h 302"/>
                <a:gd name="T50" fmla="*/ 3 w 410"/>
                <a:gd name="T51" fmla="*/ 8 h 302"/>
                <a:gd name="T52" fmla="*/ 3 w 410"/>
                <a:gd name="T53" fmla="*/ 8 h 302"/>
                <a:gd name="T54" fmla="*/ 3 w 410"/>
                <a:gd name="T55" fmla="*/ 8 h 302"/>
                <a:gd name="T56" fmla="*/ 3 w 410"/>
                <a:gd name="T57" fmla="*/ 8 h 302"/>
                <a:gd name="T58" fmla="*/ 3 w 410"/>
                <a:gd name="T59" fmla="*/ 8 h 302"/>
                <a:gd name="T60" fmla="*/ 3 w 410"/>
                <a:gd name="T61" fmla="*/ 8 h 302"/>
                <a:gd name="T62" fmla="*/ 3 w 410"/>
                <a:gd name="T63" fmla="*/ 8 h 302"/>
                <a:gd name="T64" fmla="*/ 3 w 410"/>
                <a:gd name="T65" fmla="*/ 8 h 302"/>
                <a:gd name="T66" fmla="*/ 3 w 410"/>
                <a:gd name="T67" fmla="*/ 8 h 302"/>
                <a:gd name="T68" fmla="*/ 3 w 410"/>
                <a:gd name="T69" fmla="*/ 8 h 302"/>
                <a:gd name="T70" fmla="*/ 3 w 410"/>
                <a:gd name="T71" fmla="*/ 12 h 302"/>
                <a:gd name="T72" fmla="*/ 3 w 410"/>
                <a:gd name="T73" fmla="*/ 10 h 302"/>
                <a:gd name="T74" fmla="*/ 3 w 410"/>
                <a:gd name="T75" fmla="*/ 10 h 302"/>
                <a:gd name="T76" fmla="*/ 3 w 410"/>
                <a:gd name="T77" fmla="*/ 9 h 302"/>
                <a:gd name="T78" fmla="*/ 3 w 410"/>
                <a:gd name="T79" fmla="*/ 10 h 302"/>
                <a:gd name="T80" fmla="*/ 3 w 410"/>
                <a:gd name="T81" fmla="*/ 14 h 302"/>
                <a:gd name="T82" fmla="*/ 3 w 410"/>
                <a:gd name="T83" fmla="*/ 17 h 302"/>
                <a:gd name="T84" fmla="*/ 3 w 410"/>
                <a:gd name="T85" fmla="*/ 17 h 302"/>
                <a:gd name="T86" fmla="*/ 3 w 410"/>
                <a:gd name="T87" fmla="*/ 18 h 302"/>
                <a:gd name="T88" fmla="*/ 3 w 410"/>
                <a:gd name="T89" fmla="*/ 20 h 302"/>
                <a:gd name="T90" fmla="*/ 3 w 410"/>
                <a:gd name="T91" fmla="*/ 22 h 302"/>
                <a:gd name="T92" fmla="*/ 3 w 410"/>
                <a:gd name="T93" fmla="*/ 22 h 302"/>
                <a:gd name="T94" fmla="*/ 3 w 410"/>
                <a:gd name="T95" fmla="*/ 20 h 302"/>
                <a:gd name="T96" fmla="*/ 3 w 410"/>
                <a:gd name="T97" fmla="*/ 21 h 302"/>
                <a:gd name="T98" fmla="*/ 3 w 410"/>
                <a:gd name="T99" fmla="*/ 23 h 302"/>
                <a:gd name="T100" fmla="*/ 3 w 410"/>
                <a:gd name="T101" fmla="*/ 22 h 302"/>
                <a:gd name="T102" fmla="*/ 0 w 410"/>
                <a:gd name="T103" fmla="*/ 23 h 3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10"/>
                <a:gd name="T157" fmla="*/ 0 h 302"/>
                <a:gd name="T158" fmla="*/ 410 w 410"/>
                <a:gd name="T159" fmla="*/ 302 h 3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10" h="302">
                  <a:moveTo>
                    <a:pt x="0" y="249"/>
                  </a:moveTo>
                  <a:lnTo>
                    <a:pt x="8" y="272"/>
                  </a:lnTo>
                  <a:lnTo>
                    <a:pt x="46" y="293"/>
                  </a:lnTo>
                  <a:lnTo>
                    <a:pt x="83" y="286"/>
                  </a:lnTo>
                  <a:lnTo>
                    <a:pt x="98" y="301"/>
                  </a:lnTo>
                  <a:lnTo>
                    <a:pt x="113" y="286"/>
                  </a:lnTo>
                  <a:lnTo>
                    <a:pt x="121" y="280"/>
                  </a:lnTo>
                  <a:lnTo>
                    <a:pt x="113" y="272"/>
                  </a:lnTo>
                  <a:lnTo>
                    <a:pt x="90" y="272"/>
                  </a:lnTo>
                  <a:lnTo>
                    <a:pt x="83" y="257"/>
                  </a:lnTo>
                  <a:lnTo>
                    <a:pt x="113" y="257"/>
                  </a:lnTo>
                  <a:lnTo>
                    <a:pt x="144" y="236"/>
                  </a:lnTo>
                  <a:lnTo>
                    <a:pt x="159" y="236"/>
                  </a:lnTo>
                  <a:lnTo>
                    <a:pt x="190" y="205"/>
                  </a:lnTo>
                  <a:lnTo>
                    <a:pt x="167" y="184"/>
                  </a:lnTo>
                  <a:lnTo>
                    <a:pt x="182" y="176"/>
                  </a:lnTo>
                  <a:lnTo>
                    <a:pt x="211" y="176"/>
                  </a:lnTo>
                  <a:lnTo>
                    <a:pt x="273" y="147"/>
                  </a:lnTo>
                  <a:lnTo>
                    <a:pt x="347" y="117"/>
                  </a:lnTo>
                  <a:lnTo>
                    <a:pt x="340" y="88"/>
                  </a:lnTo>
                  <a:lnTo>
                    <a:pt x="409" y="73"/>
                  </a:lnTo>
                  <a:lnTo>
                    <a:pt x="394" y="44"/>
                  </a:lnTo>
                  <a:lnTo>
                    <a:pt x="355" y="15"/>
                  </a:lnTo>
                  <a:lnTo>
                    <a:pt x="303" y="0"/>
                  </a:lnTo>
                  <a:lnTo>
                    <a:pt x="280" y="0"/>
                  </a:lnTo>
                  <a:lnTo>
                    <a:pt x="227" y="21"/>
                  </a:lnTo>
                  <a:lnTo>
                    <a:pt x="167" y="21"/>
                  </a:lnTo>
                  <a:lnTo>
                    <a:pt x="121" y="28"/>
                  </a:lnTo>
                  <a:lnTo>
                    <a:pt x="113" y="44"/>
                  </a:lnTo>
                  <a:lnTo>
                    <a:pt x="113" y="73"/>
                  </a:lnTo>
                  <a:lnTo>
                    <a:pt x="121" y="88"/>
                  </a:lnTo>
                  <a:lnTo>
                    <a:pt x="121" y="103"/>
                  </a:lnTo>
                  <a:lnTo>
                    <a:pt x="159" y="96"/>
                  </a:lnTo>
                  <a:lnTo>
                    <a:pt x="190" y="96"/>
                  </a:lnTo>
                  <a:lnTo>
                    <a:pt x="203" y="103"/>
                  </a:lnTo>
                  <a:lnTo>
                    <a:pt x="203" y="132"/>
                  </a:lnTo>
                  <a:lnTo>
                    <a:pt x="190" y="124"/>
                  </a:lnTo>
                  <a:lnTo>
                    <a:pt x="152" y="124"/>
                  </a:lnTo>
                  <a:lnTo>
                    <a:pt x="129" y="117"/>
                  </a:lnTo>
                  <a:lnTo>
                    <a:pt x="113" y="124"/>
                  </a:lnTo>
                  <a:lnTo>
                    <a:pt x="113" y="153"/>
                  </a:lnTo>
                  <a:lnTo>
                    <a:pt x="106" y="184"/>
                  </a:lnTo>
                  <a:lnTo>
                    <a:pt x="77" y="184"/>
                  </a:lnTo>
                  <a:lnTo>
                    <a:pt x="61" y="192"/>
                  </a:lnTo>
                  <a:lnTo>
                    <a:pt x="77" y="220"/>
                  </a:lnTo>
                  <a:lnTo>
                    <a:pt x="69" y="242"/>
                  </a:lnTo>
                  <a:lnTo>
                    <a:pt x="61" y="242"/>
                  </a:lnTo>
                  <a:lnTo>
                    <a:pt x="46" y="220"/>
                  </a:lnTo>
                  <a:lnTo>
                    <a:pt x="31" y="228"/>
                  </a:lnTo>
                  <a:lnTo>
                    <a:pt x="31" y="249"/>
                  </a:lnTo>
                  <a:lnTo>
                    <a:pt x="8" y="242"/>
                  </a:lnTo>
                  <a:lnTo>
                    <a:pt x="0" y="249"/>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58" name="Freeform 32"/>
            <p:cNvSpPr>
              <a:spLocks noChangeAspect="1"/>
            </p:cNvSpPr>
            <p:nvPr/>
          </p:nvSpPr>
          <p:spPr bwMode="auto">
            <a:xfrm>
              <a:off x="1698" y="1307"/>
              <a:ext cx="21" cy="28"/>
            </a:xfrm>
            <a:custGeom>
              <a:avLst/>
              <a:gdLst>
                <a:gd name="T0" fmla="*/ 0 w 24"/>
                <a:gd name="T1" fmla="*/ 7 h 30"/>
                <a:gd name="T2" fmla="*/ 4 w 24"/>
                <a:gd name="T3" fmla="*/ 7 h 30"/>
                <a:gd name="T4" fmla="*/ 4 w 24"/>
                <a:gd name="T5" fmla="*/ 7 h 30"/>
                <a:gd name="T6" fmla="*/ 4 w 24"/>
                <a:gd name="T7" fmla="*/ 0 h 30"/>
                <a:gd name="T8" fmla="*/ 0 w 24"/>
                <a:gd name="T9" fmla="*/ 7 h 30"/>
                <a:gd name="T10" fmla="*/ 0 60000 65536"/>
                <a:gd name="T11" fmla="*/ 0 60000 65536"/>
                <a:gd name="T12" fmla="*/ 0 60000 65536"/>
                <a:gd name="T13" fmla="*/ 0 60000 65536"/>
                <a:gd name="T14" fmla="*/ 0 60000 65536"/>
                <a:gd name="T15" fmla="*/ 0 w 24"/>
                <a:gd name="T16" fmla="*/ 0 h 30"/>
                <a:gd name="T17" fmla="*/ 24 w 24"/>
                <a:gd name="T18" fmla="*/ 30 h 30"/>
              </a:gdLst>
              <a:ahLst/>
              <a:cxnLst>
                <a:cxn ang="T10">
                  <a:pos x="T0" y="T1"/>
                </a:cxn>
                <a:cxn ang="T11">
                  <a:pos x="T2" y="T3"/>
                </a:cxn>
                <a:cxn ang="T12">
                  <a:pos x="T4" y="T5"/>
                </a:cxn>
                <a:cxn ang="T13">
                  <a:pos x="T6" y="T7"/>
                </a:cxn>
                <a:cxn ang="T14">
                  <a:pos x="T8" y="T9"/>
                </a:cxn>
              </a:cxnLst>
              <a:rect l="T15" t="T16" r="T17" b="T18"/>
              <a:pathLst>
                <a:path w="24" h="30">
                  <a:moveTo>
                    <a:pt x="0" y="16"/>
                  </a:moveTo>
                  <a:lnTo>
                    <a:pt x="7" y="29"/>
                  </a:lnTo>
                  <a:lnTo>
                    <a:pt x="23" y="16"/>
                  </a:lnTo>
                  <a:lnTo>
                    <a:pt x="7" y="0"/>
                  </a:lnTo>
                  <a:lnTo>
                    <a:pt x="0" y="1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59" name="Freeform 33"/>
            <p:cNvSpPr>
              <a:spLocks noChangeAspect="1"/>
            </p:cNvSpPr>
            <p:nvPr/>
          </p:nvSpPr>
          <p:spPr bwMode="auto">
            <a:xfrm>
              <a:off x="738" y="1472"/>
              <a:ext cx="27" cy="38"/>
            </a:xfrm>
            <a:custGeom>
              <a:avLst/>
              <a:gdLst>
                <a:gd name="T0" fmla="*/ 3 w 31"/>
                <a:gd name="T1" fmla="*/ 8 h 40"/>
                <a:gd name="T2" fmla="*/ 3 w 31"/>
                <a:gd name="T3" fmla="*/ 10 h 40"/>
                <a:gd name="T4" fmla="*/ 3 w 31"/>
                <a:gd name="T5" fmla="*/ 10 h 40"/>
                <a:gd name="T6" fmla="*/ 3 w 31"/>
                <a:gd name="T7" fmla="*/ 10 h 40"/>
                <a:gd name="T8" fmla="*/ 0 w 31"/>
                <a:gd name="T9" fmla="*/ 10 h 40"/>
                <a:gd name="T10" fmla="*/ 3 w 31"/>
                <a:gd name="T11" fmla="*/ 0 h 40"/>
                <a:gd name="T12" fmla="*/ 3 w 31"/>
                <a:gd name="T13" fmla="*/ 8 h 40"/>
                <a:gd name="T14" fmla="*/ 0 60000 65536"/>
                <a:gd name="T15" fmla="*/ 0 60000 65536"/>
                <a:gd name="T16" fmla="*/ 0 60000 65536"/>
                <a:gd name="T17" fmla="*/ 0 60000 65536"/>
                <a:gd name="T18" fmla="*/ 0 60000 65536"/>
                <a:gd name="T19" fmla="*/ 0 60000 65536"/>
                <a:gd name="T20" fmla="*/ 0 60000 65536"/>
                <a:gd name="T21" fmla="*/ 0 w 31"/>
                <a:gd name="T22" fmla="*/ 0 h 40"/>
                <a:gd name="T23" fmla="*/ 31 w 31"/>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40">
                  <a:moveTo>
                    <a:pt x="23" y="8"/>
                  </a:moveTo>
                  <a:lnTo>
                    <a:pt x="30" y="31"/>
                  </a:lnTo>
                  <a:lnTo>
                    <a:pt x="15" y="39"/>
                  </a:lnTo>
                  <a:lnTo>
                    <a:pt x="15" y="23"/>
                  </a:lnTo>
                  <a:lnTo>
                    <a:pt x="0" y="23"/>
                  </a:lnTo>
                  <a:lnTo>
                    <a:pt x="7" y="0"/>
                  </a:lnTo>
                  <a:lnTo>
                    <a:pt x="23"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60" name="Freeform 34"/>
            <p:cNvSpPr>
              <a:spLocks noChangeAspect="1"/>
            </p:cNvSpPr>
            <p:nvPr/>
          </p:nvSpPr>
          <p:spPr bwMode="auto">
            <a:xfrm>
              <a:off x="711" y="1598"/>
              <a:ext cx="35" cy="21"/>
            </a:xfrm>
            <a:custGeom>
              <a:avLst/>
              <a:gdLst>
                <a:gd name="T0" fmla="*/ 4 w 39"/>
                <a:gd name="T1" fmla="*/ 5 h 23"/>
                <a:gd name="T2" fmla="*/ 4 w 39"/>
                <a:gd name="T3" fmla="*/ 5 h 23"/>
                <a:gd name="T4" fmla="*/ 0 w 39"/>
                <a:gd name="T5" fmla="*/ 5 h 23"/>
                <a:gd name="T6" fmla="*/ 4 w 39"/>
                <a:gd name="T7" fmla="*/ 0 h 23"/>
                <a:gd name="T8" fmla="*/ 4 w 39"/>
                <a:gd name="T9" fmla="*/ 0 h 23"/>
                <a:gd name="T10" fmla="*/ 4 w 39"/>
                <a:gd name="T11" fmla="*/ 5 h 23"/>
                <a:gd name="T12" fmla="*/ 0 60000 65536"/>
                <a:gd name="T13" fmla="*/ 0 60000 65536"/>
                <a:gd name="T14" fmla="*/ 0 60000 65536"/>
                <a:gd name="T15" fmla="*/ 0 60000 65536"/>
                <a:gd name="T16" fmla="*/ 0 60000 65536"/>
                <a:gd name="T17" fmla="*/ 0 60000 65536"/>
                <a:gd name="T18" fmla="*/ 0 w 39"/>
                <a:gd name="T19" fmla="*/ 0 h 23"/>
                <a:gd name="T20" fmla="*/ 39 w 39"/>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9" h="23">
                  <a:moveTo>
                    <a:pt x="31" y="22"/>
                  </a:moveTo>
                  <a:lnTo>
                    <a:pt x="15" y="22"/>
                  </a:lnTo>
                  <a:lnTo>
                    <a:pt x="0" y="14"/>
                  </a:lnTo>
                  <a:lnTo>
                    <a:pt x="8" y="0"/>
                  </a:lnTo>
                  <a:lnTo>
                    <a:pt x="38" y="0"/>
                  </a:lnTo>
                  <a:lnTo>
                    <a:pt x="31" y="22"/>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61" name="Freeform 35"/>
            <p:cNvSpPr>
              <a:spLocks noChangeAspect="1"/>
            </p:cNvSpPr>
            <p:nvPr/>
          </p:nvSpPr>
          <p:spPr bwMode="auto">
            <a:xfrm>
              <a:off x="837" y="1730"/>
              <a:ext cx="46" cy="36"/>
            </a:xfrm>
            <a:custGeom>
              <a:avLst/>
              <a:gdLst>
                <a:gd name="T0" fmla="*/ 0 w 53"/>
                <a:gd name="T1" fmla="*/ 18 h 37"/>
                <a:gd name="T2" fmla="*/ 3 w 53"/>
                <a:gd name="T3" fmla="*/ 18 h 37"/>
                <a:gd name="T4" fmla="*/ 3 w 53"/>
                <a:gd name="T5" fmla="*/ 18 h 37"/>
                <a:gd name="T6" fmla="*/ 3 w 53"/>
                <a:gd name="T7" fmla="*/ 7 h 37"/>
                <a:gd name="T8" fmla="*/ 3 w 53"/>
                <a:gd name="T9" fmla="*/ 0 h 37"/>
                <a:gd name="T10" fmla="*/ 0 w 53"/>
                <a:gd name="T11" fmla="*/ 18 h 37"/>
                <a:gd name="T12" fmla="*/ 0 60000 65536"/>
                <a:gd name="T13" fmla="*/ 0 60000 65536"/>
                <a:gd name="T14" fmla="*/ 0 60000 65536"/>
                <a:gd name="T15" fmla="*/ 0 60000 65536"/>
                <a:gd name="T16" fmla="*/ 0 60000 65536"/>
                <a:gd name="T17" fmla="*/ 0 60000 65536"/>
                <a:gd name="T18" fmla="*/ 0 w 53"/>
                <a:gd name="T19" fmla="*/ 0 h 37"/>
                <a:gd name="T20" fmla="*/ 53 w 53"/>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53" h="37">
                  <a:moveTo>
                    <a:pt x="0" y="23"/>
                  </a:moveTo>
                  <a:lnTo>
                    <a:pt x="8" y="36"/>
                  </a:lnTo>
                  <a:lnTo>
                    <a:pt x="36" y="28"/>
                  </a:lnTo>
                  <a:lnTo>
                    <a:pt x="52" y="7"/>
                  </a:lnTo>
                  <a:lnTo>
                    <a:pt x="31" y="0"/>
                  </a:lnTo>
                  <a:lnTo>
                    <a:pt x="0" y="2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62" name="Freeform 36"/>
            <p:cNvSpPr>
              <a:spLocks noChangeAspect="1"/>
            </p:cNvSpPr>
            <p:nvPr/>
          </p:nvSpPr>
          <p:spPr bwMode="auto">
            <a:xfrm>
              <a:off x="613" y="1786"/>
              <a:ext cx="46" cy="14"/>
            </a:xfrm>
            <a:custGeom>
              <a:avLst/>
              <a:gdLst>
                <a:gd name="T0" fmla="*/ 3 w 53"/>
                <a:gd name="T1" fmla="*/ 7 h 15"/>
                <a:gd name="T2" fmla="*/ 3 w 53"/>
                <a:gd name="T3" fmla="*/ 7 h 15"/>
                <a:gd name="T4" fmla="*/ 0 w 53"/>
                <a:gd name="T5" fmla="*/ 7 h 15"/>
                <a:gd name="T6" fmla="*/ 3 w 53"/>
                <a:gd name="T7" fmla="*/ 0 h 15"/>
                <a:gd name="T8" fmla="*/ 3 w 53"/>
                <a:gd name="T9" fmla="*/ 7 h 15"/>
                <a:gd name="T10" fmla="*/ 0 60000 65536"/>
                <a:gd name="T11" fmla="*/ 0 60000 65536"/>
                <a:gd name="T12" fmla="*/ 0 60000 65536"/>
                <a:gd name="T13" fmla="*/ 0 60000 65536"/>
                <a:gd name="T14" fmla="*/ 0 60000 65536"/>
                <a:gd name="T15" fmla="*/ 0 w 53"/>
                <a:gd name="T16" fmla="*/ 0 h 15"/>
                <a:gd name="T17" fmla="*/ 53 w 53"/>
                <a:gd name="T18" fmla="*/ 15 h 15"/>
              </a:gdLst>
              <a:ahLst/>
              <a:cxnLst>
                <a:cxn ang="T10">
                  <a:pos x="T0" y="T1"/>
                </a:cxn>
                <a:cxn ang="T11">
                  <a:pos x="T2" y="T3"/>
                </a:cxn>
                <a:cxn ang="T12">
                  <a:pos x="T4" y="T5"/>
                </a:cxn>
                <a:cxn ang="T13">
                  <a:pos x="T6" y="T7"/>
                </a:cxn>
                <a:cxn ang="T14">
                  <a:pos x="T8" y="T9"/>
                </a:cxn>
              </a:cxnLst>
              <a:rect l="T15" t="T16" r="T17" b="T18"/>
              <a:pathLst>
                <a:path w="53" h="15">
                  <a:moveTo>
                    <a:pt x="52" y="8"/>
                  </a:moveTo>
                  <a:lnTo>
                    <a:pt x="15" y="14"/>
                  </a:lnTo>
                  <a:lnTo>
                    <a:pt x="0" y="8"/>
                  </a:lnTo>
                  <a:lnTo>
                    <a:pt x="28" y="0"/>
                  </a:lnTo>
                  <a:lnTo>
                    <a:pt x="52"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63" name="Freeform 37">
              <a:hlinkClick r:id="rId3" action="ppaction://hlinksldjump" tooltip="Kanada (Vancouver Island)"/>
            </p:cNvPr>
            <p:cNvSpPr>
              <a:spLocks noChangeAspect="1"/>
            </p:cNvSpPr>
            <p:nvPr/>
          </p:nvSpPr>
          <p:spPr bwMode="auto">
            <a:xfrm>
              <a:off x="1101" y="1926"/>
              <a:ext cx="20" cy="54"/>
            </a:xfrm>
            <a:custGeom>
              <a:avLst/>
              <a:gdLst>
                <a:gd name="T0" fmla="*/ 3 w 24"/>
                <a:gd name="T1" fmla="*/ 7 h 58"/>
                <a:gd name="T2" fmla="*/ 3 w 24"/>
                <a:gd name="T3" fmla="*/ 0 h 58"/>
                <a:gd name="T4" fmla="*/ 0 w 24"/>
                <a:gd name="T5" fmla="*/ 7 h 58"/>
                <a:gd name="T6" fmla="*/ 3 w 24"/>
                <a:gd name="T7" fmla="*/ 7 h 58"/>
                <a:gd name="T8" fmla="*/ 3 w 24"/>
                <a:gd name="T9" fmla="*/ 7 h 58"/>
                <a:gd name="T10" fmla="*/ 0 60000 65536"/>
                <a:gd name="T11" fmla="*/ 0 60000 65536"/>
                <a:gd name="T12" fmla="*/ 0 60000 65536"/>
                <a:gd name="T13" fmla="*/ 0 60000 65536"/>
                <a:gd name="T14" fmla="*/ 0 60000 65536"/>
                <a:gd name="T15" fmla="*/ 0 w 24"/>
                <a:gd name="T16" fmla="*/ 0 h 58"/>
                <a:gd name="T17" fmla="*/ 24 w 24"/>
                <a:gd name="T18" fmla="*/ 58 h 58"/>
              </a:gdLst>
              <a:ahLst/>
              <a:cxnLst>
                <a:cxn ang="T10">
                  <a:pos x="T0" y="T1"/>
                </a:cxn>
                <a:cxn ang="T11">
                  <a:pos x="T2" y="T3"/>
                </a:cxn>
                <a:cxn ang="T12">
                  <a:pos x="T4" y="T5"/>
                </a:cxn>
                <a:cxn ang="T13">
                  <a:pos x="T6" y="T7"/>
                </a:cxn>
                <a:cxn ang="T14">
                  <a:pos x="T8" y="T9"/>
                </a:cxn>
              </a:cxnLst>
              <a:rect l="T15" t="T16" r="T17" b="T18"/>
              <a:pathLst>
                <a:path w="24" h="58">
                  <a:moveTo>
                    <a:pt x="23" y="36"/>
                  </a:moveTo>
                  <a:lnTo>
                    <a:pt x="8" y="0"/>
                  </a:lnTo>
                  <a:lnTo>
                    <a:pt x="0" y="21"/>
                  </a:lnTo>
                  <a:lnTo>
                    <a:pt x="8" y="57"/>
                  </a:lnTo>
                  <a:lnTo>
                    <a:pt x="23" y="3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64" name="Freeform 38"/>
            <p:cNvSpPr>
              <a:spLocks noChangeAspect="1"/>
            </p:cNvSpPr>
            <p:nvPr/>
          </p:nvSpPr>
          <p:spPr bwMode="auto">
            <a:xfrm>
              <a:off x="1047" y="1743"/>
              <a:ext cx="27" cy="44"/>
            </a:xfrm>
            <a:custGeom>
              <a:avLst/>
              <a:gdLst>
                <a:gd name="T0" fmla="*/ 3 w 32"/>
                <a:gd name="T1" fmla="*/ 0 h 47"/>
                <a:gd name="T2" fmla="*/ 3 w 32"/>
                <a:gd name="T3" fmla="*/ 7 h 47"/>
                <a:gd name="T4" fmla="*/ 3 w 32"/>
                <a:gd name="T5" fmla="*/ 7 h 47"/>
                <a:gd name="T6" fmla="*/ 3 w 32"/>
                <a:gd name="T7" fmla="*/ 7 h 47"/>
                <a:gd name="T8" fmla="*/ 0 w 32"/>
                <a:gd name="T9" fmla="*/ 7 h 47"/>
                <a:gd name="T10" fmla="*/ 3 w 32"/>
                <a:gd name="T11" fmla="*/ 0 h 47"/>
                <a:gd name="T12" fmla="*/ 0 60000 65536"/>
                <a:gd name="T13" fmla="*/ 0 60000 65536"/>
                <a:gd name="T14" fmla="*/ 0 60000 65536"/>
                <a:gd name="T15" fmla="*/ 0 60000 65536"/>
                <a:gd name="T16" fmla="*/ 0 60000 65536"/>
                <a:gd name="T17" fmla="*/ 0 60000 65536"/>
                <a:gd name="T18" fmla="*/ 0 w 32"/>
                <a:gd name="T19" fmla="*/ 0 h 47"/>
                <a:gd name="T20" fmla="*/ 32 w 32"/>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32" h="47">
                  <a:moveTo>
                    <a:pt x="15" y="0"/>
                  </a:moveTo>
                  <a:lnTo>
                    <a:pt x="23" y="8"/>
                  </a:lnTo>
                  <a:lnTo>
                    <a:pt x="31" y="46"/>
                  </a:lnTo>
                  <a:lnTo>
                    <a:pt x="15" y="38"/>
                  </a:lnTo>
                  <a:lnTo>
                    <a:pt x="0" y="8"/>
                  </a:lnTo>
                  <a:lnTo>
                    <a:pt x="1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65" name="Freeform 39"/>
            <p:cNvSpPr>
              <a:spLocks noChangeAspect="1"/>
            </p:cNvSpPr>
            <p:nvPr/>
          </p:nvSpPr>
          <p:spPr bwMode="auto">
            <a:xfrm>
              <a:off x="1068" y="1799"/>
              <a:ext cx="14" cy="24"/>
            </a:xfrm>
            <a:custGeom>
              <a:avLst/>
              <a:gdLst>
                <a:gd name="T0" fmla="*/ 4 w 16"/>
                <a:gd name="T1" fmla="*/ 0 h 24"/>
                <a:gd name="T2" fmla="*/ 4 w 16"/>
                <a:gd name="T3" fmla="*/ 23 h 24"/>
                <a:gd name="T4" fmla="*/ 0 w 16"/>
                <a:gd name="T5" fmla="*/ 0 h 24"/>
                <a:gd name="T6" fmla="*/ 4 w 16"/>
                <a:gd name="T7" fmla="*/ 0 h 24"/>
                <a:gd name="T8" fmla="*/ 0 60000 65536"/>
                <a:gd name="T9" fmla="*/ 0 60000 65536"/>
                <a:gd name="T10" fmla="*/ 0 60000 65536"/>
                <a:gd name="T11" fmla="*/ 0 60000 65536"/>
                <a:gd name="T12" fmla="*/ 0 w 16"/>
                <a:gd name="T13" fmla="*/ 0 h 24"/>
                <a:gd name="T14" fmla="*/ 16 w 16"/>
                <a:gd name="T15" fmla="*/ 24 h 24"/>
              </a:gdLst>
              <a:ahLst/>
              <a:cxnLst>
                <a:cxn ang="T8">
                  <a:pos x="T0" y="T1"/>
                </a:cxn>
                <a:cxn ang="T9">
                  <a:pos x="T2" y="T3"/>
                </a:cxn>
                <a:cxn ang="T10">
                  <a:pos x="T4" y="T5"/>
                </a:cxn>
                <a:cxn ang="T11">
                  <a:pos x="T6" y="T7"/>
                </a:cxn>
              </a:cxnLst>
              <a:rect l="T12" t="T13" r="T14" b="T15"/>
              <a:pathLst>
                <a:path w="16" h="24">
                  <a:moveTo>
                    <a:pt x="8" y="0"/>
                  </a:moveTo>
                  <a:lnTo>
                    <a:pt x="15" y="23"/>
                  </a:lnTo>
                  <a:lnTo>
                    <a:pt x="0" y="0"/>
                  </a:lnTo>
                  <a:lnTo>
                    <a:pt x="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66" name="Freeform 40">
              <a:hlinkClick r:id="rId3" action="ppaction://hlinksldjump" tooltip="USA (Alaska)"/>
            </p:cNvPr>
            <p:cNvSpPr>
              <a:spLocks noChangeAspect="1"/>
            </p:cNvSpPr>
            <p:nvPr/>
          </p:nvSpPr>
          <p:spPr bwMode="auto">
            <a:xfrm>
              <a:off x="658" y="1261"/>
              <a:ext cx="556" cy="592"/>
            </a:xfrm>
            <a:custGeom>
              <a:avLst/>
              <a:gdLst>
                <a:gd name="T0" fmla="*/ 3 w 638"/>
                <a:gd name="T1" fmla="*/ 34 h 629"/>
                <a:gd name="T2" fmla="*/ 3 w 638"/>
                <a:gd name="T3" fmla="*/ 38 h 629"/>
                <a:gd name="T4" fmla="*/ 3 w 638"/>
                <a:gd name="T5" fmla="*/ 38 h 629"/>
                <a:gd name="T6" fmla="*/ 3 w 638"/>
                <a:gd name="T7" fmla="*/ 42 h 629"/>
                <a:gd name="T8" fmla="*/ 3 w 638"/>
                <a:gd name="T9" fmla="*/ 48 h 629"/>
                <a:gd name="T10" fmla="*/ 3 w 638"/>
                <a:gd name="T11" fmla="*/ 45 h 629"/>
                <a:gd name="T12" fmla="*/ 3 w 638"/>
                <a:gd name="T13" fmla="*/ 39 h 629"/>
                <a:gd name="T14" fmla="*/ 3 w 638"/>
                <a:gd name="T15" fmla="*/ 36 h 629"/>
                <a:gd name="T16" fmla="*/ 3 w 638"/>
                <a:gd name="T17" fmla="*/ 33 h 629"/>
                <a:gd name="T18" fmla="*/ 3 w 638"/>
                <a:gd name="T19" fmla="*/ 32 h 629"/>
                <a:gd name="T20" fmla="*/ 3 w 638"/>
                <a:gd name="T21" fmla="*/ 34 h 629"/>
                <a:gd name="T22" fmla="*/ 3 w 638"/>
                <a:gd name="T23" fmla="*/ 34 h 629"/>
                <a:gd name="T24" fmla="*/ 3 w 638"/>
                <a:gd name="T25" fmla="*/ 34 h 629"/>
                <a:gd name="T26" fmla="*/ 3 w 638"/>
                <a:gd name="T27" fmla="*/ 37 h 629"/>
                <a:gd name="T28" fmla="*/ 3 w 638"/>
                <a:gd name="T29" fmla="*/ 42 h 629"/>
                <a:gd name="T30" fmla="*/ 3 w 638"/>
                <a:gd name="T31" fmla="*/ 42 h 629"/>
                <a:gd name="T32" fmla="*/ 3 w 638"/>
                <a:gd name="T33" fmla="*/ 40 h 629"/>
                <a:gd name="T34" fmla="*/ 3 w 638"/>
                <a:gd name="T35" fmla="*/ 35 h 629"/>
                <a:gd name="T36" fmla="*/ 3 w 638"/>
                <a:gd name="T37" fmla="*/ 35 h 629"/>
                <a:gd name="T38" fmla="*/ 3 w 638"/>
                <a:gd name="T39" fmla="*/ 31 h 629"/>
                <a:gd name="T40" fmla="*/ 3 w 638"/>
                <a:gd name="T41" fmla="*/ 27 h 629"/>
                <a:gd name="T42" fmla="*/ 3 w 638"/>
                <a:gd name="T43" fmla="*/ 23 h 629"/>
                <a:gd name="T44" fmla="*/ 3 w 638"/>
                <a:gd name="T45" fmla="*/ 23 h 629"/>
                <a:gd name="T46" fmla="*/ 3 w 638"/>
                <a:gd name="T47" fmla="*/ 21 h 629"/>
                <a:gd name="T48" fmla="*/ 3 w 638"/>
                <a:gd name="T49" fmla="*/ 19 h 629"/>
                <a:gd name="T50" fmla="*/ 3 w 638"/>
                <a:gd name="T51" fmla="*/ 16 h 629"/>
                <a:gd name="T52" fmla="*/ 3 w 638"/>
                <a:gd name="T53" fmla="*/ 14 h 629"/>
                <a:gd name="T54" fmla="*/ 3 w 638"/>
                <a:gd name="T55" fmla="*/ 13 h 629"/>
                <a:gd name="T56" fmla="*/ 3 w 638"/>
                <a:gd name="T57" fmla="*/ 14 h 629"/>
                <a:gd name="T58" fmla="*/ 3 w 638"/>
                <a:gd name="T59" fmla="*/ 15 h 629"/>
                <a:gd name="T60" fmla="*/ 3 w 638"/>
                <a:gd name="T61" fmla="*/ 14 h 629"/>
                <a:gd name="T62" fmla="*/ 3 w 638"/>
                <a:gd name="T63" fmla="*/ 11 h 629"/>
                <a:gd name="T64" fmla="*/ 3 w 638"/>
                <a:gd name="T65" fmla="*/ 8 h 629"/>
                <a:gd name="T66" fmla="*/ 3 w 638"/>
                <a:gd name="T67" fmla="*/ 8 h 629"/>
                <a:gd name="T68" fmla="*/ 3 w 638"/>
                <a:gd name="T69" fmla="*/ 8 h 629"/>
                <a:gd name="T70" fmla="*/ 3 w 638"/>
                <a:gd name="T71" fmla="*/ 8 h 629"/>
                <a:gd name="T72" fmla="*/ 3 w 638"/>
                <a:gd name="T73" fmla="*/ 8 h 629"/>
                <a:gd name="T74" fmla="*/ 3 w 638"/>
                <a:gd name="T75" fmla="*/ 8 h 629"/>
                <a:gd name="T76" fmla="*/ 3 w 638"/>
                <a:gd name="T77" fmla="*/ 8 h 629"/>
                <a:gd name="T78" fmla="*/ 3 w 638"/>
                <a:gd name="T79" fmla="*/ 8 h 629"/>
                <a:gd name="T80" fmla="*/ 3 w 638"/>
                <a:gd name="T81" fmla="*/ 8 h 6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8"/>
                <a:gd name="T124" fmla="*/ 0 h 629"/>
                <a:gd name="T125" fmla="*/ 638 w 638"/>
                <a:gd name="T126" fmla="*/ 629 h 6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8" h="629">
                  <a:moveTo>
                    <a:pt x="637" y="141"/>
                  </a:moveTo>
                  <a:lnTo>
                    <a:pt x="455" y="428"/>
                  </a:lnTo>
                  <a:lnTo>
                    <a:pt x="462" y="451"/>
                  </a:lnTo>
                  <a:lnTo>
                    <a:pt x="478" y="480"/>
                  </a:lnTo>
                  <a:lnTo>
                    <a:pt x="508" y="473"/>
                  </a:lnTo>
                  <a:lnTo>
                    <a:pt x="516" y="480"/>
                  </a:lnTo>
                  <a:lnTo>
                    <a:pt x="524" y="524"/>
                  </a:lnTo>
                  <a:lnTo>
                    <a:pt x="524" y="547"/>
                  </a:lnTo>
                  <a:lnTo>
                    <a:pt x="531" y="592"/>
                  </a:lnTo>
                  <a:lnTo>
                    <a:pt x="524" y="620"/>
                  </a:lnTo>
                  <a:lnTo>
                    <a:pt x="516" y="628"/>
                  </a:lnTo>
                  <a:lnTo>
                    <a:pt x="501" y="576"/>
                  </a:lnTo>
                  <a:lnTo>
                    <a:pt x="485" y="509"/>
                  </a:lnTo>
                  <a:lnTo>
                    <a:pt x="478" y="503"/>
                  </a:lnTo>
                  <a:lnTo>
                    <a:pt x="455" y="496"/>
                  </a:lnTo>
                  <a:lnTo>
                    <a:pt x="439" y="451"/>
                  </a:lnTo>
                  <a:lnTo>
                    <a:pt x="408" y="428"/>
                  </a:lnTo>
                  <a:lnTo>
                    <a:pt x="393" y="413"/>
                  </a:lnTo>
                  <a:lnTo>
                    <a:pt x="364" y="413"/>
                  </a:lnTo>
                  <a:lnTo>
                    <a:pt x="364" y="400"/>
                  </a:lnTo>
                  <a:lnTo>
                    <a:pt x="341" y="400"/>
                  </a:lnTo>
                  <a:lnTo>
                    <a:pt x="318" y="421"/>
                  </a:lnTo>
                  <a:lnTo>
                    <a:pt x="303" y="436"/>
                  </a:lnTo>
                  <a:lnTo>
                    <a:pt x="287" y="428"/>
                  </a:lnTo>
                  <a:lnTo>
                    <a:pt x="287" y="400"/>
                  </a:lnTo>
                  <a:lnTo>
                    <a:pt x="243" y="436"/>
                  </a:lnTo>
                  <a:lnTo>
                    <a:pt x="257" y="465"/>
                  </a:lnTo>
                  <a:lnTo>
                    <a:pt x="228" y="473"/>
                  </a:lnTo>
                  <a:lnTo>
                    <a:pt x="190" y="509"/>
                  </a:lnTo>
                  <a:lnTo>
                    <a:pt x="105" y="540"/>
                  </a:lnTo>
                  <a:lnTo>
                    <a:pt x="53" y="540"/>
                  </a:lnTo>
                  <a:lnTo>
                    <a:pt x="23" y="555"/>
                  </a:lnTo>
                  <a:lnTo>
                    <a:pt x="0" y="547"/>
                  </a:lnTo>
                  <a:lnTo>
                    <a:pt x="90" y="509"/>
                  </a:lnTo>
                  <a:lnTo>
                    <a:pt x="159" y="473"/>
                  </a:lnTo>
                  <a:lnTo>
                    <a:pt x="205" y="444"/>
                  </a:lnTo>
                  <a:lnTo>
                    <a:pt x="190" y="428"/>
                  </a:lnTo>
                  <a:lnTo>
                    <a:pt x="167" y="444"/>
                  </a:lnTo>
                  <a:lnTo>
                    <a:pt x="143" y="428"/>
                  </a:lnTo>
                  <a:lnTo>
                    <a:pt x="151" y="392"/>
                  </a:lnTo>
                  <a:lnTo>
                    <a:pt x="120" y="384"/>
                  </a:lnTo>
                  <a:lnTo>
                    <a:pt x="120" y="348"/>
                  </a:lnTo>
                  <a:lnTo>
                    <a:pt x="128" y="319"/>
                  </a:lnTo>
                  <a:lnTo>
                    <a:pt x="159" y="296"/>
                  </a:lnTo>
                  <a:lnTo>
                    <a:pt x="174" y="281"/>
                  </a:lnTo>
                  <a:lnTo>
                    <a:pt x="205" y="288"/>
                  </a:lnTo>
                  <a:lnTo>
                    <a:pt x="213" y="281"/>
                  </a:lnTo>
                  <a:lnTo>
                    <a:pt x="257" y="267"/>
                  </a:lnTo>
                  <a:lnTo>
                    <a:pt x="257" y="221"/>
                  </a:lnTo>
                  <a:lnTo>
                    <a:pt x="228" y="236"/>
                  </a:lnTo>
                  <a:lnTo>
                    <a:pt x="190" y="221"/>
                  </a:lnTo>
                  <a:lnTo>
                    <a:pt x="213" y="192"/>
                  </a:lnTo>
                  <a:lnTo>
                    <a:pt x="190" y="177"/>
                  </a:lnTo>
                  <a:lnTo>
                    <a:pt x="205" y="169"/>
                  </a:lnTo>
                  <a:lnTo>
                    <a:pt x="220" y="169"/>
                  </a:lnTo>
                  <a:lnTo>
                    <a:pt x="257" y="164"/>
                  </a:lnTo>
                  <a:lnTo>
                    <a:pt x="264" y="164"/>
                  </a:lnTo>
                  <a:lnTo>
                    <a:pt x="257" y="169"/>
                  </a:lnTo>
                  <a:lnTo>
                    <a:pt x="264" y="185"/>
                  </a:lnTo>
                  <a:lnTo>
                    <a:pt x="287" y="177"/>
                  </a:lnTo>
                  <a:lnTo>
                    <a:pt x="318" y="177"/>
                  </a:lnTo>
                  <a:lnTo>
                    <a:pt x="311" y="169"/>
                  </a:lnTo>
                  <a:lnTo>
                    <a:pt x="295" y="141"/>
                  </a:lnTo>
                  <a:lnTo>
                    <a:pt x="287" y="141"/>
                  </a:lnTo>
                  <a:lnTo>
                    <a:pt x="287" y="81"/>
                  </a:lnTo>
                  <a:lnTo>
                    <a:pt x="303" y="68"/>
                  </a:lnTo>
                  <a:lnTo>
                    <a:pt x="341" y="68"/>
                  </a:lnTo>
                  <a:lnTo>
                    <a:pt x="393" y="31"/>
                  </a:lnTo>
                  <a:lnTo>
                    <a:pt x="416" y="37"/>
                  </a:lnTo>
                  <a:lnTo>
                    <a:pt x="424" y="16"/>
                  </a:lnTo>
                  <a:lnTo>
                    <a:pt x="447" y="0"/>
                  </a:lnTo>
                  <a:lnTo>
                    <a:pt x="493" y="8"/>
                  </a:lnTo>
                  <a:lnTo>
                    <a:pt x="501" y="23"/>
                  </a:lnTo>
                  <a:lnTo>
                    <a:pt x="508" y="23"/>
                  </a:lnTo>
                  <a:lnTo>
                    <a:pt x="531" y="52"/>
                  </a:lnTo>
                  <a:lnTo>
                    <a:pt x="524" y="75"/>
                  </a:lnTo>
                  <a:lnTo>
                    <a:pt x="531" y="81"/>
                  </a:lnTo>
                  <a:lnTo>
                    <a:pt x="545" y="75"/>
                  </a:lnTo>
                  <a:lnTo>
                    <a:pt x="552" y="75"/>
                  </a:lnTo>
                  <a:lnTo>
                    <a:pt x="560" y="104"/>
                  </a:lnTo>
                  <a:lnTo>
                    <a:pt x="606" y="112"/>
                  </a:lnTo>
                  <a:lnTo>
                    <a:pt x="622" y="112"/>
                  </a:lnTo>
                  <a:lnTo>
                    <a:pt x="637" y="141"/>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67" name="Freeform 41">
              <a:hlinkClick r:id="rId3" action="ppaction://hlinksldjump" tooltip="USA"/>
            </p:cNvPr>
            <p:cNvSpPr>
              <a:spLocks noChangeAspect="1"/>
            </p:cNvSpPr>
            <p:nvPr/>
          </p:nvSpPr>
          <p:spPr bwMode="auto">
            <a:xfrm>
              <a:off x="1092" y="1974"/>
              <a:ext cx="766" cy="507"/>
            </a:xfrm>
            <a:custGeom>
              <a:avLst/>
              <a:gdLst>
                <a:gd name="T0" fmla="*/ 0 w 1907"/>
                <a:gd name="T1" fmla="*/ 0 h 1169"/>
                <a:gd name="T2" fmla="*/ 0 w 1907"/>
                <a:gd name="T3" fmla="*/ 0 h 1169"/>
                <a:gd name="T4" fmla="*/ 0 w 1907"/>
                <a:gd name="T5" fmla="*/ 0 h 1169"/>
                <a:gd name="T6" fmla="*/ 0 w 1907"/>
                <a:gd name="T7" fmla="*/ 0 h 1169"/>
                <a:gd name="T8" fmla="*/ 0 w 1907"/>
                <a:gd name="T9" fmla="*/ 0 h 1169"/>
                <a:gd name="T10" fmla="*/ 0 w 1907"/>
                <a:gd name="T11" fmla="*/ 0 h 1169"/>
                <a:gd name="T12" fmla="*/ 0 w 1907"/>
                <a:gd name="T13" fmla="*/ 0 h 1169"/>
                <a:gd name="T14" fmla="*/ 0 w 1907"/>
                <a:gd name="T15" fmla="*/ 0 h 1169"/>
                <a:gd name="T16" fmla="*/ 0 w 1907"/>
                <a:gd name="T17" fmla="*/ 0 h 1169"/>
                <a:gd name="T18" fmla="*/ 0 w 1907"/>
                <a:gd name="T19" fmla="*/ 0 h 1169"/>
                <a:gd name="T20" fmla="*/ 0 w 1907"/>
                <a:gd name="T21" fmla="*/ 0 h 1169"/>
                <a:gd name="T22" fmla="*/ 0 w 1907"/>
                <a:gd name="T23" fmla="*/ 0 h 1169"/>
                <a:gd name="T24" fmla="*/ 0 w 1907"/>
                <a:gd name="T25" fmla="*/ 0 h 1169"/>
                <a:gd name="T26" fmla="*/ 0 w 1907"/>
                <a:gd name="T27" fmla="*/ 0 h 1169"/>
                <a:gd name="T28" fmla="*/ 0 w 1907"/>
                <a:gd name="T29" fmla="*/ 0 h 1169"/>
                <a:gd name="T30" fmla="*/ 0 w 1907"/>
                <a:gd name="T31" fmla="*/ 0 h 1169"/>
                <a:gd name="T32" fmla="*/ 0 w 1907"/>
                <a:gd name="T33" fmla="*/ 0 h 1169"/>
                <a:gd name="T34" fmla="*/ 0 w 1907"/>
                <a:gd name="T35" fmla="*/ 0 h 1169"/>
                <a:gd name="T36" fmla="*/ 0 w 1907"/>
                <a:gd name="T37" fmla="*/ 0 h 1169"/>
                <a:gd name="T38" fmla="*/ 0 w 1907"/>
                <a:gd name="T39" fmla="*/ 0 h 1169"/>
                <a:gd name="T40" fmla="*/ 0 w 1907"/>
                <a:gd name="T41" fmla="*/ 0 h 1169"/>
                <a:gd name="T42" fmla="*/ 0 w 1907"/>
                <a:gd name="T43" fmla="*/ 0 h 1169"/>
                <a:gd name="T44" fmla="*/ 0 w 1907"/>
                <a:gd name="T45" fmla="*/ 0 h 1169"/>
                <a:gd name="T46" fmla="*/ 0 w 1907"/>
                <a:gd name="T47" fmla="*/ 0 h 1169"/>
                <a:gd name="T48" fmla="*/ 0 w 1907"/>
                <a:gd name="T49" fmla="*/ 0 h 1169"/>
                <a:gd name="T50" fmla="*/ 0 w 1907"/>
                <a:gd name="T51" fmla="*/ 0 h 1169"/>
                <a:gd name="T52" fmla="*/ 0 w 1907"/>
                <a:gd name="T53" fmla="*/ 0 h 1169"/>
                <a:gd name="T54" fmla="*/ 0 w 1907"/>
                <a:gd name="T55" fmla="*/ 0 h 1169"/>
                <a:gd name="T56" fmla="*/ 0 w 1907"/>
                <a:gd name="T57" fmla="*/ 0 h 1169"/>
                <a:gd name="T58" fmla="*/ 0 w 1907"/>
                <a:gd name="T59" fmla="*/ 0 h 1169"/>
                <a:gd name="T60" fmla="*/ 0 w 1907"/>
                <a:gd name="T61" fmla="*/ 0 h 1169"/>
                <a:gd name="T62" fmla="*/ 0 w 1907"/>
                <a:gd name="T63" fmla="*/ 0 h 1169"/>
                <a:gd name="T64" fmla="*/ 0 w 1907"/>
                <a:gd name="T65" fmla="*/ 0 h 1169"/>
                <a:gd name="T66" fmla="*/ 0 w 1907"/>
                <a:gd name="T67" fmla="*/ 0 h 1169"/>
                <a:gd name="T68" fmla="*/ 0 w 1907"/>
                <a:gd name="T69" fmla="*/ 0 h 1169"/>
                <a:gd name="T70" fmla="*/ 0 w 1907"/>
                <a:gd name="T71" fmla="*/ 0 h 1169"/>
                <a:gd name="T72" fmla="*/ 0 w 1907"/>
                <a:gd name="T73" fmla="*/ 0 h 1169"/>
                <a:gd name="T74" fmla="*/ 0 w 1907"/>
                <a:gd name="T75" fmla="*/ 0 h 1169"/>
                <a:gd name="T76" fmla="*/ 0 w 1907"/>
                <a:gd name="T77" fmla="*/ 0 h 1169"/>
                <a:gd name="T78" fmla="*/ 0 w 1907"/>
                <a:gd name="T79" fmla="*/ 0 h 1169"/>
                <a:gd name="T80" fmla="*/ 0 w 1907"/>
                <a:gd name="T81" fmla="*/ 0 h 11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907"/>
                <a:gd name="T124" fmla="*/ 0 h 1169"/>
                <a:gd name="T125" fmla="*/ 1907 w 1907"/>
                <a:gd name="T126" fmla="*/ 1169 h 11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907" h="1169">
                  <a:moveTo>
                    <a:pt x="129" y="44"/>
                  </a:moveTo>
                  <a:lnTo>
                    <a:pt x="65" y="0"/>
                  </a:lnTo>
                  <a:lnTo>
                    <a:pt x="50" y="46"/>
                  </a:lnTo>
                  <a:lnTo>
                    <a:pt x="65" y="78"/>
                  </a:lnTo>
                  <a:lnTo>
                    <a:pt x="82" y="128"/>
                  </a:lnTo>
                  <a:lnTo>
                    <a:pt x="65" y="321"/>
                  </a:lnTo>
                  <a:lnTo>
                    <a:pt x="33" y="371"/>
                  </a:lnTo>
                  <a:lnTo>
                    <a:pt x="33" y="399"/>
                  </a:lnTo>
                  <a:lnTo>
                    <a:pt x="15" y="466"/>
                  </a:lnTo>
                  <a:lnTo>
                    <a:pt x="15" y="529"/>
                  </a:lnTo>
                  <a:lnTo>
                    <a:pt x="0" y="579"/>
                  </a:lnTo>
                  <a:lnTo>
                    <a:pt x="50" y="690"/>
                  </a:lnTo>
                  <a:lnTo>
                    <a:pt x="82" y="787"/>
                  </a:lnTo>
                  <a:lnTo>
                    <a:pt x="132" y="815"/>
                  </a:lnTo>
                  <a:lnTo>
                    <a:pt x="147" y="864"/>
                  </a:lnTo>
                  <a:lnTo>
                    <a:pt x="201" y="866"/>
                  </a:lnTo>
                  <a:lnTo>
                    <a:pt x="278" y="883"/>
                  </a:lnTo>
                  <a:lnTo>
                    <a:pt x="357" y="948"/>
                  </a:lnTo>
                  <a:lnTo>
                    <a:pt x="527" y="946"/>
                  </a:lnTo>
                  <a:lnTo>
                    <a:pt x="557" y="978"/>
                  </a:lnTo>
                  <a:lnTo>
                    <a:pt x="624" y="978"/>
                  </a:lnTo>
                  <a:lnTo>
                    <a:pt x="674" y="1024"/>
                  </a:lnTo>
                  <a:lnTo>
                    <a:pt x="739" y="1106"/>
                  </a:lnTo>
                  <a:lnTo>
                    <a:pt x="807" y="1136"/>
                  </a:lnTo>
                  <a:lnTo>
                    <a:pt x="824" y="1041"/>
                  </a:lnTo>
                  <a:lnTo>
                    <a:pt x="952" y="995"/>
                  </a:lnTo>
                  <a:lnTo>
                    <a:pt x="987" y="1011"/>
                  </a:lnTo>
                  <a:lnTo>
                    <a:pt x="1019" y="1024"/>
                  </a:lnTo>
                  <a:lnTo>
                    <a:pt x="1052" y="1011"/>
                  </a:lnTo>
                  <a:lnTo>
                    <a:pt x="1086" y="978"/>
                  </a:lnTo>
                  <a:lnTo>
                    <a:pt x="1249" y="978"/>
                  </a:lnTo>
                  <a:lnTo>
                    <a:pt x="1264" y="995"/>
                  </a:lnTo>
                  <a:lnTo>
                    <a:pt x="1281" y="1091"/>
                  </a:lnTo>
                  <a:lnTo>
                    <a:pt x="1331" y="1169"/>
                  </a:lnTo>
                  <a:lnTo>
                    <a:pt x="1349" y="1169"/>
                  </a:lnTo>
                  <a:lnTo>
                    <a:pt x="1364" y="1091"/>
                  </a:lnTo>
                  <a:lnTo>
                    <a:pt x="1364" y="1041"/>
                  </a:lnTo>
                  <a:lnTo>
                    <a:pt x="1314" y="978"/>
                  </a:lnTo>
                  <a:lnTo>
                    <a:pt x="1349" y="898"/>
                  </a:lnTo>
                  <a:lnTo>
                    <a:pt x="1431" y="883"/>
                  </a:lnTo>
                  <a:lnTo>
                    <a:pt x="1511" y="802"/>
                  </a:lnTo>
                  <a:lnTo>
                    <a:pt x="1544" y="787"/>
                  </a:lnTo>
                  <a:lnTo>
                    <a:pt x="1561" y="770"/>
                  </a:lnTo>
                  <a:lnTo>
                    <a:pt x="1561" y="720"/>
                  </a:lnTo>
                  <a:lnTo>
                    <a:pt x="1544" y="657"/>
                  </a:lnTo>
                  <a:lnTo>
                    <a:pt x="1594" y="674"/>
                  </a:lnTo>
                  <a:lnTo>
                    <a:pt x="1643" y="590"/>
                  </a:lnTo>
                  <a:lnTo>
                    <a:pt x="1756" y="529"/>
                  </a:lnTo>
                  <a:lnTo>
                    <a:pt x="1756" y="466"/>
                  </a:lnTo>
                  <a:lnTo>
                    <a:pt x="1789" y="432"/>
                  </a:lnTo>
                  <a:lnTo>
                    <a:pt x="1873" y="432"/>
                  </a:lnTo>
                  <a:lnTo>
                    <a:pt x="1907" y="396"/>
                  </a:lnTo>
                  <a:lnTo>
                    <a:pt x="1877" y="366"/>
                  </a:lnTo>
                  <a:lnTo>
                    <a:pt x="1889" y="300"/>
                  </a:lnTo>
                  <a:lnTo>
                    <a:pt x="1843" y="268"/>
                  </a:lnTo>
                  <a:lnTo>
                    <a:pt x="1823" y="286"/>
                  </a:lnTo>
                  <a:lnTo>
                    <a:pt x="1791" y="376"/>
                  </a:lnTo>
                  <a:lnTo>
                    <a:pt x="1641" y="380"/>
                  </a:lnTo>
                  <a:lnTo>
                    <a:pt x="1576" y="432"/>
                  </a:lnTo>
                  <a:lnTo>
                    <a:pt x="1547" y="448"/>
                  </a:lnTo>
                  <a:lnTo>
                    <a:pt x="1503" y="430"/>
                  </a:lnTo>
                  <a:lnTo>
                    <a:pt x="1477" y="466"/>
                  </a:lnTo>
                  <a:lnTo>
                    <a:pt x="1477" y="492"/>
                  </a:lnTo>
                  <a:lnTo>
                    <a:pt x="1395" y="492"/>
                  </a:lnTo>
                  <a:lnTo>
                    <a:pt x="1414" y="479"/>
                  </a:lnTo>
                  <a:lnTo>
                    <a:pt x="1431" y="416"/>
                  </a:lnTo>
                  <a:lnTo>
                    <a:pt x="1448" y="399"/>
                  </a:lnTo>
                  <a:lnTo>
                    <a:pt x="1464" y="416"/>
                  </a:lnTo>
                  <a:lnTo>
                    <a:pt x="1477" y="399"/>
                  </a:lnTo>
                  <a:lnTo>
                    <a:pt x="1464" y="382"/>
                  </a:lnTo>
                  <a:lnTo>
                    <a:pt x="1449" y="334"/>
                  </a:lnTo>
                  <a:lnTo>
                    <a:pt x="1364" y="321"/>
                  </a:lnTo>
                  <a:lnTo>
                    <a:pt x="1381" y="271"/>
                  </a:lnTo>
                  <a:lnTo>
                    <a:pt x="1363" y="252"/>
                  </a:lnTo>
                  <a:lnTo>
                    <a:pt x="1353" y="250"/>
                  </a:lnTo>
                  <a:lnTo>
                    <a:pt x="1329" y="234"/>
                  </a:lnTo>
                  <a:lnTo>
                    <a:pt x="1315" y="206"/>
                  </a:lnTo>
                  <a:lnTo>
                    <a:pt x="1281" y="206"/>
                  </a:lnTo>
                  <a:lnTo>
                    <a:pt x="1219" y="232"/>
                  </a:lnTo>
                  <a:lnTo>
                    <a:pt x="1187" y="234"/>
                  </a:lnTo>
                  <a:lnTo>
                    <a:pt x="1101" y="191"/>
                  </a:lnTo>
                  <a:lnTo>
                    <a:pt x="129" y="42"/>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68" name="Freeform 42">
              <a:hlinkClick r:id="rId3" action="ppaction://hlinksldjump" tooltip="Kanada"/>
            </p:cNvPr>
            <p:cNvSpPr>
              <a:spLocks noChangeAspect="1"/>
            </p:cNvSpPr>
            <p:nvPr/>
          </p:nvSpPr>
          <p:spPr bwMode="auto">
            <a:xfrm>
              <a:off x="1054" y="1394"/>
              <a:ext cx="961" cy="794"/>
            </a:xfrm>
            <a:custGeom>
              <a:avLst/>
              <a:gdLst>
                <a:gd name="T0" fmla="*/ 3 w 1106"/>
                <a:gd name="T1" fmla="*/ 67 h 843"/>
                <a:gd name="T2" fmla="*/ 3 w 1106"/>
                <a:gd name="T3" fmla="*/ 63 h 843"/>
                <a:gd name="T4" fmla="*/ 3 w 1106"/>
                <a:gd name="T5" fmla="*/ 61 h 843"/>
                <a:gd name="T6" fmla="*/ 3 w 1106"/>
                <a:gd name="T7" fmla="*/ 59 h 843"/>
                <a:gd name="T8" fmla="*/ 3 w 1106"/>
                <a:gd name="T9" fmla="*/ 56 h 843"/>
                <a:gd name="T10" fmla="*/ 3 w 1106"/>
                <a:gd name="T11" fmla="*/ 50 h 843"/>
                <a:gd name="T12" fmla="*/ 3 w 1106"/>
                <a:gd name="T13" fmla="*/ 47 h 843"/>
                <a:gd name="T14" fmla="*/ 3 w 1106"/>
                <a:gd name="T15" fmla="*/ 37 h 843"/>
                <a:gd name="T16" fmla="*/ 3 w 1106"/>
                <a:gd name="T17" fmla="*/ 41 h 843"/>
                <a:gd name="T18" fmla="*/ 3 w 1106"/>
                <a:gd name="T19" fmla="*/ 32 h 843"/>
                <a:gd name="T20" fmla="*/ 3 w 1106"/>
                <a:gd name="T21" fmla="*/ 31 h 843"/>
                <a:gd name="T22" fmla="*/ 3 w 1106"/>
                <a:gd name="T23" fmla="*/ 39 h 843"/>
                <a:gd name="T24" fmla="*/ 3 w 1106"/>
                <a:gd name="T25" fmla="*/ 47 h 843"/>
                <a:gd name="T26" fmla="*/ 3 w 1106"/>
                <a:gd name="T27" fmla="*/ 51 h 843"/>
                <a:gd name="T28" fmla="*/ 3 w 1106"/>
                <a:gd name="T29" fmla="*/ 46 h 843"/>
                <a:gd name="T30" fmla="*/ 3 w 1106"/>
                <a:gd name="T31" fmla="*/ 42 h 843"/>
                <a:gd name="T32" fmla="*/ 3 w 1106"/>
                <a:gd name="T33" fmla="*/ 38 h 843"/>
                <a:gd name="T34" fmla="*/ 3 w 1106"/>
                <a:gd name="T35" fmla="*/ 29 h 843"/>
                <a:gd name="T36" fmla="*/ 3 w 1106"/>
                <a:gd name="T37" fmla="*/ 26 h 843"/>
                <a:gd name="T38" fmla="*/ 3 w 1106"/>
                <a:gd name="T39" fmla="*/ 21 h 843"/>
                <a:gd name="T40" fmla="*/ 3 w 1106"/>
                <a:gd name="T41" fmla="*/ 19 h 843"/>
                <a:gd name="T42" fmla="*/ 3 w 1106"/>
                <a:gd name="T43" fmla="*/ 14 h 843"/>
                <a:gd name="T44" fmla="*/ 3 w 1106"/>
                <a:gd name="T45" fmla="*/ 19 h 843"/>
                <a:gd name="T46" fmla="*/ 3 w 1106"/>
                <a:gd name="T47" fmla="*/ 16 h 843"/>
                <a:gd name="T48" fmla="*/ 3 w 1106"/>
                <a:gd name="T49" fmla="*/ 17 h 843"/>
                <a:gd name="T50" fmla="*/ 3 w 1106"/>
                <a:gd name="T51" fmla="*/ 17 h 843"/>
                <a:gd name="T52" fmla="*/ 3 w 1106"/>
                <a:gd name="T53" fmla="*/ 14 h 843"/>
                <a:gd name="T54" fmla="*/ 3 w 1106"/>
                <a:gd name="T55" fmla="*/ 14 h 843"/>
                <a:gd name="T56" fmla="*/ 3 w 1106"/>
                <a:gd name="T57" fmla="*/ 11 h 843"/>
                <a:gd name="T58" fmla="*/ 3 w 1106"/>
                <a:gd name="T59" fmla="*/ 8 h 843"/>
                <a:gd name="T60" fmla="*/ 3 w 1106"/>
                <a:gd name="T61" fmla="*/ 8 h 843"/>
                <a:gd name="T62" fmla="*/ 3 w 1106"/>
                <a:gd name="T63" fmla="*/ 8 h 843"/>
                <a:gd name="T64" fmla="*/ 3 w 1106"/>
                <a:gd name="T65" fmla="*/ 7 h 843"/>
                <a:gd name="T66" fmla="*/ 0 w 1106"/>
                <a:gd name="T67" fmla="*/ 23 h 843"/>
                <a:gd name="T68" fmla="*/ 3 w 1106"/>
                <a:gd name="T69" fmla="*/ 27 h 843"/>
                <a:gd name="T70" fmla="*/ 3 w 1106"/>
                <a:gd name="T71" fmla="*/ 33 h 843"/>
                <a:gd name="T72" fmla="*/ 3 w 1106"/>
                <a:gd name="T73" fmla="*/ 39 h 843"/>
                <a:gd name="T74" fmla="*/ 3 w 1106"/>
                <a:gd name="T75" fmla="*/ 51 h 843"/>
                <a:gd name="T76" fmla="*/ 3 w 1106"/>
                <a:gd name="T77" fmla="*/ 58 h 843"/>
                <a:gd name="T78" fmla="*/ 3 w 1106"/>
                <a:gd name="T79" fmla="*/ 58 h 843"/>
                <a:gd name="T80" fmla="*/ 3 w 1106"/>
                <a:gd name="T81" fmla="*/ 59 h 843"/>
                <a:gd name="T82" fmla="*/ 3 w 1106"/>
                <a:gd name="T83" fmla="*/ 63 h 843"/>
                <a:gd name="T84" fmla="*/ 3 w 1106"/>
                <a:gd name="T85" fmla="*/ 65 h 843"/>
                <a:gd name="T86" fmla="*/ 3 w 1106"/>
                <a:gd name="T87" fmla="*/ 68 h 843"/>
                <a:gd name="T88" fmla="*/ 3 w 1106"/>
                <a:gd name="T89" fmla="*/ 66 h 843"/>
                <a:gd name="T90" fmla="*/ 3 w 1106"/>
                <a:gd name="T91" fmla="*/ 63 h 843"/>
                <a:gd name="T92" fmla="*/ 3 w 1106"/>
                <a:gd name="T93" fmla="*/ 59 h 843"/>
                <a:gd name="T94" fmla="*/ 3 w 1106"/>
                <a:gd name="T95" fmla="*/ 65 h 8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06"/>
                <a:gd name="T145" fmla="*/ 0 h 843"/>
                <a:gd name="T146" fmla="*/ 1106 w 1106"/>
                <a:gd name="T147" fmla="*/ 843 h 84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06" h="843">
                  <a:moveTo>
                    <a:pt x="923" y="798"/>
                  </a:moveTo>
                  <a:lnTo>
                    <a:pt x="961" y="783"/>
                  </a:lnTo>
                  <a:lnTo>
                    <a:pt x="938" y="821"/>
                  </a:lnTo>
                  <a:lnTo>
                    <a:pt x="946" y="827"/>
                  </a:lnTo>
                  <a:lnTo>
                    <a:pt x="969" y="806"/>
                  </a:lnTo>
                  <a:lnTo>
                    <a:pt x="1007" y="790"/>
                  </a:lnTo>
                  <a:lnTo>
                    <a:pt x="1000" y="775"/>
                  </a:lnTo>
                  <a:lnTo>
                    <a:pt x="977" y="775"/>
                  </a:lnTo>
                  <a:lnTo>
                    <a:pt x="954" y="754"/>
                  </a:lnTo>
                  <a:lnTo>
                    <a:pt x="977" y="746"/>
                  </a:lnTo>
                  <a:lnTo>
                    <a:pt x="969" y="723"/>
                  </a:lnTo>
                  <a:lnTo>
                    <a:pt x="931" y="738"/>
                  </a:lnTo>
                  <a:lnTo>
                    <a:pt x="938" y="717"/>
                  </a:lnTo>
                  <a:lnTo>
                    <a:pt x="984" y="694"/>
                  </a:lnTo>
                  <a:lnTo>
                    <a:pt x="1036" y="694"/>
                  </a:lnTo>
                  <a:lnTo>
                    <a:pt x="1059" y="666"/>
                  </a:lnTo>
                  <a:lnTo>
                    <a:pt x="1105" y="658"/>
                  </a:lnTo>
                  <a:lnTo>
                    <a:pt x="1105" y="614"/>
                  </a:lnTo>
                  <a:lnTo>
                    <a:pt x="1098" y="606"/>
                  </a:lnTo>
                  <a:lnTo>
                    <a:pt x="1059" y="591"/>
                  </a:lnTo>
                  <a:lnTo>
                    <a:pt x="1044" y="575"/>
                  </a:lnTo>
                  <a:lnTo>
                    <a:pt x="1067" y="547"/>
                  </a:lnTo>
                  <a:lnTo>
                    <a:pt x="1052" y="495"/>
                  </a:lnTo>
                  <a:lnTo>
                    <a:pt x="1044" y="458"/>
                  </a:lnTo>
                  <a:lnTo>
                    <a:pt x="1036" y="451"/>
                  </a:lnTo>
                  <a:lnTo>
                    <a:pt x="1007" y="495"/>
                  </a:lnTo>
                  <a:lnTo>
                    <a:pt x="992" y="518"/>
                  </a:lnTo>
                  <a:lnTo>
                    <a:pt x="961" y="495"/>
                  </a:lnTo>
                  <a:lnTo>
                    <a:pt x="969" y="443"/>
                  </a:lnTo>
                  <a:lnTo>
                    <a:pt x="931" y="391"/>
                  </a:lnTo>
                  <a:lnTo>
                    <a:pt x="915" y="391"/>
                  </a:lnTo>
                  <a:lnTo>
                    <a:pt x="902" y="399"/>
                  </a:lnTo>
                  <a:lnTo>
                    <a:pt x="871" y="376"/>
                  </a:lnTo>
                  <a:lnTo>
                    <a:pt x="863" y="391"/>
                  </a:lnTo>
                  <a:lnTo>
                    <a:pt x="871" y="443"/>
                  </a:lnTo>
                  <a:lnTo>
                    <a:pt x="856" y="472"/>
                  </a:lnTo>
                  <a:lnTo>
                    <a:pt x="833" y="487"/>
                  </a:lnTo>
                  <a:lnTo>
                    <a:pt x="840" y="547"/>
                  </a:lnTo>
                  <a:lnTo>
                    <a:pt x="787" y="575"/>
                  </a:lnTo>
                  <a:lnTo>
                    <a:pt x="779" y="635"/>
                  </a:lnTo>
                  <a:lnTo>
                    <a:pt x="750" y="658"/>
                  </a:lnTo>
                  <a:lnTo>
                    <a:pt x="727" y="627"/>
                  </a:lnTo>
                  <a:lnTo>
                    <a:pt x="742" y="614"/>
                  </a:lnTo>
                  <a:lnTo>
                    <a:pt x="758" y="583"/>
                  </a:lnTo>
                  <a:lnTo>
                    <a:pt x="742" y="570"/>
                  </a:lnTo>
                  <a:lnTo>
                    <a:pt x="704" y="547"/>
                  </a:lnTo>
                  <a:lnTo>
                    <a:pt x="673" y="547"/>
                  </a:lnTo>
                  <a:lnTo>
                    <a:pt x="673" y="524"/>
                  </a:lnTo>
                  <a:lnTo>
                    <a:pt x="635" y="510"/>
                  </a:lnTo>
                  <a:lnTo>
                    <a:pt x="620" y="518"/>
                  </a:lnTo>
                  <a:lnTo>
                    <a:pt x="620" y="466"/>
                  </a:lnTo>
                  <a:lnTo>
                    <a:pt x="614" y="443"/>
                  </a:lnTo>
                  <a:lnTo>
                    <a:pt x="627" y="406"/>
                  </a:lnTo>
                  <a:lnTo>
                    <a:pt x="673" y="362"/>
                  </a:lnTo>
                  <a:lnTo>
                    <a:pt x="696" y="355"/>
                  </a:lnTo>
                  <a:lnTo>
                    <a:pt x="735" y="324"/>
                  </a:lnTo>
                  <a:lnTo>
                    <a:pt x="750" y="324"/>
                  </a:lnTo>
                  <a:lnTo>
                    <a:pt x="771" y="303"/>
                  </a:lnTo>
                  <a:lnTo>
                    <a:pt x="787" y="280"/>
                  </a:lnTo>
                  <a:lnTo>
                    <a:pt x="802" y="259"/>
                  </a:lnTo>
                  <a:lnTo>
                    <a:pt x="833" y="259"/>
                  </a:lnTo>
                  <a:lnTo>
                    <a:pt x="863" y="266"/>
                  </a:lnTo>
                  <a:lnTo>
                    <a:pt x="894" y="228"/>
                  </a:lnTo>
                  <a:lnTo>
                    <a:pt x="886" y="207"/>
                  </a:lnTo>
                  <a:lnTo>
                    <a:pt x="894" y="184"/>
                  </a:lnTo>
                  <a:lnTo>
                    <a:pt x="886" y="170"/>
                  </a:lnTo>
                  <a:lnTo>
                    <a:pt x="856" y="155"/>
                  </a:lnTo>
                  <a:lnTo>
                    <a:pt x="848" y="184"/>
                  </a:lnTo>
                  <a:lnTo>
                    <a:pt x="817" y="228"/>
                  </a:lnTo>
                  <a:lnTo>
                    <a:pt x="802" y="228"/>
                  </a:lnTo>
                  <a:lnTo>
                    <a:pt x="802" y="191"/>
                  </a:lnTo>
                  <a:lnTo>
                    <a:pt x="817" y="184"/>
                  </a:lnTo>
                  <a:lnTo>
                    <a:pt x="794" y="155"/>
                  </a:lnTo>
                  <a:lnTo>
                    <a:pt x="742" y="170"/>
                  </a:lnTo>
                  <a:lnTo>
                    <a:pt x="719" y="199"/>
                  </a:lnTo>
                  <a:lnTo>
                    <a:pt x="704" y="199"/>
                  </a:lnTo>
                  <a:lnTo>
                    <a:pt x="681" y="191"/>
                  </a:lnTo>
                  <a:lnTo>
                    <a:pt x="666" y="199"/>
                  </a:lnTo>
                  <a:lnTo>
                    <a:pt x="614" y="191"/>
                  </a:lnTo>
                  <a:lnTo>
                    <a:pt x="598" y="170"/>
                  </a:lnTo>
                  <a:lnTo>
                    <a:pt x="583" y="170"/>
                  </a:lnTo>
                  <a:lnTo>
                    <a:pt x="575" y="155"/>
                  </a:lnTo>
                  <a:lnTo>
                    <a:pt x="545" y="178"/>
                  </a:lnTo>
                  <a:lnTo>
                    <a:pt x="522" y="170"/>
                  </a:lnTo>
                  <a:lnTo>
                    <a:pt x="514" y="163"/>
                  </a:lnTo>
                  <a:lnTo>
                    <a:pt x="470" y="163"/>
                  </a:lnTo>
                  <a:lnTo>
                    <a:pt x="462" y="140"/>
                  </a:lnTo>
                  <a:lnTo>
                    <a:pt x="485" y="140"/>
                  </a:lnTo>
                  <a:lnTo>
                    <a:pt x="478" y="103"/>
                  </a:lnTo>
                  <a:lnTo>
                    <a:pt x="447" y="95"/>
                  </a:lnTo>
                  <a:lnTo>
                    <a:pt x="431" y="72"/>
                  </a:lnTo>
                  <a:lnTo>
                    <a:pt x="393" y="67"/>
                  </a:lnTo>
                  <a:lnTo>
                    <a:pt x="362" y="67"/>
                  </a:lnTo>
                  <a:lnTo>
                    <a:pt x="355" y="44"/>
                  </a:lnTo>
                  <a:lnTo>
                    <a:pt x="347" y="21"/>
                  </a:lnTo>
                  <a:lnTo>
                    <a:pt x="264" y="28"/>
                  </a:lnTo>
                  <a:lnTo>
                    <a:pt x="234" y="36"/>
                  </a:lnTo>
                  <a:lnTo>
                    <a:pt x="218" y="51"/>
                  </a:lnTo>
                  <a:lnTo>
                    <a:pt x="203" y="7"/>
                  </a:lnTo>
                  <a:lnTo>
                    <a:pt x="197" y="0"/>
                  </a:lnTo>
                  <a:lnTo>
                    <a:pt x="182" y="0"/>
                  </a:lnTo>
                  <a:lnTo>
                    <a:pt x="0" y="287"/>
                  </a:lnTo>
                  <a:lnTo>
                    <a:pt x="7" y="310"/>
                  </a:lnTo>
                  <a:lnTo>
                    <a:pt x="23" y="339"/>
                  </a:lnTo>
                  <a:lnTo>
                    <a:pt x="53" y="332"/>
                  </a:lnTo>
                  <a:lnTo>
                    <a:pt x="61" y="339"/>
                  </a:lnTo>
                  <a:lnTo>
                    <a:pt x="69" y="383"/>
                  </a:lnTo>
                  <a:lnTo>
                    <a:pt x="69" y="406"/>
                  </a:lnTo>
                  <a:lnTo>
                    <a:pt x="76" y="451"/>
                  </a:lnTo>
                  <a:lnTo>
                    <a:pt x="69" y="479"/>
                  </a:lnTo>
                  <a:lnTo>
                    <a:pt x="61" y="487"/>
                  </a:lnTo>
                  <a:lnTo>
                    <a:pt x="69" y="524"/>
                  </a:lnTo>
                  <a:lnTo>
                    <a:pt x="69" y="531"/>
                  </a:lnTo>
                  <a:lnTo>
                    <a:pt x="105" y="635"/>
                  </a:lnTo>
                  <a:lnTo>
                    <a:pt x="552" y="702"/>
                  </a:lnTo>
                  <a:lnTo>
                    <a:pt x="591" y="723"/>
                  </a:lnTo>
                  <a:lnTo>
                    <a:pt x="606" y="723"/>
                  </a:lnTo>
                  <a:lnTo>
                    <a:pt x="635" y="710"/>
                  </a:lnTo>
                  <a:lnTo>
                    <a:pt x="650" y="710"/>
                  </a:lnTo>
                  <a:lnTo>
                    <a:pt x="658" y="723"/>
                  </a:lnTo>
                  <a:lnTo>
                    <a:pt x="666" y="731"/>
                  </a:lnTo>
                  <a:lnTo>
                    <a:pt x="673" y="731"/>
                  </a:lnTo>
                  <a:lnTo>
                    <a:pt x="681" y="738"/>
                  </a:lnTo>
                  <a:lnTo>
                    <a:pt x="673" y="762"/>
                  </a:lnTo>
                  <a:lnTo>
                    <a:pt x="712" y="769"/>
                  </a:lnTo>
                  <a:lnTo>
                    <a:pt x="719" y="790"/>
                  </a:lnTo>
                  <a:lnTo>
                    <a:pt x="727" y="798"/>
                  </a:lnTo>
                  <a:lnTo>
                    <a:pt x="719" y="806"/>
                  </a:lnTo>
                  <a:lnTo>
                    <a:pt x="712" y="798"/>
                  </a:lnTo>
                  <a:lnTo>
                    <a:pt x="704" y="806"/>
                  </a:lnTo>
                  <a:lnTo>
                    <a:pt x="696" y="834"/>
                  </a:lnTo>
                  <a:lnTo>
                    <a:pt x="689" y="842"/>
                  </a:lnTo>
                  <a:lnTo>
                    <a:pt x="727" y="842"/>
                  </a:lnTo>
                  <a:lnTo>
                    <a:pt x="727" y="827"/>
                  </a:lnTo>
                  <a:lnTo>
                    <a:pt x="735" y="813"/>
                  </a:lnTo>
                  <a:lnTo>
                    <a:pt x="758" y="821"/>
                  </a:lnTo>
                  <a:lnTo>
                    <a:pt x="771" y="813"/>
                  </a:lnTo>
                  <a:lnTo>
                    <a:pt x="802" y="790"/>
                  </a:lnTo>
                  <a:lnTo>
                    <a:pt x="871" y="790"/>
                  </a:lnTo>
                  <a:lnTo>
                    <a:pt x="886" y="746"/>
                  </a:lnTo>
                  <a:lnTo>
                    <a:pt x="894" y="738"/>
                  </a:lnTo>
                  <a:lnTo>
                    <a:pt x="915" y="754"/>
                  </a:lnTo>
                  <a:lnTo>
                    <a:pt x="909" y="783"/>
                  </a:lnTo>
                  <a:lnTo>
                    <a:pt x="923" y="79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grpSp>
          <p:nvGrpSpPr>
            <p:cNvPr id="3" name="Group 43"/>
            <p:cNvGrpSpPr>
              <a:grpSpLocks noChangeAspect="1"/>
            </p:cNvGrpSpPr>
            <p:nvPr/>
          </p:nvGrpSpPr>
          <p:grpSpPr bwMode="auto">
            <a:xfrm>
              <a:off x="1709" y="2440"/>
              <a:ext cx="54" cy="43"/>
              <a:chOff x="1352" y="2228"/>
              <a:chExt cx="65" cy="53"/>
            </a:xfrm>
            <a:grpFill/>
          </p:grpSpPr>
          <p:sp>
            <p:nvSpPr>
              <p:cNvPr id="82481" name="Freeform 44">
                <a:hlinkClick r:id="rId3" action="ppaction://hlinksldjump" tooltip="Bahamas"/>
              </p:cNvPr>
              <p:cNvSpPr>
                <a:spLocks noChangeAspect="1"/>
              </p:cNvSpPr>
              <p:nvPr/>
            </p:nvSpPr>
            <p:spPr bwMode="auto">
              <a:xfrm>
                <a:off x="1352" y="2254"/>
                <a:ext cx="16" cy="27"/>
              </a:xfrm>
              <a:custGeom>
                <a:avLst/>
                <a:gdLst>
                  <a:gd name="T0" fmla="*/ 0 w 15"/>
                  <a:gd name="T1" fmla="*/ 75146 h 22"/>
                  <a:gd name="T2" fmla="*/ 195 w 15"/>
                  <a:gd name="T3" fmla="*/ 113982 h 22"/>
                  <a:gd name="T4" fmla="*/ 0 w 15"/>
                  <a:gd name="T5" fmla="*/ 0 h 22"/>
                  <a:gd name="T6" fmla="*/ 0 w 15"/>
                  <a:gd name="T7" fmla="*/ 75146 h 22"/>
                  <a:gd name="T8" fmla="*/ 0 60000 65536"/>
                  <a:gd name="T9" fmla="*/ 0 60000 65536"/>
                  <a:gd name="T10" fmla="*/ 0 60000 65536"/>
                  <a:gd name="T11" fmla="*/ 0 60000 65536"/>
                  <a:gd name="T12" fmla="*/ 0 w 15"/>
                  <a:gd name="T13" fmla="*/ 0 h 22"/>
                  <a:gd name="T14" fmla="*/ 15 w 15"/>
                  <a:gd name="T15" fmla="*/ 22 h 22"/>
                </a:gdLst>
                <a:ahLst/>
                <a:cxnLst>
                  <a:cxn ang="T8">
                    <a:pos x="T0" y="T1"/>
                  </a:cxn>
                  <a:cxn ang="T9">
                    <a:pos x="T2" y="T3"/>
                  </a:cxn>
                  <a:cxn ang="T10">
                    <a:pos x="T4" y="T5"/>
                  </a:cxn>
                  <a:cxn ang="T11">
                    <a:pos x="T6" y="T7"/>
                  </a:cxn>
                </a:cxnLst>
                <a:rect l="T12" t="T13" r="T14" b="T15"/>
                <a:pathLst>
                  <a:path w="15" h="22">
                    <a:moveTo>
                      <a:pt x="0" y="13"/>
                    </a:moveTo>
                    <a:lnTo>
                      <a:pt x="14" y="21"/>
                    </a:lnTo>
                    <a:lnTo>
                      <a:pt x="0" y="0"/>
                    </a:lnTo>
                    <a:lnTo>
                      <a:pt x="0" y="1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82" name="Freeform 45"/>
              <p:cNvSpPr>
                <a:spLocks noChangeAspect="1"/>
              </p:cNvSpPr>
              <p:nvPr/>
            </p:nvSpPr>
            <p:spPr bwMode="auto">
              <a:xfrm>
                <a:off x="1361" y="2228"/>
                <a:ext cx="7" cy="10"/>
              </a:xfrm>
              <a:custGeom>
                <a:avLst/>
                <a:gdLst>
                  <a:gd name="T0" fmla="*/ 6 w 7"/>
                  <a:gd name="T1" fmla="*/ 643 h 9"/>
                  <a:gd name="T2" fmla="*/ 6 w 7"/>
                  <a:gd name="T3" fmla="*/ 0 h 9"/>
                  <a:gd name="T4" fmla="*/ 0 w 7"/>
                  <a:gd name="T5" fmla="*/ 0 h 9"/>
                  <a:gd name="T6" fmla="*/ 6 w 7"/>
                  <a:gd name="T7" fmla="*/ 643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6" y="8"/>
                    </a:moveTo>
                    <a:lnTo>
                      <a:pt x="6" y="0"/>
                    </a:lnTo>
                    <a:lnTo>
                      <a:pt x="0" y="0"/>
                    </a:lnTo>
                    <a:lnTo>
                      <a:pt x="6"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83" name="Freeform 46"/>
              <p:cNvSpPr>
                <a:spLocks noChangeAspect="1"/>
              </p:cNvSpPr>
              <p:nvPr/>
            </p:nvSpPr>
            <p:spPr bwMode="auto">
              <a:xfrm>
                <a:off x="1385" y="2245"/>
                <a:ext cx="7" cy="17"/>
              </a:xfrm>
              <a:custGeom>
                <a:avLst/>
                <a:gdLst>
                  <a:gd name="T0" fmla="*/ 6 w 7"/>
                  <a:gd name="T1" fmla="*/ 2589 h 15"/>
                  <a:gd name="T2" fmla="*/ 6 w 7"/>
                  <a:gd name="T3" fmla="*/ 0 h 15"/>
                  <a:gd name="T4" fmla="*/ 0 w 7"/>
                  <a:gd name="T5" fmla="*/ 0 h 15"/>
                  <a:gd name="T6" fmla="*/ 6 w 7"/>
                  <a:gd name="T7" fmla="*/ 2589 h 15"/>
                  <a:gd name="T8" fmla="*/ 0 60000 65536"/>
                  <a:gd name="T9" fmla="*/ 0 60000 65536"/>
                  <a:gd name="T10" fmla="*/ 0 60000 65536"/>
                  <a:gd name="T11" fmla="*/ 0 60000 65536"/>
                  <a:gd name="T12" fmla="*/ 0 w 7"/>
                  <a:gd name="T13" fmla="*/ 0 h 15"/>
                  <a:gd name="T14" fmla="*/ 7 w 7"/>
                  <a:gd name="T15" fmla="*/ 15 h 15"/>
                </a:gdLst>
                <a:ahLst/>
                <a:cxnLst>
                  <a:cxn ang="T8">
                    <a:pos x="T0" y="T1"/>
                  </a:cxn>
                  <a:cxn ang="T9">
                    <a:pos x="T2" y="T3"/>
                  </a:cxn>
                  <a:cxn ang="T10">
                    <a:pos x="T4" y="T5"/>
                  </a:cxn>
                  <a:cxn ang="T11">
                    <a:pos x="T6" y="T7"/>
                  </a:cxn>
                </a:cxnLst>
                <a:rect l="T12" t="T13" r="T14" b="T15"/>
                <a:pathLst>
                  <a:path w="7" h="15">
                    <a:moveTo>
                      <a:pt x="6" y="14"/>
                    </a:moveTo>
                    <a:lnTo>
                      <a:pt x="6" y="0"/>
                    </a:lnTo>
                    <a:lnTo>
                      <a:pt x="0" y="0"/>
                    </a:lnTo>
                    <a:lnTo>
                      <a:pt x="6" y="14"/>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84" name="Freeform 47"/>
              <p:cNvSpPr>
                <a:spLocks noChangeAspect="1"/>
              </p:cNvSpPr>
              <p:nvPr/>
            </p:nvSpPr>
            <p:spPr bwMode="auto">
              <a:xfrm>
                <a:off x="1408" y="2269"/>
                <a:ext cx="9" cy="12"/>
              </a:xfrm>
              <a:custGeom>
                <a:avLst/>
                <a:gdLst>
                  <a:gd name="T0" fmla="*/ 0 w 9"/>
                  <a:gd name="T1" fmla="*/ 1500160 h 9"/>
                  <a:gd name="T2" fmla="*/ 8 w 9"/>
                  <a:gd name="T3" fmla="*/ 1500160 h 9"/>
                  <a:gd name="T4" fmla="*/ 0 w 9"/>
                  <a:gd name="T5" fmla="*/ 0 h 9"/>
                  <a:gd name="T6" fmla="*/ 0 w 9"/>
                  <a:gd name="T7" fmla="*/ 1500160 h 9"/>
                  <a:gd name="T8" fmla="*/ 0 60000 65536"/>
                  <a:gd name="T9" fmla="*/ 0 60000 65536"/>
                  <a:gd name="T10" fmla="*/ 0 60000 65536"/>
                  <a:gd name="T11" fmla="*/ 0 60000 65536"/>
                  <a:gd name="T12" fmla="*/ 0 w 9"/>
                  <a:gd name="T13" fmla="*/ 0 h 9"/>
                  <a:gd name="T14" fmla="*/ 9 w 9"/>
                  <a:gd name="T15" fmla="*/ 9 h 9"/>
                </a:gdLst>
                <a:ahLst/>
                <a:cxnLst>
                  <a:cxn ang="T8">
                    <a:pos x="T0" y="T1"/>
                  </a:cxn>
                  <a:cxn ang="T9">
                    <a:pos x="T2" y="T3"/>
                  </a:cxn>
                  <a:cxn ang="T10">
                    <a:pos x="T4" y="T5"/>
                  </a:cxn>
                  <a:cxn ang="T11">
                    <a:pos x="T6" y="T7"/>
                  </a:cxn>
                </a:cxnLst>
                <a:rect l="T12" t="T13" r="T14" b="T15"/>
                <a:pathLst>
                  <a:path w="9" h="9">
                    <a:moveTo>
                      <a:pt x="0" y="8"/>
                    </a:moveTo>
                    <a:lnTo>
                      <a:pt x="8" y="8"/>
                    </a:lnTo>
                    <a:lnTo>
                      <a:pt x="0" y="0"/>
                    </a:lnTo>
                    <a:lnTo>
                      <a:pt x="0"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grpSp>
        <p:sp>
          <p:nvSpPr>
            <p:cNvPr id="82170" name="Freeform 48">
              <a:hlinkClick r:id="rId3" action="ppaction://hlinksldjump" tooltip="Panama"/>
            </p:cNvPr>
            <p:cNvSpPr>
              <a:spLocks noChangeAspect="1"/>
            </p:cNvSpPr>
            <p:nvPr/>
          </p:nvSpPr>
          <p:spPr bwMode="auto">
            <a:xfrm>
              <a:off x="1573" y="2718"/>
              <a:ext cx="88" cy="40"/>
            </a:xfrm>
            <a:custGeom>
              <a:avLst/>
              <a:gdLst>
                <a:gd name="T0" fmla="*/ 4 w 100"/>
                <a:gd name="T1" fmla="*/ 0 h 43"/>
                <a:gd name="T2" fmla="*/ 0 w 100"/>
                <a:gd name="T3" fmla="*/ 7 h 43"/>
                <a:gd name="T4" fmla="*/ 4 w 100"/>
                <a:gd name="T5" fmla="*/ 7 h 43"/>
                <a:gd name="T6" fmla="*/ 4 w 100"/>
                <a:gd name="T7" fmla="*/ 7 h 43"/>
                <a:gd name="T8" fmla="*/ 4 w 100"/>
                <a:gd name="T9" fmla="*/ 7 h 43"/>
                <a:gd name="T10" fmla="*/ 4 w 100"/>
                <a:gd name="T11" fmla="*/ 7 h 43"/>
                <a:gd name="T12" fmla="*/ 4 w 100"/>
                <a:gd name="T13" fmla="*/ 7 h 43"/>
                <a:gd name="T14" fmla="*/ 4 w 100"/>
                <a:gd name="T15" fmla="*/ 7 h 43"/>
                <a:gd name="T16" fmla="*/ 4 w 100"/>
                <a:gd name="T17" fmla="*/ 0 h 43"/>
                <a:gd name="T18" fmla="*/ 4 w 100"/>
                <a:gd name="T19" fmla="*/ 7 h 43"/>
                <a:gd name="T20" fmla="*/ 4 w 100"/>
                <a:gd name="T21" fmla="*/ 0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43"/>
                <a:gd name="T35" fmla="*/ 100 w 100"/>
                <a:gd name="T36" fmla="*/ 43 h 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43">
                  <a:moveTo>
                    <a:pt x="15" y="0"/>
                  </a:moveTo>
                  <a:lnTo>
                    <a:pt x="0" y="21"/>
                  </a:lnTo>
                  <a:lnTo>
                    <a:pt x="23" y="42"/>
                  </a:lnTo>
                  <a:lnTo>
                    <a:pt x="38" y="42"/>
                  </a:lnTo>
                  <a:lnTo>
                    <a:pt x="53" y="28"/>
                  </a:lnTo>
                  <a:lnTo>
                    <a:pt x="69" y="28"/>
                  </a:lnTo>
                  <a:lnTo>
                    <a:pt x="84" y="34"/>
                  </a:lnTo>
                  <a:lnTo>
                    <a:pt x="99" y="13"/>
                  </a:lnTo>
                  <a:lnTo>
                    <a:pt x="61" y="0"/>
                  </a:lnTo>
                  <a:lnTo>
                    <a:pt x="23" y="7"/>
                  </a:lnTo>
                  <a:lnTo>
                    <a:pt x="1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71" name="Freeform 49">
              <a:hlinkClick r:id="rId3" action="ppaction://hlinksldjump" tooltip="Costa Rica"/>
            </p:cNvPr>
            <p:cNvSpPr>
              <a:spLocks noChangeAspect="1"/>
            </p:cNvSpPr>
            <p:nvPr/>
          </p:nvSpPr>
          <p:spPr bwMode="auto">
            <a:xfrm>
              <a:off x="1542" y="2697"/>
              <a:ext cx="47" cy="43"/>
            </a:xfrm>
            <a:custGeom>
              <a:avLst/>
              <a:gdLst>
                <a:gd name="T0" fmla="*/ 3 w 55"/>
                <a:gd name="T1" fmla="*/ 0 h 45"/>
                <a:gd name="T2" fmla="*/ 3 w 55"/>
                <a:gd name="T3" fmla="*/ 11 h 45"/>
                <a:gd name="T4" fmla="*/ 3 w 55"/>
                <a:gd name="T5" fmla="*/ 11 h 45"/>
                <a:gd name="T6" fmla="*/ 3 w 55"/>
                <a:gd name="T7" fmla="*/ 11 h 45"/>
                <a:gd name="T8" fmla="*/ 0 w 55"/>
                <a:gd name="T9" fmla="*/ 7 h 45"/>
                <a:gd name="T10" fmla="*/ 3 w 55"/>
                <a:gd name="T11" fmla="*/ 0 h 45"/>
                <a:gd name="T12" fmla="*/ 0 60000 65536"/>
                <a:gd name="T13" fmla="*/ 0 60000 65536"/>
                <a:gd name="T14" fmla="*/ 0 60000 65536"/>
                <a:gd name="T15" fmla="*/ 0 60000 65536"/>
                <a:gd name="T16" fmla="*/ 0 60000 65536"/>
                <a:gd name="T17" fmla="*/ 0 60000 65536"/>
                <a:gd name="T18" fmla="*/ 0 w 55"/>
                <a:gd name="T19" fmla="*/ 0 h 45"/>
                <a:gd name="T20" fmla="*/ 55 w 5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55" h="45">
                  <a:moveTo>
                    <a:pt x="38" y="0"/>
                  </a:moveTo>
                  <a:lnTo>
                    <a:pt x="54" y="21"/>
                  </a:lnTo>
                  <a:lnTo>
                    <a:pt x="38" y="44"/>
                  </a:lnTo>
                  <a:lnTo>
                    <a:pt x="15" y="28"/>
                  </a:lnTo>
                  <a:lnTo>
                    <a:pt x="0" y="7"/>
                  </a:lnTo>
                  <a:lnTo>
                    <a:pt x="3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72" name="Freeform 50">
              <a:hlinkClick r:id="rId3" action="ppaction://hlinksldjump" tooltip="Nicaragua"/>
            </p:cNvPr>
            <p:cNvSpPr>
              <a:spLocks noChangeAspect="1"/>
            </p:cNvSpPr>
            <p:nvPr/>
          </p:nvSpPr>
          <p:spPr bwMode="auto">
            <a:xfrm>
              <a:off x="1528" y="2647"/>
              <a:ext cx="46" cy="57"/>
            </a:xfrm>
            <a:custGeom>
              <a:avLst/>
              <a:gdLst>
                <a:gd name="T0" fmla="*/ 0 w 53"/>
                <a:gd name="T1" fmla="*/ 10 h 60"/>
                <a:gd name="T2" fmla="*/ 3 w 53"/>
                <a:gd name="T3" fmla="*/ 10 h 60"/>
                <a:gd name="T4" fmla="*/ 3 w 53"/>
                <a:gd name="T5" fmla="*/ 10 h 60"/>
                <a:gd name="T6" fmla="*/ 3 w 53"/>
                <a:gd name="T7" fmla="*/ 0 h 60"/>
                <a:gd name="T8" fmla="*/ 3 w 53"/>
                <a:gd name="T9" fmla="*/ 10 h 60"/>
                <a:gd name="T10" fmla="*/ 3 w 53"/>
                <a:gd name="T11" fmla="*/ 10 h 60"/>
                <a:gd name="T12" fmla="*/ 0 w 53"/>
                <a:gd name="T13" fmla="*/ 10 h 60"/>
                <a:gd name="T14" fmla="*/ 0 60000 65536"/>
                <a:gd name="T15" fmla="*/ 0 60000 65536"/>
                <a:gd name="T16" fmla="*/ 0 60000 65536"/>
                <a:gd name="T17" fmla="*/ 0 60000 65536"/>
                <a:gd name="T18" fmla="*/ 0 60000 65536"/>
                <a:gd name="T19" fmla="*/ 0 60000 65536"/>
                <a:gd name="T20" fmla="*/ 0 60000 65536"/>
                <a:gd name="T21" fmla="*/ 0 w 53"/>
                <a:gd name="T22" fmla="*/ 0 h 60"/>
                <a:gd name="T23" fmla="*/ 53 w 53"/>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60">
                  <a:moveTo>
                    <a:pt x="0" y="36"/>
                  </a:moveTo>
                  <a:lnTo>
                    <a:pt x="15" y="59"/>
                  </a:lnTo>
                  <a:lnTo>
                    <a:pt x="52" y="52"/>
                  </a:lnTo>
                  <a:lnTo>
                    <a:pt x="52" y="0"/>
                  </a:lnTo>
                  <a:lnTo>
                    <a:pt x="29" y="15"/>
                  </a:lnTo>
                  <a:lnTo>
                    <a:pt x="15" y="21"/>
                  </a:lnTo>
                  <a:lnTo>
                    <a:pt x="0" y="3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73" name="Freeform 51">
              <a:hlinkClick r:id="rId3" action="ppaction://hlinksldjump" tooltip="El Salvador"/>
            </p:cNvPr>
            <p:cNvSpPr>
              <a:spLocks noChangeAspect="1"/>
            </p:cNvSpPr>
            <p:nvPr/>
          </p:nvSpPr>
          <p:spPr bwMode="auto">
            <a:xfrm>
              <a:off x="1488" y="2647"/>
              <a:ext cx="55" cy="36"/>
            </a:xfrm>
            <a:custGeom>
              <a:avLst/>
              <a:gdLst>
                <a:gd name="T0" fmla="*/ 4 w 62"/>
                <a:gd name="T1" fmla="*/ 0 h 37"/>
                <a:gd name="T2" fmla="*/ 0 w 62"/>
                <a:gd name="T3" fmla="*/ 18 h 37"/>
                <a:gd name="T4" fmla="*/ 4 w 62"/>
                <a:gd name="T5" fmla="*/ 18 h 37"/>
                <a:gd name="T6" fmla="*/ 4 w 62"/>
                <a:gd name="T7" fmla="*/ 18 h 37"/>
                <a:gd name="T8" fmla="*/ 4 w 62"/>
                <a:gd name="T9" fmla="*/ 18 h 37"/>
                <a:gd name="T10" fmla="*/ 4 w 62"/>
                <a:gd name="T11" fmla="*/ 18 h 37"/>
                <a:gd name="T12" fmla="*/ 4 w 62"/>
                <a:gd name="T13" fmla="*/ 0 h 37"/>
                <a:gd name="T14" fmla="*/ 4 w 62"/>
                <a:gd name="T15" fmla="*/ 7 h 37"/>
                <a:gd name="T16" fmla="*/ 4 w 62"/>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37"/>
                <a:gd name="T29" fmla="*/ 62 w 6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37">
                  <a:moveTo>
                    <a:pt x="7" y="0"/>
                  </a:moveTo>
                  <a:lnTo>
                    <a:pt x="0" y="21"/>
                  </a:lnTo>
                  <a:lnTo>
                    <a:pt x="30" y="21"/>
                  </a:lnTo>
                  <a:lnTo>
                    <a:pt x="30" y="29"/>
                  </a:lnTo>
                  <a:lnTo>
                    <a:pt x="46" y="36"/>
                  </a:lnTo>
                  <a:lnTo>
                    <a:pt x="61" y="21"/>
                  </a:lnTo>
                  <a:lnTo>
                    <a:pt x="46" y="0"/>
                  </a:lnTo>
                  <a:lnTo>
                    <a:pt x="38" y="7"/>
                  </a:lnTo>
                  <a:lnTo>
                    <a:pt x="7"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74" name="Freeform 52">
              <a:hlinkClick r:id="rId3" action="ppaction://hlinksldjump" tooltip="Honduras"/>
            </p:cNvPr>
            <p:cNvSpPr>
              <a:spLocks noChangeAspect="1"/>
            </p:cNvSpPr>
            <p:nvPr/>
          </p:nvSpPr>
          <p:spPr bwMode="auto">
            <a:xfrm>
              <a:off x="1495" y="2628"/>
              <a:ext cx="79" cy="42"/>
            </a:xfrm>
            <a:custGeom>
              <a:avLst/>
              <a:gdLst>
                <a:gd name="T0" fmla="*/ 3 w 92"/>
                <a:gd name="T1" fmla="*/ 0 h 45"/>
                <a:gd name="T2" fmla="*/ 0 w 92"/>
                <a:gd name="T3" fmla="*/ 7 h 45"/>
                <a:gd name="T4" fmla="*/ 3 w 92"/>
                <a:gd name="T5" fmla="*/ 7 h 45"/>
                <a:gd name="T6" fmla="*/ 3 w 92"/>
                <a:gd name="T7" fmla="*/ 7 h 45"/>
                <a:gd name="T8" fmla="*/ 3 w 92"/>
                <a:gd name="T9" fmla="*/ 7 h 45"/>
                <a:gd name="T10" fmla="*/ 3 w 92"/>
                <a:gd name="T11" fmla="*/ 7 h 45"/>
                <a:gd name="T12" fmla="*/ 3 w 92"/>
                <a:gd name="T13" fmla="*/ 7 h 45"/>
                <a:gd name="T14" fmla="*/ 3 w 92"/>
                <a:gd name="T15" fmla="*/ 7 h 45"/>
                <a:gd name="T16" fmla="*/ 3 w 92"/>
                <a:gd name="T17" fmla="*/ 0 h 45"/>
                <a:gd name="T18" fmla="*/ 3 w 92"/>
                <a:gd name="T19" fmla="*/ 7 h 45"/>
                <a:gd name="T20" fmla="*/ 3 w 92"/>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
                <a:gd name="T34" fmla="*/ 0 h 45"/>
                <a:gd name="T35" fmla="*/ 92 w 92"/>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 h="45">
                  <a:moveTo>
                    <a:pt x="23" y="0"/>
                  </a:moveTo>
                  <a:lnTo>
                    <a:pt x="0" y="23"/>
                  </a:lnTo>
                  <a:lnTo>
                    <a:pt x="31" y="28"/>
                  </a:lnTo>
                  <a:lnTo>
                    <a:pt x="39" y="23"/>
                  </a:lnTo>
                  <a:lnTo>
                    <a:pt x="52" y="44"/>
                  </a:lnTo>
                  <a:lnTo>
                    <a:pt x="68" y="36"/>
                  </a:lnTo>
                  <a:lnTo>
                    <a:pt x="91" y="23"/>
                  </a:lnTo>
                  <a:lnTo>
                    <a:pt x="91" y="15"/>
                  </a:lnTo>
                  <a:lnTo>
                    <a:pt x="75" y="0"/>
                  </a:lnTo>
                  <a:lnTo>
                    <a:pt x="31" y="7"/>
                  </a:lnTo>
                  <a:lnTo>
                    <a:pt x="23"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75" name="Freeform 53">
              <a:hlinkClick r:id="rId3" action="ppaction://hlinksldjump" tooltip="Guatemala"/>
            </p:cNvPr>
            <p:cNvSpPr>
              <a:spLocks noChangeAspect="1"/>
            </p:cNvSpPr>
            <p:nvPr/>
          </p:nvSpPr>
          <p:spPr bwMode="auto">
            <a:xfrm>
              <a:off x="1454" y="2599"/>
              <a:ext cx="61" cy="71"/>
            </a:xfrm>
            <a:custGeom>
              <a:avLst/>
              <a:gdLst>
                <a:gd name="T0" fmla="*/ 3 w 70"/>
                <a:gd name="T1" fmla="*/ 7 h 76"/>
                <a:gd name="T2" fmla="*/ 3 w 70"/>
                <a:gd name="T3" fmla="*/ 7 h 76"/>
                <a:gd name="T4" fmla="*/ 3 w 70"/>
                <a:gd name="T5" fmla="*/ 7 h 76"/>
                <a:gd name="T6" fmla="*/ 3 w 70"/>
                <a:gd name="T7" fmla="*/ 0 h 76"/>
                <a:gd name="T8" fmla="*/ 3 w 70"/>
                <a:gd name="T9" fmla="*/ 7 h 76"/>
                <a:gd name="T10" fmla="*/ 3 w 70"/>
                <a:gd name="T11" fmla="*/ 7 h 76"/>
                <a:gd name="T12" fmla="*/ 3 w 70"/>
                <a:gd name="T13" fmla="*/ 7 h 76"/>
                <a:gd name="T14" fmla="*/ 3 w 70"/>
                <a:gd name="T15" fmla="*/ 7 h 76"/>
                <a:gd name="T16" fmla="*/ 0 w 70"/>
                <a:gd name="T17" fmla="*/ 7 h 76"/>
                <a:gd name="T18" fmla="*/ 3 w 70"/>
                <a:gd name="T19" fmla="*/ 7 h 76"/>
                <a:gd name="T20" fmla="*/ 3 w 70"/>
                <a:gd name="T21" fmla="*/ 7 h 76"/>
                <a:gd name="T22" fmla="*/ 3 w 70"/>
                <a:gd name="T23" fmla="*/ 7 h 76"/>
                <a:gd name="T24" fmla="*/ 3 w 70"/>
                <a:gd name="T25" fmla="*/ 7 h 76"/>
                <a:gd name="T26" fmla="*/ 3 w 70"/>
                <a:gd name="T27" fmla="*/ 7 h 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
                <a:gd name="T43" fmla="*/ 0 h 76"/>
                <a:gd name="T44" fmla="*/ 70 w 70"/>
                <a:gd name="T45" fmla="*/ 76 h 7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 h="76">
                  <a:moveTo>
                    <a:pt x="54" y="31"/>
                  </a:moveTo>
                  <a:lnTo>
                    <a:pt x="46" y="23"/>
                  </a:lnTo>
                  <a:lnTo>
                    <a:pt x="46" y="8"/>
                  </a:lnTo>
                  <a:lnTo>
                    <a:pt x="31" y="0"/>
                  </a:lnTo>
                  <a:lnTo>
                    <a:pt x="23" y="15"/>
                  </a:lnTo>
                  <a:lnTo>
                    <a:pt x="31" y="31"/>
                  </a:lnTo>
                  <a:lnTo>
                    <a:pt x="31" y="38"/>
                  </a:lnTo>
                  <a:lnTo>
                    <a:pt x="16" y="38"/>
                  </a:lnTo>
                  <a:lnTo>
                    <a:pt x="0" y="59"/>
                  </a:lnTo>
                  <a:lnTo>
                    <a:pt x="16" y="75"/>
                  </a:lnTo>
                  <a:lnTo>
                    <a:pt x="39" y="75"/>
                  </a:lnTo>
                  <a:lnTo>
                    <a:pt x="46" y="52"/>
                  </a:lnTo>
                  <a:lnTo>
                    <a:pt x="69" y="31"/>
                  </a:lnTo>
                  <a:lnTo>
                    <a:pt x="54" y="31"/>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76" name="Freeform 54">
              <a:hlinkClick r:id="rId3" action="ppaction://hlinksldjump" tooltip="Belize"/>
            </p:cNvPr>
            <p:cNvSpPr>
              <a:spLocks noChangeAspect="1"/>
            </p:cNvSpPr>
            <p:nvPr/>
          </p:nvSpPr>
          <p:spPr bwMode="auto">
            <a:xfrm>
              <a:off x="1495" y="2593"/>
              <a:ext cx="20" cy="36"/>
            </a:xfrm>
            <a:custGeom>
              <a:avLst/>
              <a:gdLst>
                <a:gd name="T0" fmla="*/ 3 w 24"/>
                <a:gd name="T1" fmla="*/ 0 h 38"/>
                <a:gd name="T2" fmla="*/ 0 w 24"/>
                <a:gd name="T3" fmla="*/ 8 h 38"/>
                <a:gd name="T4" fmla="*/ 0 w 24"/>
                <a:gd name="T5" fmla="*/ 9 h 38"/>
                <a:gd name="T6" fmla="*/ 3 w 24"/>
                <a:gd name="T7" fmla="*/ 9 h 38"/>
                <a:gd name="T8" fmla="*/ 3 w 24"/>
                <a:gd name="T9" fmla="*/ 0 h 38"/>
                <a:gd name="T10" fmla="*/ 0 60000 65536"/>
                <a:gd name="T11" fmla="*/ 0 60000 65536"/>
                <a:gd name="T12" fmla="*/ 0 60000 65536"/>
                <a:gd name="T13" fmla="*/ 0 60000 65536"/>
                <a:gd name="T14" fmla="*/ 0 60000 65536"/>
                <a:gd name="T15" fmla="*/ 0 w 24"/>
                <a:gd name="T16" fmla="*/ 0 h 38"/>
                <a:gd name="T17" fmla="*/ 24 w 24"/>
                <a:gd name="T18" fmla="*/ 38 h 38"/>
              </a:gdLst>
              <a:ahLst/>
              <a:cxnLst>
                <a:cxn ang="T10">
                  <a:pos x="T0" y="T1"/>
                </a:cxn>
                <a:cxn ang="T11">
                  <a:pos x="T2" y="T3"/>
                </a:cxn>
                <a:cxn ang="T12">
                  <a:pos x="T4" y="T5"/>
                </a:cxn>
                <a:cxn ang="T13">
                  <a:pos x="T6" y="T7"/>
                </a:cxn>
                <a:cxn ang="T14">
                  <a:pos x="T8" y="T9"/>
                </a:cxn>
              </a:cxnLst>
              <a:rect l="T15" t="T16" r="T17" b="T18"/>
              <a:pathLst>
                <a:path w="24" h="38">
                  <a:moveTo>
                    <a:pt x="23" y="0"/>
                  </a:moveTo>
                  <a:lnTo>
                    <a:pt x="0" y="8"/>
                  </a:lnTo>
                  <a:lnTo>
                    <a:pt x="0" y="29"/>
                  </a:lnTo>
                  <a:lnTo>
                    <a:pt x="8" y="37"/>
                  </a:lnTo>
                  <a:lnTo>
                    <a:pt x="23"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77" name="Freeform 55">
              <a:hlinkClick r:id="rId3" action="ppaction://hlinksldjump" tooltip="Mexico"/>
            </p:cNvPr>
            <p:cNvSpPr>
              <a:spLocks noChangeAspect="1"/>
            </p:cNvSpPr>
            <p:nvPr/>
          </p:nvSpPr>
          <p:spPr bwMode="auto">
            <a:xfrm>
              <a:off x="1152" y="2348"/>
              <a:ext cx="382" cy="308"/>
            </a:xfrm>
            <a:custGeom>
              <a:avLst/>
              <a:gdLst>
                <a:gd name="T0" fmla="*/ 0 w 955"/>
                <a:gd name="T1" fmla="*/ 0 h 706"/>
                <a:gd name="T2" fmla="*/ 0 w 955"/>
                <a:gd name="T3" fmla="*/ 0 h 706"/>
                <a:gd name="T4" fmla="*/ 0 w 955"/>
                <a:gd name="T5" fmla="*/ 0 h 706"/>
                <a:gd name="T6" fmla="*/ 0 w 955"/>
                <a:gd name="T7" fmla="*/ 0 h 706"/>
                <a:gd name="T8" fmla="*/ 0 w 955"/>
                <a:gd name="T9" fmla="*/ 0 h 706"/>
                <a:gd name="T10" fmla="*/ 0 w 955"/>
                <a:gd name="T11" fmla="*/ 0 h 706"/>
                <a:gd name="T12" fmla="*/ 0 w 955"/>
                <a:gd name="T13" fmla="*/ 0 h 706"/>
                <a:gd name="T14" fmla="*/ 0 w 955"/>
                <a:gd name="T15" fmla="*/ 0 h 706"/>
                <a:gd name="T16" fmla="*/ 0 w 955"/>
                <a:gd name="T17" fmla="*/ 0 h 706"/>
                <a:gd name="T18" fmla="*/ 0 w 955"/>
                <a:gd name="T19" fmla="*/ 0 h 706"/>
                <a:gd name="T20" fmla="*/ 0 w 955"/>
                <a:gd name="T21" fmla="*/ 0 h 706"/>
                <a:gd name="T22" fmla="*/ 0 w 955"/>
                <a:gd name="T23" fmla="*/ 0 h 706"/>
                <a:gd name="T24" fmla="*/ 0 w 955"/>
                <a:gd name="T25" fmla="*/ 0 h 706"/>
                <a:gd name="T26" fmla="*/ 0 w 955"/>
                <a:gd name="T27" fmla="*/ 0 h 706"/>
                <a:gd name="T28" fmla="*/ 0 w 955"/>
                <a:gd name="T29" fmla="*/ 0 h 706"/>
                <a:gd name="T30" fmla="*/ 0 w 955"/>
                <a:gd name="T31" fmla="*/ 0 h 706"/>
                <a:gd name="T32" fmla="*/ 0 w 955"/>
                <a:gd name="T33" fmla="*/ 0 h 706"/>
                <a:gd name="T34" fmla="*/ 0 w 955"/>
                <a:gd name="T35" fmla="*/ 0 h 706"/>
                <a:gd name="T36" fmla="*/ 0 w 955"/>
                <a:gd name="T37" fmla="*/ 0 h 706"/>
                <a:gd name="T38" fmla="*/ 0 w 955"/>
                <a:gd name="T39" fmla="*/ 0 h 706"/>
                <a:gd name="T40" fmla="*/ 0 w 955"/>
                <a:gd name="T41" fmla="*/ 0 h 706"/>
                <a:gd name="T42" fmla="*/ 0 w 955"/>
                <a:gd name="T43" fmla="*/ 0 h 706"/>
                <a:gd name="T44" fmla="*/ 0 w 955"/>
                <a:gd name="T45" fmla="*/ 0 h 706"/>
                <a:gd name="T46" fmla="*/ 0 w 955"/>
                <a:gd name="T47" fmla="*/ 0 h 706"/>
                <a:gd name="T48" fmla="*/ 0 w 955"/>
                <a:gd name="T49" fmla="*/ 0 h 706"/>
                <a:gd name="T50" fmla="*/ 0 w 955"/>
                <a:gd name="T51" fmla="*/ 0 h 706"/>
                <a:gd name="T52" fmla="*/ 0 w 955"/>
                <a:gd name="T53" fmla="*/ 0 h 706"/>
                <a:gd name="T54" fmla="*/ 0 w 955"/>
                <a:gd name="T55" fmla="*/ 0 h 706"/>
                <a:gd name="T56" fmla="*/ 0 w 955"/>
                <a:gd name="T57" fmla="*/ 0 h 706"/>
                <a:gd name="T58" fmla="*/ 0 w 955"/>
                <a:gd name="T59" fmla="*/ 0 h 706"/>
                <a:gd name="T60" fmla="*/ 0 w 955"/>
                <a:gd name="T61" fmla="*/ 0 h 706"/>
                <a:gd name="T62" fmla="*/ 0 w 955"/>
                <a:gd name="T63" fmla="*/ 0 h 706"/>
                <a:gd name="T64" fmla="*/ 0 w 955"/>
                <a:gd name="T65" fmla="*/ 0 h 706"/>
                <a:gd name="T66" fmla="*/ 0 w 955"/>
                <a:gd name="T67" fmla="*/ 0 h 706"/>
                <a:gd name="T68" fmla="*/ 0 w 955"/>
                <a:gd name="T69" fmla="*/ 0 h 706"/>
                <a:gd name="T70" fmla="*/ 0 w 955"/>
                <a:gd name="T71" fmla="*/ 0 h 706"/>
                <a:gd name="T72" fmla="*/ 0 w 955"/>
                <a:gd name="T73" fmla="*/ 0 h 706"/>
                <a:gd name="T74" fmla="*/ 0 w 955"/>
                <a:gd name="T75" fmla="*/ 0 h 706"/>
                <a:gd name="T76" fmla="*/ 0 w 955"/>
                <a:gd name="T77" fmla="*/ 0 h 706"/>
                <a:gd name="T78" fmla="*/ 0 w 955"/>
                <a:gd name="T79" fmla="*/ 0 h 706"/>
                <a:gd name="T80" fmla="*/ 0 w 955"/>
                <a:gd name="T81" fmla="*/ 0 h 706"/>
                <a:gd name="T82" fmla="*/ 0 w 955"/>
                <a:gd name="T83" fmla="*/ 0 h 706"/>
                <a:gd name="T84" fmla="*/ 0 w 955"/>
                <a:gd name="T85" fmla="*/ 0 h 706"/>
                <a:gd name="T86" fmla="*/ 0 w 955"/>
                <a:gd name="T87" fmla="*/ 0 h 706"/>
                <a:gd name="T88" fmla="*/ 0 w 955"/>
                <a:gd name="T89" fmla="*/ 0 h 706"/>
                <a:gd name="T90" fmla="*/ 0 w 955"/>
                <a:gd name="T91" fmla="*/ 0 h 706"/>
                <a:gd name="T92" fmla="*/ 0 w 955"/>
                <a:gd name="T93" fmla="*/ 0 h 706"/>
                <a:gd name="T94" fmla="*/ 0 w 955"/>
                <a:gd name="T95" fmla="*/ 0 h 706"/>
                <a:gd name="T96" fmla="*/ 0 w 955"/>
                <a:gd name="T97" fmla="*/ 0 h 706"/>
                <a:gd name="T98" fmla="*/ 0 w 955"/>
                <a:gd name="T99" fmla="*/ 0 h 7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55"/>
                <a:gd name="T151" fmla="*/ 0 h 706"/>
                <a:gd name="T152" fmla="*/ 955 w 955"/>
                <a:gd name="T153" fmla="*/ 706 h 7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55" h="706">
                  <a:moveTo>
                    <a:pt x="0" y="0"/>
                  </a:moveTo>
                  <a:lnTo>
                    <a:pt x="52" y="3"/>
                  </a:lnTo>
                  <a:lnTo>
                    <a:pt x="134" y="20"/>
                  </a:lnTo>
                  <a:lnTo>
                    <a:pt x="215" y="83"/>
                  </a:lnTo>
                  <a:lnTo>
                    <a:pt x="380" y="83"/>
                  </a:lnTo>
                  <a:lnTo>
                    <a:pt x="414" y="116"/>
                  </a:lnTo>
                  <a:lnTo>
                    <a:pt x="477" y="116"/>
                  </a:lnTo>
                  <a:lnTo>
                    <a:pt x="527" y="161"/>
                  </a:lnTo>
                  <a:lnTo>
                    <a:pt x="592" y="244"/>
                  </a:lnTo>
                  <a:lnTo>
                    <a:pt x="660" y="274"/>
                  </a:lnTo>
                  <a:lnTo>
                    <a:pt x="610" y="452"/>
                  </a:lnTo>
                  <a:lnTo>
                    <a:pt x="627" y="482"/>
                  </a:lnTo>
                  <a:lnTo>
                    <a:pt x="692" y="547"/>
                  </a:lnTo>
                  <a:lnTo>
                    <a:pt x="710" y="560"/>
                  </a:lnTo>
                  <a:lnTo>
                    <a:pt x="790" y="578"/>
                  </a:lnTo>
                  <a:lnTo>
                    <a:pt x="822" y="498"/>
                  </a:lnTo>
                  <a:lnTo>
                    <a:pt x="955" y="465"/>
                  </a:lnTo>
                  <a:lnTo>
                    <a:pt x="955" y="482"/>
                  </a:lnTo>
                  <a:lnTo>
                    <a:pt x="905" y="560"/>
                  </a:lnTo>
                  <a:lnTo>
                    <a:pt x="855" y="578"/>
                  </a:lnTo>
                  <a:lnTo>
                    <a:pt x="855" y="595"/>
                  </a:lnTo>
                  <a:lnTo>
                    <a:pt x="822" y="578"/>
                  </a:lnTo>
                  <a:lnTo>
                    <a:pt x="805" y="610"/>
                  </a:lnTo>
                  <a:lnTo>
                    <a:pt x="822" y="645"/>
                  </a:lnTo>
                  <a:lnTo>
                    <a:pt x="822" y="656"/>
                  </a:lnTo>
                  <a:lnTo>
                    <a:pt x="790" y="656"/>
                  </a:lnTo>
                  <a:lnTo>
                    <a:pt x="759" y="706"/>
                  </a:lnTo>
                  <a:lnTo>
                    <a:pt x="727" y="673"/>
                  </a:lnTo>
                  <a:lnTo>
                    <a:pt x="727" y="645"/>
                  </a:lnTo>
                  <a:lnTo>
                    <a:pt x="692" y="645"/>
                  </a:lnTo>
                  <a:lnTo>
                    <a:pt x="642" y="656"/>
                  </a:lnTo>
                  <a:lnTo>
                    <a:pt x="510" y="610"/>
                  </a:lnTo>
                  <a:lnTo>
                    <a:pt x="460" y="578"/>
                  </a:lnTo>
                  <a:lnTo>
                    <a:pt x="380" y="547"/>
                  </a:lnTo>
                  <a:lnTo>
                    <a:pt x="347" y="498"/>
                  </a:lnTo>
                  <a:lnTo>
                    <a:pt x="364" y="437"/>
                  </a:lnTo>
                  <a:lnTo>
                    <a:pt x="265" y="274"/>
                  </a:lnTo>
                  <a:lnTo>
                    <a:pt x="247" y="244"/>
                  </a:lnTo>
                  <a:lnTo>
                    <a:pt x="197" y="179"/>
                  </a:lnTo>
                  <a:lnTo>
                    <a:pt x="169" y="116"/>
                  </a:lnTo>
                  <a:lnTo>
                    <a:pt x="134" y="83"/>
                  </a:lnTo>
                  <a:lnTo>
                    <a:pt x="102" y="83"/>
                  </a:lnTo>
                  <a:lnTo>
                    <a:pt x="152" y="161"/>
                  </a:lnTo>
                  <a:lnTo>
                    <a:pt x="169" y="289"/>
                  </a:lnTo>
                  <a:lnTo>
                    <a:pt x="184" y="370"/>
                  </a:lnTo>
                  <a:lnTo>
                    <a:pt x="169" y="387"/>
                  </a:lnTo>
                  <a:lnTo>
                    <a:pt x="84" y="244"/>
                  </a:lnTo>
                  <a:lnTo>
                    <a:pt x="102" y="229"/>
                  </a:lnTo>
                  <a:lnTo>
                    <a:pt x="67" y="133"/>
                  </a:lnTo>
                  <a:lnTo>
                    <a:pt x="2" y="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78" name="Freeform 56">
              <a:hlinkClick r:id="rId3" action="ppaction://hlinksldjump" tooltip="Kuba"/>
            </p:cNvPr>
            <p:cNvSpPr>
              <a:spLocks noChangeAspect="1"/>
            </p:cNvSpPr>
            <p:nvPr/>
          </p:nvSpPr>
          <p:spPr bwMode="auto">
            <a:xfrm>
              <a:off x="1573" y="2530"/>
              <a:ext cx="140" cy="49"/>
            </a:xfrm>
            <a:custGeom>
              <a:avLst/>
              <a:gdLst>
                <a:gd name="T0" fmla="*/ 4 w 160"/>
                <a:gd name="T1" fmla="*/ 6 h 53"/>
                <a:gd name="T2" fmla="*/ 4 w 160"/>
                <a:gd name="T3" fmla="*/ 6 h 53"/>
                <a:gd name="T4" fmla="*/ 4 w 160"/>
                <a:gd name="T5" fmla="*/ 6 h 53"/>
                <a:gd name="T6" fmla="*/ 4 w 160"/>
                <a:gd name="T7" fmla="*/ 6 h 53"/>
                <a:gd name="T8" fmla="*/ 4 w 160"/>
                <a:gd name="T9" fmla="*/ 6 h 53"/>
                <a:gd name="T10" fmla="*/ 0 w 160"/>
                <a:gd name="T11" fmla="*/ 6 h 53"/>
                <a:gd name="T12" fmla="*/ 4 w 160"/>
                <a:gd name="T13" fmla="*/ 0 h 53"/>
                <a:gd name="T14" fmla="*/ 4 w 160"/>
                <a:gd name="T15" fmla="*/ 0 h 53"/>
                <a:gd name="T16" fmla="*/ 4 w 160"/>
                <a:gd name="T17" fmla="*/ 6 h 53"/>
                <a:gd name="T18" fmla="*/ 4 w 160"/>
                <a:gd name="T19" fmla="*/ 6 h 53"/>
                <a:gd name="T20" fmla="*/ 4 w 160"/>
                <a:gd name="T21" fmla="*/ 6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0"/>
                <a:gd name="T34" fmla="*/ 0 h 53"/>
                <a:gd name="T35" fmla="*/ 160 w 160"/>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0" h="53">
                  <a:moveTo>
                    <a:pt x="159" y="36"/>
                  </a:moveTo>
                  <a:lnTo>
                    <a:pt x="113" y="52"/>
                  </a:lnTo>
                  <a:lnTo>
                    <a:pt x="113" y="36"/>
                  </a:lnTo>
                  <a:lnTo>
                    <a:pt x="53" y="15"/>
                  </a:lnTo>
                  <a:lnTo>
                    <a:pt x="7" y="15"/>
                  </a:lnTo>
                  <a:lnTo>
                    <a:pt x="0" y="8"/>
                  </a:lnTo>
                  <a:lnTo>
                    <a:pt x="23" y="0"/>
                  </a:lnTo>
                  <a:lnTo>
                    <a:pt x="82" y="0"/>
                  </a:lnTo>
                  <a:lnTo>
                    <a:pt x="128" y="15"/>
                  </a:lnTo>
                  <a:lnTo>
                    <a:pt x="159" y="23"/>
                  </a:lnTo>
                  <a:lnTo>
                    <a:pt x="159" y="3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79" name="Freeform 57">
              <a:hlinkClick r:id="rId3" action="ppaction://hlinksldjump" tooltip="Puerto Rico"/>
            </p:cNvPr>
            <p:cNvSpPr>
              <a:spLocks noChangeAspect="1"/>
            </p:cNvSpPr>
            <p:nvPr/>
          </p:nvSpPr>
          <p:spPr bwMode="auto">
            <a:xfrm>
              <a:off x="1790" y="2599"/>
              <a:ext cx="41" cy="15"/>
            </a:xfrm>
            <a:custGeom>
              <a:avLst/>
              <a:gdLst>
                <a:gd name="T0" fmla="*/ 0 w 47"/>
                <a:gd name="T1" fmla="*/ 8 h 16"/>
                <a:gd name="T2" fmla="*/ 3 w 47"/>
                <a:gd name="T3" fmla="*/ 8 h 16"/>
                <a:gd name="T4" fmla="*/ 3 w 47"/>
                <a:gd name="T5" fmla="*/ 0 h 16"/>
                <a:gd name="T6" fmla="*/ 3 w 47"/>
                <a:gd name="T7" fmla="*/ 0 h 16"/>
                <a:gd name="T8" fmla="*/ 0 w 47"/>
                <a:gd name="T9" fmla="*/ 8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31" y="15"/>
                  </a:lnTo>
                  <a:lnTo>
                    <a:pt x="46" y="0"/>
                  </a:lnTo>
                  <a:lnTo>
                    <a:pt x="8" y="0"/>
                  </a:lnTo>
                  <a:lnTo>
                    <a:pt x="0"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80" name="Freeform 58">
              <a:hlinkClick r:id="rId3" action="ppaction://hlinksldjump" tooltip="Jamaika"/>
            </p:cNvPr>
            <p:cNvSpPr>
              <a:spLocks noChangeAspect="1"/>
            </p:cNvSpPr>
            <p:nvPr/>
          </p:nvSpPr>
          <p:spPr bwMode="auto">
            <a:xfrm>
              <a:off x="1633" y="2599"/>
              <a:ext cx="41" cy="23"/>
            </a:xfrm>
            <a:custGeom>
              <a:avLst/>
              <a:gdLst>
                <a:gd name="T0" fmla="*/ 3 w 47"/>
                <a:gd name="T1" fmla="*/ 0 h 24"/>
                <a:gd name="T2" fmla="*/ 3 w 47"/>
                <a:gd name="T3" fmla="*/ 0 h 24"/>
                <a:gd name="T4" fmla="*/ 3 w 47"/>
                <a:gd name="T5" fmla="*/ 12 h 24"/>
                <a:gd name="T6" fmla="*/ 3 w 47"/>
                <a:gd name="T7" fmla="*/ 12 h 24"/>
                <a:gd name="T8" fmla="*/ 3 w 47"/>
                <a:gd name="T9" fmla="*/ 12 h 24"/>
                <a:gd name="T10" fmla="*/ 0 w 47"/>
                <a:gd name="T11" fmla="*/ 12 h 24"/>
                <a:gd name="T12" fmla="*/ 0 w 47"/>
                <a:gd name="T13" fmla="*/ 0 h 24"/>
                <a:gd name="T14" fmla="*/ 3 w 47"/>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24"/>
                <a:gd name="T26" fmla="*/ 47 w 47"/>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24">
                  <a:moveTo>
                    <a:pt x="23" y="0"/>
                  </a:moveTo>
                  <a:lnTo>
                    <a:pt x="38" y="0"/>
                  </a:lnTo>
                  <a:lnTo>
                    <a:pt x="46" y="15"/>
                  </a:lnTo>
                  <a:lnTo>
                    <a:pt x="38" y="23"/>
                  </a:lnTo>
                  <a:lnTo>
                    <a:pt x="15" y="23"/>
                  </a:lnTo>
                  <a:lnTo>
                    <a:pt x="0" y="15"/>
                  </a:lnTo>
                  <a:lnTo>
                    <a:pt x="0" y="0"/>
                  </a:lnTo>
                  <a:lnTo>
                    <a:pt x="23"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81" name="Freeform 59"/>
            <p:cNvSpPr>
              <a:spLocks noChangeAspect="1"/>
            </p:cNvSpPr>
            <p:nvPr/>
          </p:nvSpPr>
          <p:spPr bwMode="auto">
            <a:xfrm>
              <a:off x="1883" y="2690"/>
              <a:ext cx="13" cy="14"/>
            </a:xfrm>
            <a:custGeom>
              <a:avLst/>
              <a:gdLst>
                <a:gd name="T0" fmla="*/ 0 w 14"/>
                <a:gd name="T1" fmla="*/ 4 h 16"/>
                <a:gd name="T2" fmla="*/ 7 w 14"/>
                <a:gd name="T3" fmla="*/ 4 h 16"/>
                <a:gd name="T4" fmla="*/ 7 w 14"/>
                <a:gd name="T5" fmla="*/ 0 h 16"/>
                <a:gd name="T6" fmla="*/ 7 w 14"/>
                <a:gd name="T7" fmla="*/ 0 h 16"/>
                <a:gd name="T8" fmla="*/ 0 w 14"/>
                <a:gd name="T9" fmla="*/ 4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8"/>
                  </a:moveTo>
                  <a:lnTo>
                    <a:pt x="13" y="15"/>
                  </a:lnTo>
                  <a:lnTo>
                    <a:pt x="13" y="0"/>
                  </a:lnTo>
                  <a:lnTo>
                    <a:pt x="7" y="0"/>
                  </a:lnTo>
                  <a:lnTo>
                    <a:pt x="0"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82" name="Freeform 60"/>
            <p:cNvSpPr>
              <a:spLocks noChangeAspect="1"/>
            </p:cNvSpPr>
            <p:nvPr/>
          </p:nvSpPr>
          <p:spPr bwMode="auto">
            <a:xfrm>
              <a:off x="1877" y="2656"/>
              <a:ext cx="14" cy="14"/>
            </a:xfrm>
            <a:custGeom>
              <a:avLst/>
              <a:gdLst>
                <a:gd name="T0" fmla="*/ 4 w 16"/>
                <a:gd name="T1" fmla="*/ 2 h 17"/>
                <a:gd name="T2" fmla="*/ 4 w 16"/>
                <a:gd name="T3" fmla="*/ 2 h 17"/>
                <a:gd name="T4" fmla="*/ 0 w 16"/>
                <a:gd name="T5" fmla="*/ 0 h 17"/>
                <a:gd name="T6" fmla="*/ 4 w 16"/>
                <a:gd name="T7" fmla="*/ 2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15" y="8"/>
                  </a:moveTo>
                  <a:lnTo>
                    <a:pt x="8" y="16"/>
                  </a:lnTo>
                  <a:lnTo>
                    <a:pt x="0" y="0"/>
                  </a:lnTo>
                  <a:lnTo>
                    <a:pt x="15"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83" name="Freeform 61"/>
            <p:cNvSpPr>
              <a:spLocks noChangeAspect="1"/>
            </p:cNvSpPr>
            <p:nvPr/>
          </p:nvSpPr>
          <p:spPr bwMode="auto">
            <a:xfrm>
              <a:off x="1870" y="2633"/>
              <a:ext cx="14" cy="8"/>
            </a:xfrm>
            <a:custGeom>
              <a:avLst/>
              <a:gdLst>
                <a:gd name="T0" fmla="*/ 0 w 17"/>
                <a:gd name="T1" fmla="*/ 4 h 9"/>
                <a:gd name="T2" fmla="*/ 2 w 17"/>
                <a:gd name="T3" fmla="*/ 4 h 9"/>
                <a:gd name="T4" fmla="*/ 0 w 17"/>
                <a:gd name="T5" fmla="*/ 0 h 9"/>
                <a:gd name="T6" fmla="*/ 0 w 17"/>
                <a:gd name="T7" fmla="*/ 4 h 9"/>
                <a:gd name="T8" fmla="*/ 0 60000 65536"/>
                <a:gd name="T9" fmla="*/ 0 60000 65536"/>
                <a:gd name="T10" fmla="*/ 0 60000 65536"/>
                <a:gd name="T11" fmla="*/ 0 60000 65536"/>
                <a:gd name="T12" fmla="*/ 0 w 17"/>
                <a:gd name="T13" fmla="*/ 0 h 9"/>
                <a:gd name="T14" fmla="*/ 17 w 17"/>
                <a:gd name="T15" fmla="*/ 9 h 9"/>
              </a:gdLst>
              <a:ahLst/>
              <a:cxnLst>
                <a:cxn ang="T8">
                  <a:pos x="T0" y="T1"/>
                </a:cxn>
                <a:cxn ang="T9">
                  <a:pos x="T2" y="T3"/>
                </a:cxn>
                <a:cxn ang="T10">
                  <a:pos x="T4" y="T5"/>
                </a:cxn>
                <a:cxn ang="T11">
                  <a:pos x="T6" y="T7"/>
                </a:cxn>
              </a:cxnLst>
              <a:rect l="T12" t="T13" r="T14" b="T15"/>
              <a:pathLst>
                <a:path w="17" h="9">
                  <a:moveTo>
                    <a:pt x="0" y="8"/>
                  </a:moveTo>
                  <a:lnTo>
                    <a:pt x="16" y="8"/>
                  </a:lnTo>
                  <a:lnTo>
                    <a:pt x="0" y="0"/>
                  </a:lnTo>
                  <a:lnTo>
                    <a:pt x="0"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84" name="Freeform 62"/>
            <p:cNvSpPr>
              <a:spLocks noChangeAspect="1"/>
            </p:cNvSpPr>
            <p:nvPr/>
          </p:nvSpPr>
          <p:spPr bwMode="auto">
            <a:xfrm>
              <a:off x="1732" y="2538"/>
              <a:ext cx="20" cy="20"/>
            </a:xfrm>
            <a:custGeom>
              <a:avLst/>
              <a:gdLst>
                <a:gd name="T0" fmla="*/ 0 w 24"/>
                <a:gd name="T1" fmla="*/ 5 h 22"/>
                <a:gd name="T2" fmla="*/ 3 w 24"/>
                <a:gd name="T3" fmla="*/ 5 h 22"/>
                <a:gd name="T4" fmla="*/ 3 w 24"/>
                <a:gd name="T5" fmla="*/ 0 h 22"/>
                <a:gd name="T6" fmla="*/ 0 w 24"/>
                <a:gd name="T7" fmla="*/ 5 h 22"/>
                <a:gd name="T8" fmla="*/ 0 60000 65536"/>
                <a:gd name="T9" fmla="*/ 0 60000 65536"/>
                <a:gd name="T10" fmla="*/ 0 60000 65536"/>
                <a:gd name="T11" fmla="*/ 0 60000 65536"/>
                <a:gd name="T12" fmla="*/ 0 w 24"/>
                <a:gd name="T13" fmla="*/ 0 h 22"/>
                <a:gd name="T14" fmla="*/ 24 w 24"/>
                <a:gd name="T15" fmla="*/ 22 h 22"/>
              </a:gdLst>
              <a:ahLst/>
              <a:cxnLst>
                <a:cxn ang="T8">
                  <a:pos x="T0" y="T1"/>
                </a:cxn>
                <a:cxn ang="T9">
                  <a:pos x="T2" y="T3"/>
                </a:cxn>
                <a:cxn ang="T10">
                  <a:pos x="T4" y="T5"/>
                </a:cxn>
                <a:cxn ang="T11">
                  <a:pos x="T6" y="T7"/>
                </a:cxn>
              </a:cxnLst>
              <a:rect l="T12" t="T13" r="T14" b="T15"/>
              <a:pathLst>
                <a:path w="24" h="22">
                  <a:moveTo>
                    <a:pt x="0" y="13"/>
                  </a:moveTo>
                  <a:lnTo>
                    <a:pt x="23" y="21"/>
                  </a:lnTo>
                  <a:lnTo>
                    <a:pt x="8" y="0"/>
                  </a:lnTo>
                  <a:lnTo>
                    <a:pt x="0" y="1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85" name="Freeform 63"/>
            <p:cNvSpPr>
              <a:spLocks noChangeAspect="1"/>
            </p:cNvSpPr>
            <p:nvPr/>
          </p:nvSpPr>
          <p:spPr bwMode="auto">
            <a:xfrm>
              <a:off x="1811" y="2670"/>
              <a:ext cx="14" cy="13"/>
            </a:xfrm>
            <a:custGeom>
              <a:avLst/>
              <a:gdLst>
                <a:gd name="T0" fmla="*/ 7 w 15"/>
                <a:gd name="T1" fmla="*/ 7 h 14"/>
                <a:gd name="T2" fmla="*/ 7 w 15"/>
                <a:gd name="T3" fmla="*/ 0 h 14"/>
                <a:gd name="T4" fmla="*/ 0 w 15"/>
                <a:gd name="T5" fmla="*/ 7 h 14"/>
                <a:gd name="T6" fmla="*/ 7 w 15"/>
                <a:gd name="T7" fmla="*/ 7 h 14"/>
                <a:gd name="T8" fmla="*/ 0 60000 65536"/>
                <a:gd name="T9" fmla="*/ 0 60000 65536"/>
                <a:gd name="T10" fmla="*/ 0 60000 65536"/>
                <a:gd name="T11" fmla="*/ 0 60000 65536"/>
                <a:gd name="T12" fmla="*/ 0 w 15"/>
                <a:gd name="T13" fmla="*/ 0 h 14"/>
                <a:gd name="T14" fmla="*/ 15 w 15"/>
                <a:gd name="T15" fmla="*/ 14 h 14"/>
              </a:gdLst>
              <a:ahLst/>
              <a:cxnLst>
                <a:cxn ang="T8">
                  <a:pos x="T0" y="T1"/>
                </a:cxn>
                <a:cxn ang="T9">
                  <a:pos x="T2" y="T3"/>
                </a:cxn>
                <a:cxn ang="T10">
                  <a:pos x="T4" y="T5"/>
                </a:cxn>
                <a:cxn ang="T11">
                  <a:pos x="T6" y="T7"/>
                </a:cxn>
              </a:cxnLst>
              <a:rect l="T12" t="T13" r="T14" b="T15"/>
              <a:pathLst>
                <a:path w="15" h="14">
                  <a:moveTo>
                    <a:pt x="14" y="13"/>
                  </a:moveTo>
                  <a:lnTo>
                    <a:pt x="8" y="0"/>
                  </a:lnTo>
                  <a:lnTo>
                    <a:pt x="0" y="7"/>
                  </a:lnTo>
                  <a:lnTo>
                    <a:pt x="14" y="1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86" name="Freeform 64"/>
            <p:cNvSpPr>
              <a:spLocks noChangeAspect="1"/>
            </p:cNvSpPr>
            <p:nvPr/>
          </p:nvSpPr>
          <p:spPr bwMode="auto">
            <a:xfrm>
              <a:off x="1765" y="2662"/>
              <a:ext cx="15" cy="15"/>
            </a:xfrm>
            <a:custGeom>
              <a:avLst/>
              <a:gdLst>
                <a:gd name="T0" fmla="*/ 4 w 17"/>
                <a:gd name="T1" fmla="*/ 8 h 16"/>
                <a:gd name="T2" fmla="*/ 4 w 17"/>
                <a:gd name="T3" fmla="*/ 0 h 16"/>
                <a:gd name="T4" fmla="*/ 0 w 17"/>
                <a:gd name="T5" fmla="*/ 8 h 16"/>
                <a:gd name="T6" fmla="*/ 4 w 17"/>
                <a:gd name="T7" fmla="*/ 8 h 16"/>
                <a:gd name="T8" fmla="*/ 0 60000 65536"/>
                <a:gd name="T9" fmla="*/ 0 60000 65536"/>
                <a:gd name="T10" fmla="*/ 0 60000 65536"/>
                <a:gd name="T11" fmla="*/ 0 60000 65536"/>
                <a:gd name="T12" fmla="*/ 0 w 17"/>
                <a:gd name="T13" fmla="*/ 0 h 16"/>
                <a:gd name="T14" fmla="*/ 17 w 17"/>
                <a:gd name="T15" fmla="*/ 16 h 16"/>
              </a:gdLst>
              <a:ahLst/>
              <a:cxnLst>
                <a:cxn ang="T8">
                  <a:pos x="T0" y="T1"/>
                </a:cxn>
                <a:cxn ang="T9">
                  <a:pos x="T2" y="T3"/>
                </a:cxn>
                <a:cxn ang="T10">
                  <a:pos x="T4" y="T5"/>
                </a:cxn>
                <a:cxn ang="T11">
                  <a:pos x="T6" y="T7"/>
                </a:cxn>
              </a:cxnLst>
              <a:rect l="T12" t="T13" r="T14" b="T15"/>
              <a:pathLst>
                <a:path w="17" h="16">
                  <a:moveTo>
                    <a:pt x="16" y="15"/>
                  </a:moveTo>
                  <a:lnTo>
                    <a:pt x="8" y="0"/>
                  </a:lnTo>
                  <a:lnTo>
                    <a:pt x="0" y="15"/>
                  </a:lnTo>
                  <a:lnTo>
                    <a:pt x="16"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87" name="Freeform 65"/>
            <p:cNvSpPr>
              <a:spLocks noChangeAspect="1"/>
            </p:cNvSpPr>
            <p:nvPr/>
          </p:nvSpPr>
          <p:spPr bwMode="auto">
            <a:xfrm>
              <a:off x="1745" y="2662"/>
              <a:ext cx="7" cy="15"/>
            </a:xfrm>
            <a:custGeom>
              <a:avLst/>
              <a:gdLst>
                <a:gd name="T0" fmla="*/ 2 w 9"/>
                <a:gd name="T1" fmla="*/ 8 h 16"/>
                <a:gd name="T2" fmla="*/ 0 w 9"/>
                <a:gd name="T3" fmla="*/ 8 h 16"/>
                <a:gd name="T4" fmla="*/ 0 w 9"/>
                <a:gd name="T5" fmla="*/ 0 h 16"/>
                <a:gd name="T6" fmla="*/ 2 w 9"/>
                <a:gd name="T7" fmla="*/ 8 h 16"/>
                <a:gd name="T8" fmla="*/ 0 60000 65536"/>
                <a:gd name="T9" fmla="*/ 0 60000 65536"/>
                <a:gd name="T10" fmla="*/ 0 60000 65536"/>
                <a:gd name="T11" fmla="*/ 0 60000 65536"/>
                <a:gd name="T12" fmla="*/ 0 w 9"/>
                <a:gd name="T13" fmla="*/ 0 h 16"/>
                <a:gd name="T14" fmla="*/ 9 w 9"/>
                <a:gd name="T15" fmla="*/ 16 h 16"/>
              </a:gdLst>
              <a:ahLst/>
              <a:cxnLst>
                <a:cxn ang="T8">
                  <a:pos x="T0" y="T1"/>
                </a:cxn>
                <a:cxn ang="T9">
                  <a:pos x="T2" y="T3"/>
                </a:cxn>
                <a:cxn ang="T10">
                  <a:pos x="T4" y="T5"/>
                </a:cxn>
                <a:cxn ang="T11">
                  <a:pos x="T6" y="T7"/>
                </a:cxn>
              </a:cxnLst>
              <a:rect l="T12" t="T13" r="T14" b="T15"/>
              <a:pathLst>
                <a:path w="9" h="16">
                  <a:moveTo>
                    <a:pt x="8" y="8"/>
                  </a:moveTo>
                  <a:lnTo>
                    <a:pt x="0" y="15"/>
                  </a:lnTo>
                  <a:lnTo>
                    <a:pt x="0" y="0"/>
                  </a:lnTo>
                  <a:lnTo>
                    <a:pt x="8"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88" name="Freeform 66"/>
            <p:cNvSpPr>
              <a:spLocks noChangeAspect="1"/>
            </p:cNvSpPr>
            <p:nvPr/>
          </p:nvSpPr>
          <p:spPr bwMode="auto">
            <a:xfrm>
              <a:off x="1693" y="2572"/>
              <a:ext cx="52" cy="42"/>
            </a:xfrm>
            <a:custGeom>
              <a:avLst/>
              <a:gdLst>
                <a:gd name="T0" fmla="*/ 3 w 60"/>
                <a:gd name="T1" fmla="*/ 7 h 45"/>
                <a:gd name="T2" fmla="*/ 3 w 60"/>
                <a:gd name="T3" fmla="*/ 7 h 45"/>
                <a:gd name="T4" fmla="*/ 3 w 60"/>
                <a:gd name="T5" fmla="*/ 7 h 45"/>
                <a:gd name="T6" fmla="*/ 0 w 60"/>
                <a:gd name="T7" fmla="*/ 7 h 45"/>
                <a:gd name="T8" fmla="*/ 3 w 60"/>
                <a:gd name="T9" fmla="*/ 7 h 45"/>
                <a:gd name="T10" fmla="*/ 3 w 60"/>
                <a:gd name="T11" fmla="*/ 7 h 45"/>
                <a:gd name="T12" fmla="*/ 3 w 60"/>
                <a:gd name="T13" fmla="*/ 7 h 45"/>
                <a:gd name="T14" fmla="*/ 3 w 60"/>
                <a:gd name="T15" fmla="*/ 0 h 45"/>
                <a:gd name="T16" fmla="*/ 3 w 60"/>
                <a:gd name="T17" fmla="*/ 7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45"/>
                <a:gd name="T29" fmla="*/ 60 w 60"/>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45">
                  <a:moveTo>
                    <a:pt x="44" y="44"/>
                  </a:moveTo>
                  <a:lnTo>
                    <a:pt x="31" y="37"/>
                  </a:lnTo>
                  <a:lnTo>
                    <a:pt x="7" y="44"/>
                  </a:lnTo>
                  <a:lnTo>
                    <a:pt x="0" y="29"/>
                  </a:lnTo>
                  <a:lnTo>
                    <a:pt x="15" y="21"/>
                  </a:lnTo>
                  <a:lnTo>
                    <a:pt x="38" y="15"/>
                  </a:lnTo>
                  <a:lnTo>
                    <a:pt x="31" y="8"/>
                  </a:lnTo>
                  <a:lnTo>
                    <a:pt x="59" y="0"/>
                  </a:lnTo>
                  <a:lnTo>
                    <a:pt x="44" y="44"/>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89" name="Freeform 67"/>
            <p:cNvSpPr>
              <a:spLocks noChangeAspect="1"/>
            </p:cNvSpPr>
            <p:nvPr/>
          </p:nvSpPr>
          <p:spPr bwMode="auto">
            <a:xfrm>
              <a:off x="1732" y="2572"/>
              <a:ext cx="48" cy="50"/>
            </a:xfrm>
            <a:custGeom>
              <a:avLst/>
              <a:gdLst>
                <a:gd name="T0" fmla="*/ 3 w 55"/>
                <a:gd name="T1" fmla="*/ 0 h 53"/>
                <a:gd name="T2" fmla="*/ 3 w 55"/>
                <a:gd name="T3" fmla="*/ 0 h 53"/>
                <a:gd name="T4" fmla="*/ 3 w 55"/>
                <a:gd name="T5" fmla="*/ 8 h 53"/>
                <a:gd name="T6" fmla="*/ 3 w 55"/>
                <a:gd name="T7" fmla="*/ 8 h 53"/>
                <a:gd name="T8" fmla="*/ 3 w 55"/>
                <a:gd name="T9" fmla="*/ 8 h 53"/>
                <a:gd name="T10" fmla="*/ 3 w 55"/>
                <a:gd name="T11" fmla="*/ 8 h 53"/>
                <a:gd name="T12" fmla="*/ 3 w 55"/>
                <a:gd name="T13" fmla="*/ 8 h 53"/>
                <a:gd name="T14" fmla="*/ 3 w 55"/>
                <a:gd name="T15" fmla="*/ 8 h 53"/>
                <a:gd name="T16" fmla="*/ 0 w 55"/>
                <a:gd name="T17" fmla="*/ 8 h 53"/>
                <a:gd name="T18" fmla="*/ 3 w 55"/>
                <a:gd name="T19" fmla="*/ 0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53"/>
                <a:gd name="T32" fmla="*/ 55 w 55"/>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53">
                  <a:moveTo>
                    <a:pt x="15" y="0"/>
                  </a:moveTo>
                  <a:lnTo>
                    <a:pt x="31" y="0"/>
                  </a:lnTo>
                  <a:lnTo>
                    <a:pt x="38" y="8"/>
                  </a:lnTo>
                  <a:lnTo>
                    <a:pt x="31" y="15"/>
                  </a:lnTo>
                  <a:lnTo>
                    <a:pt x="54" y="21"/>
                  </a:lnTo>
                  <a:lnTo>
                    <a:pt x="54" y="29"/>
                  </a:lnTo>
                  <a:lnTo>
                    <a:pt x="31" y="29"/>
                  </a:lnTo>
                  <a:lnTo>
                    <a:pt x="15" y="52"/>
                  </a:lnTo>
                  <a:lnTo>
                    <a:pt x="0" y="44"/>
                  </a:lnTo>
                  <a:lnTo>
                    <a:pt x="1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90" name="Freeform 68">
              <a:hlinkClick r:id="rId3" action="ppaction://hlinksldjump" tooltip="Peru"/>
            </p:cNvPr>
            <p:cNvSpPr>
              <a:spLocks noChangeAspect="1"/>
            </p:cNvSpPr>
            <p:nvPr/>
          </p:nvSpPr>
          <p:spPr bwMode="auto">
            <a:xfrm>
              <a:off x="1607" y="2870"/>
              <a:ext cx="173" cy="259"/>
            </a:xfrm>
            <a:custGeom>
              <a:avLst/>
              <a:gdLst>
                <a:gd name="T0" fmla="*/ 3 w 199"/>
                <a:gd name="T1" fmla="*/ 8 h 275"/>
                <a:gd name="T2" fmla="*/ 0 w 199"/>
                <a:gd name="T3" fmla="*/ 8 h 275"/>
                <a:gd name="T4" fmla="*/ 0 w 199"/>
                <a:gd name="T5" fmla="*/ 8 h 275"/>
                <a:gd name="T6" fmla="*/ 3 w 199"/>
                <a:gd name="T7" fmla="*/ 8 h 275"/>
                <a:gd name="T8" fmla="*/ 3 w 199"/>
                <a:gd name="T9" fmla="*/ 17 h 275"/>
                <a:gd name="T10" fmla="*/ 3 w 199"/>
                <a:gd name="T11" fmla="*/ 19 h 275"/>
                <a:gd name="T12" fmla="*/ 3 w 199"/>
                <a:gd name="T13" fmla="*/ 20 h 275"/>
                <a:gd name="T14" fmla="*/ 3 w 199"/>
                <a:gd name="T15" fmla="*/ 22 h 275"/>
                <a:gd name="T16" fmla="*/ 3 w 199"/>
                <a:gd name="T17" fmla="*/ 22 h 275"/>
                <a:gd name="T18" fmla="*/ 3 w 199"/>
                <a:gd name="T19" fmla="*/ 21 h 275"/>
                <a:gd name="T20" fmla="*/ 3 w 199"/>
                <a:gd name="T21" fmla="*/ 20 h 275"/>
                <a:gd name="T22" fmla="*/ 3 w 199"/>
                <a:gd name="T23" fmla="*/ 16 h 275"/>
                <a:gd name="T24" fmla="*/ 3 w 199"/>
                <a:gd name="T25" fmla="*/ 15 h 275"/>
                <a:gd name="T26" fmla="*/ 3 w 199"/>
                <a:gd name="T27" fmla="*/ 13 h 275"/>
                <a:gd name="T28" fmla="*/ 3 w 199"/>
                <a:gd name="T29" fmla="*/ 13 h 275"/>
                <a:gd name="T30" fmla="*/ 3 w 199"/>
                <a:gd name="T31" fmla="*/ 11 h 275"/>
                <a:gd name="T32" fmla="*/ 3 w 199"/>
                <a:gd name="T33" fmla="*/ 11 h 275"/>
                <a:gd name="T34" fmla="*/ 3 w 199"/>
                <a:gd name="T35" fmla="*/ 12 h 275"/>
                <a:gd name="T36" fmla="*/ 3 w 199"/>
                <a:gd name="T37" fmla="*/ 10 h 275"/>
                <a:gd name="T38" fmla="*/ 3 w 199"/>
                <a:gd name="T39" fmla="*/ 10 h 275"/>
                <a:gd name="T40" fmla="*/ 3 w 199"/>
                <a:gd name="T41" fmla="*/ 9 h 275"/>
                <a:gd name="T42" fmla="*/ 3 w 199"/>
                <a:gd name="T43" fmla="*/ 8 h 275"/>
                <a:gd name="T44" fmla="*/ 3 w 199"/>
                <a:gd name="T45" fmla="*/ 8 h 275"/>
                <a:gd name="T46" fmla="*/ 3 w 199"/>
                <a:gd name="T47" fmla="*/ 8 h 275"/>
                <a:gd name="T48" fmla="*/ 3 w 199"/>
                <a:gd name="T49" fmla="*/ 8 h 275"/>
                <a:gd name="T50" fmla="*/ 3 w 199"/>
                <a:gd name="T51" fmla="*/ 8 h 275"/>
                <a:gd name="T52" fmla="*/ 3 w 199"/>
                <a:gd name="T53" fmla="*/ 8 h 275"/>
                <a:gd name="T54" fmla="*/ 3 w 199"/>
                <a:gd name="T55" fmla="*/ 8 h 275"/>
                <a:gd name="T56" fmla="*/ 3 w 199"/>
                <a:gd name="T57" fmla="*/ 8 h 275"/>
                <a:gd name="T58" fmla="*/ 3 w 199"/>
                <a:gd name="T59" fmla="*/ 8 h 275"/>
                <a:gd name="T60" fmla="*/ 3 w 199"/>
                <a:gd name="T61" fmla="*/ 8 h 275"/>
                <a:gd name="T62" fmla="*/ 3 w 199"/>
                <a:gd name="T63" fmla="*/ 8 h 275"/>
                <a:gd name="T64" fmla="*/ 3 w 199"/>
                <a:gd name="T65" fmla="*/ 8 h 275"/>
                <a:gd name="T66" fmla="*/ 3 w 199"/>
                <a:gd name="T67" fmla="*/ 0 h 275"/>
                <a:gd name="T68" fmla="*/ 3 w 199"/>
                <a:gd name="T69" fmla="*/ 0 h 275"/>
                <a:gd name="T70" fmla="*/ 3 w 199"/>
                <a:gd name="T71" fmla="*/ 8 h 275"/>
                <a:gd name="T72" fmla="*/ 3 w 199"/>
                <a:gd name="T73" fmla="*/ 8 h 275"/>
                <a:gd name="T74" fmla="*/ 3 w 199"/>
                <a:gd name="T75" fmla="*/ 8 h 275"/>
                <a:gd name="T76" fmla="*/ 3 w 199"/>
                <a:gd name="T77" fmla="*/ 8 h 275"/>
                <a:gd name="T78" fmla="*/ 3 w 199"/>
                <a:gd name="T79" fmla="*/ 8 h 275"/>
                <a:gd name="T80" fmla="*/ 3 w 199"/>
                <a:gd name="T81" fmla="*/ 8 h 2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99"/>
                <a:gd name="T124" fmla="*/ 0 h 275"/>
                <a:gd name="T125" fmla="*/ 199 w 199"/>
                <a:gd name="T126" fmla="*/ 275 h 2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99" h="275">
                  <a:moveTo>
                    <a:pt x="8" y="52"/>
                  </a:moveTo>
                  <a:lnTo>
                    <a:pt x="0" y="59"/>
                  </a:lnTo>
                  <a:lnTo>
                    <a:pt x="0" y="82"/>
                  </a:lnTo>
                  <a:lnTo>
                    <a:pt x="15" y="96"/>
                  </a:lnTo>
                  <a:lnTo>
                    <a:pt x="77" y="207"/>
                  </a:lnTo>
                  <a:lnTo>
                    <a:pt x="77" y="222"/>
                  </a:lnTo>
                  <a:lnTo>
                    <a:pt x="113" y="246"/>
                  </a:lnTo>
                  <a:lnTo>
                    <a:pt x="175" y="274"/>
                  </a:lnTo>
                  <a:lnTo>
                    <a:pt x="190" y="267"/>
                  </a:lnTo>
                  <a:lnTo>
                    <a:pt x="190" y="253"/>
                  </a:lnTo>
                  <a:lnTo>
                    <a:pt x="198" y="246"/>
                  </a:lnTo>
                  <a:lnTo>
                    <a:pt x="198" y="186"/>
                  </a:lnTo>
                  <a:lnTo>
                    <a:pt x="190" y="178"/>
                  </a:lnTo>
                  <a:lnTo>
                    <a:pt x="190" y="155"/>
                  </a:lnTo>
                  <a:lnTo>
                    <a:pt x="175" y="163"/>
                  </a:lnTo>
                  <a:lnTo>
                    <a:pt x="167" y="142"/>
                  </a:lnTo>
                  <a:lnTo>
                    <a:pt x="159" y="142"/>
                  </a:lnTo>
                  <a:lnTo>
                    <a:pt x="144" y="148"/>
                  </a:lnTo>
                  <a:lnTo>
                    <a:pt x="129" y="134"/>
                  </a:lnTo>
                  <a:lnTo>
                    <a:pt x="121" y="134"/>
                  </a:lnTo>
                  <a:lnTo>
                    <a:pt x="121" y="127"/>
                  </a:lnTo>
                  <a:lnTo>
                    <a:pt x="113" y="111"/>
                  </a:lnTo>
                  <a:lnTo>
                    <a:pt x="113" y="103"/>
                  </a:lnTo>
                  <a:lnTo>
                    <a:pt x="129" y="96"/>
                  </a:lnTo>
                  <a:lnTo>
                    <a:pt x="121" y="88"/>
                  </a:lnTo>
                  <a:lnTo>
                    <a:pt x="129" y="75"/>
                  </a:lnTo>
                  <a:lnTo>
                    <a:pt x="136" y="67"/>
                  </a:lnTo>
                  <a:lnTo>
                    <a:pt x="175" y="59"/>
                  </a:lnTo>
                  <a:lnTo>
                    <a:pt x="159" y="44"/>
                  </a:lnTo>
                  <a:lnTo>
                    <a:pt x="159" y="23"/>
                  </a:lnTo>
                  <a:lnTo>
                    <a:pt x="152" y="23"/>
                  </a:lnTo>
                  <a:lnTo>
                    <a:pt x="129" y="36"/>
                  </a:lnTo>
                  <a:lnTo>
                    <a:pt x="121" y="23"/>
                  </a:lnTo>
                  <a:lnTo>
                    <a:pt x="106" y="0"/>
                  </a:lnTo>
                  <a:lnTo>
                    <a:pt x="92" y="0"/>
                  </a:lnTo>
                  <a:lnTo>
                    <a:pt x="92" y="15"/>
                  </a:lnTo>
                  <a:lnTo>
                    <a:pt x="69" y="36"/>
                  </a:lnTo>
                  <a:lnTo>
                    <a:pt x="54" y="36"/>
                  </a:lnTo>
                  <a:lnTo>
                    <a:pt x="38" y="59"/>
                  </a:lnTo>
                  <a:lnTo>
                    <a:pt x="23" y="59"/>
                  </a:lnTo>
                  <a:lnTo>
                    <a:pt x="8" y="52"/>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91" name="Freeform 69">
              <a:hlinkClick r:id="rId3" action="ppaction://hlinksldjump" tooltip="Französisch Guyana"/>
            </p:cNvPr>
            <p:cNvSpPr>
              <a:spLocks noChangeAspect="1"/>
            </p:cNvSpPr>
            <p:nvPr/>
          </p:nvSpPr>
          <p:spPr bwMode="auto">
            <a:xfrm>
              <a:off x="1974" y="2774"/>
              <a:ext cx="32" cy="57"/>
            </a:xfrm>
            <a:custGeom>
              <a:avLst/>
              <a:gdLst>
                <a:gd name="T0" fmla="*/ 3 w 38"/>
                <a:gd name="T1" fmla="*/ 0 h 61"/>
                <a:gd name="T2" fmla="*/ 0 w 38"/>
                <a:gd name="T3" fmla="*/ 7 h 61"/>
                <a:gd name="T4" fmla="*/ 3 w 38"/>
                <a:gd name="T5" fmla="*/ 7 h 61"/>
                <a:gd name="T6" fmla="*/ 0 w 38"/>
                <a:gd name="T7" fmla="*/ 7 h 61"/>
                <a:gd name="T8" fmla="*/ 3 w 38"/>
                <a:gd name="T9" fmla="*/ 7 h 61"/>
                <a:gd name="T10" fmla="*/ 3 w 38"/>
                <a:gd name="T11" fmla="*/ 7 h 61"/>
                <a:gd name="T12" fmla="*/ 3 w 38"/>
                <a:gd name="T13" fmla="*/ 7 h 61"/>
                <a:gd name="T14" fmla="*/ 3 w 38"/>
                <a:gd name="T15" fmla="*/ 7 h 61"/>
                <a:gd name="T16" fmla="*/ 3 w 38"/>
                <a:gd name="T17" fmla="*/ 0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61"/>
                <a:gd name="T29" fmla="*/ 38 w 38"/>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61">
                  <a:moveTo>
                    <a:pt x="8" y="0"/>
                  </a:moveTo>
                  <a:lnTo>
                    <a:pt x="0" y="23"/>
                  </a:lnTo>
                  <a:lnTo>
                    <a:pt x="8" y="37"/>
                  </a:lnTo>
                  <a:lnTo>
                    <a:pt x="0" y="52"/>
                  </a:lnTo>
                  <a:lnTo>
                    <a:pt x="8" y="60"/>
                  </a:lnTo>
                  <a:lnTo>
                    <a:pt x="16" y="60"/>
                  </a:lnTo>
                  <a:lnTo>
                    <a:pt x="37" y="31"/>
                  </a:lnTo>
                  <a:lnTo>
                    <a:pt x="29" y="8"/>
                  </a:lnTo>
                  <a:lnTo>
                    <a:pt x="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92" name="Freeform 70">
              <a:hlinkClick r:id="rId3" action="ppaction://hlinksldjump" tooltip="Surinam"/>
            </p:cNvPr>
            <p:cNvSpPr>
              <a:spLocks noChangeAspect="1"/>
            </p:cNvSpPr>
            <p:nvPr/>
          </p:nvSpPr>
          <p:spPr bwMode="auto">
            <a:xfrm>
              <a:off x="1927" y="2774"/>
              <a:ext cx="54" cy="57"/>
            </a:xfrm>
            <a:custGeom>
              <a:avLst/>
              <a:gdLst>
                <a:gd name="T0" fmla="*/ 3 w 63"/>
                <a:gd name="T1" fmla="*/ 0 h 61"/>
                <a:gd name="T2" fmla="*/ 3 w 63"/>
                <a:gd name="T3" fmla="*/ 7 h 61"/>
                <a:gd name="T4" fmla="*/ 0 w 63"/>
                <a:gd name="T5" fmla="*/ 7 h 61"/>
                <a:gd name="T6" fmla="*/ 0 w 63"/>
                <a:gd name="T7" fmla="*/ 7 h 61"/>
                <a:gd name="T8" fmla="*/ 3 w 63"/>
                <a:gd name="T9" fmla="*/ 7 h 61"/>
                <a:gd name="T10" fmla="*/ 3 w 63"/>
                <a:gd name="T11" fmla="*/ 7 h 61"/>
                <a:gd name="T12" fmla="*/ 3 w 63"/>
                <a:gd name="T13" fmla="*/ 7 h 61"/>
                <a:gd name="T14" fmla="*/ 3 w 63"/>
                <a:gd name="T15" fmla="*/ 7 h 61"/>
                <a:gd name="T16" fmla="*/ 3 w 63"/>
                <a:gd name="T17" fmla="*/ 7 h 61"/>
                <a:gd name="T18" fmla="*/ 3 w 63"/>
                <a:gd name="T19" fmla="*/ 7 h 61"/>
                <a:gd name="T20" fmla="*/ 3 w 63"/>
                <a:gd name="T21" fmla="*/ 7 h 61"/>
                <a:gd name="T22" fmla="*/ 3 w 63"/>
                <a:gd name="T23" fmla="*/ 0 h 61"/>
                <a:gd name="T24" fmla="*/ 3 w 63"/>
                <a:gd name="T25" fmla="*/ 0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1"/>
                <a:gd name="T41" fmla="*/ 63 w 63"/>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1">
                  <a:moveTo>
                    <a:pt x="16" y="0"/>
                  </a:moveTo>
                  <a:lnTo>
                    <a:pt x="16" y="16"/>
                  </a:lnTo>
                  <a:lnTo>
                    <a:pt x="0" y="16"/>
                  </a:lnTo>
                  <a:lnTo>
                    <a:pt x="0" y="23"/>
                  </a:lnTo>
                  <a:lnTo>
                    <a:pt x="8" y="37"/>
                  </a:lnTo>
                  <a:lnTo>
                    <a:pt x="16" y="52"/>
                  </a:lnTo>
                  <a:lnTo>
                    <a:pt x="31" y="60"/>
                  </a:lnTo>
                  <a:lnTo>
                    <a:pt x="31" y="52"/>
                  </a:lnTo>
                  <a:lnTo>
                    <a:pt x="54" y="52"/>
                  </a:lnTo>
                  <a:lnTo>
                    <a:pt x="62" y="37"/>
                  </a:lnTo>
                  <a:lnTo>
                    <a:pt x="54" y="23"/>
                  </a:lnTo>
                  <a:lnTo>
                    <a:pt x="62" y="0"/>
                  </a:lnTo>
                  <a:lnTo>
                    <a:pt x="16"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93" name="Freeform 71">
              <a:hlinkClick r:id="rId3" action="ppaction://hlinksldjump" tooltip="Guyana"/>
            </p:cNvPr>
            <p:cNvSpPr>
              <a:spLocks noChangeAspect="1"/>
            </p:cNvSpPr>
            <p:nvPr/>
          </p:nvSpPr>
          <p:spPr bwMode="auto">
            <a:xfrm>
              <a:off x="1882" y="2733"/>
              <a:ext cx="59" cy="103"/>
            </a:xfrm>
            <a:custGeom>
              <a:avLst/>
              <a:gdLst>
                <a:gd name="T0" fmla="*/ 3 w 68"/>
                <a:gd name="T1" fmla="*/ 0 h 110"/>
                <a:gd name="T2" fmla="*/ 0 w 68"/>
                <a:gd name="T3" fmla="*/ 7 h 110"/>
                <a:gd name="T4" fmla="*/ 3 w 68"/>
                <a:gd name="T5" fmla="*/ 7 h 110"/>
                <a:gd name="T6" fmla="*/ 0 w 68"/>
                <a:gd name="T7" fmla="*/ 7 h 110"/>
                <a:gd name="T8" fmla="*/ 0 w 68"/>
                <a:gd name="T9" fmla="*/ 7 h 110"/>
                <a:gd name="T10" fmla="*/ 3 w 68"/>
                <a:gd name="T11" fmla="*/ 7 h 110"/>
                <a:gd name="T12" fmla="*/ 3 w 68"/>
                <a:gd name="T13" fmla="*/ 7 h 110"/>
                <a:gd name="T14" fmla="*/ 3 w 68"/>
                <a:gd name="T15" fmla="*/ 7 h 110"/>
                <a:gd name="T16" fmla="*/ 3 w 68"/>
                <a:gd name="T17" fmla="*/ 7 h 110"/>
                <a:gd name="T18" fmla="*/ 3 w 68"/>
                <a:gd name="T19" fmla="*/ 7 h 110"/>
                <a:gd name="T20" fmla="*/ 3 w 68"/>
                <a:gd name="T21" fmla="*/ 7 h 110"/>
                <a:gd name="T22" fmla="*/ 3 w 68"/>
                <a:gd name="T23" fmla="*/ 7 h 110"/>
                <a:gd name="T24" fmla="*/ 3 w 68"/>
                <a:gd name="T25" fmla="*/ 7 h 110"/>
                <a:gd name="T26" fmla="*/ 3 w 68"/>
                <a:gd name="T27" fmla="*/ 7 h 110"/>
                <a:gd name="T28" fmla="*/ 3 w 68"/>
                <a:gd name="T29" fmla="*/ 7 h 110"/>
                <a:gd name="T30" fmla="*/ 3 w 68"/>
                <a:gd name="T31" fmla="*/ 7 h 110"/>
                <a:gd name="T32" fmla="*/ 3 w 68"/>
                <a:gd name="T33" fmla="*/ 7 h 110"/>
                <a:gd name="T34" fmla="*/ 3 w 68"/>
                <a:gd name="T35" fmla="*/ 7 h 110"/>
                <a:gd name="T36" fmla="*/ 3 w 68"/>
                <a:gd name="T37" fmla="*/ 0 h 1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110"/>
                <a:gd name="T59" fmla="*/ 68 w 68"/>
                <a:gd name="T60" fmla="*/ 110 h 1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110">
                  <a:moveTo>
                    <a:pt x="23" y="0"/>
                  </a:moveTo>
                  <a:lnTo>
                    <a:pt x="0" y="13"/>
                  </a:lnTo>
                  <a:lnTo>
                    <a:pt x="15" y="29"/>
                  </a:lnTo>
                  <a:lnTo>
                    <a:pt x="0" y="29"/>
                  </a:lnTo>
                  <a:lnTo>
                    <a:pt x="0" y="44"/>
                  </a:lnTo>
                  <a:lnTo>
                    <a:pt x="15" y="58"/>
                  </a:lnTo>
                  <a:lnTo>
                    <a:pt x="23" y="58"/>
                  </a:lnTo>
                  <a:lnTo>
                    <a:pt x="23" y="94"/>
                  </a:lnTo>
                  <a:lnTo>
                    <a:pt x="28" y="109"/>
                  </a:lnTo>
                  <a:lnTo>
                    <a:pt x="51" y="109"/>
                  </a:lnTo>
                  <a:lnTo>
                    <a:pt x="67" y="94"/>
                  </a:lnTo>
                  <a:lnTo>
                    <a:pt x="59" y="81"/>
                  </a:lnTo>
                  <a:lnTo>
                    <a:pt x="51" y="65"/>
                  </a:lnTo>
                  <a:lnTo>
                    <a:pt x="51" y="58"/>
                  </a:lnTo>
                  <a:lnTo>
                    <a:pt x="67" y="58"/>
                  </a:lnTo>
                  <a:lnTo>
                    <a:pt x="67" y="44"/>
                  </a:lnTo>
                  <a:lnTo>
                    <a:pt x="44" y="44"/>
                  </a:lnTo>
                  <a:lnTo>
                    <a:pt x="28" y="21"/>
                  </a:lnTo>
                  <a:lnTo>
                    <a:pt x="23"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94" name="Freeform 72">
              <a:hlinkClick r:id="rId3" action="ppaction://hlinksldjump" tooltip="Venezuela"/>
            </p:cNvPr>
            <p:cNvSpPr>
              <a:spLocks noChangeAspect="1"/>
            </p:cNvSpPr>
            <p:nvPr/>
          </p:nvSpPr>
          <p:spPr bwMode="auto">
            <a:xfrm>
              <a:off x="1712" y="2690"/>
              <a:ext cx="191" cy="153"/>
            </a:xfrm>
            <a:custGeom>
              <a:avLst/>
              <a:gdLst>
                <a:gd name="T0" fmla="*/ 3 w 220"/>
                <a:gd name="T1" fmla="*/ 7 h 164"/>
                <a:gd name="T2" fmla="*/ 0 w 220"/>
                <a:gd name="T3" fmla="*/ 7 h 164"/>
                <a:gd name="T4" fmla="*/ 3 w 220"/>
                <a:gd name="T5" fmla="*/ 7 h 164"/>
                <a:gd name="T6" fmla="*/ 3 w 220"/>
                <a:gd name="T7" fmla="*/ 7 h 164"/>
                <a:gd name="T8" fmla="*/ 3 w 220"/>
                <a:gd name="T9" fmla="*/ 7 h 164"/>
                <a:gd name="T10" fmla="*/ 3 w 220"/>
                <a:gd name="T11" fmla="*/ 7 h 164"/>
                <a:gd name="T12" fmla="*/ 3 w 220"/>
                <a:gd name="T13" fmla="*/ 7 h 164"/>
                <a:gd name="T14" fmla="*/ 3 w 220"/>
                <a:gd name="T15" fmla="*/ 7 h 164"/>
                <a:gd name="T16" fmla="*/ 3 w 220"/>
                <a:gd name="T17" fmla="*/ 7 h 164"/>
                <a:gd name="T18" fmla="*/ 3 w 220"/>
                <a:gd name="T19" fmla="*/ 7 h 164"/>
                <a:gd name="T20" fmla="*/ 3 w 220"/>
                <a:gd name="T21" fmla="*/ 7 h 164"/>
                <a:gd name="T22" fmla="*/ 3 w 220"/>
                <a:gd name="T23" fmla="*/ 7 h 164"/>
                <a:gd name="T24" fmla="*/ 3 w 220"/>
                <a:gd name="T25" fmla="*/ 7 h 164"/>
                <a:gd name="T26" fmla="*/ 3 w 220"/>
                <a:gd name="T27" fmla="*/ 7 h 164"/>
                <a:gd name="T28" fmla="*/ 3 w 220"/>
                <a:gd name="T29" fmla="*/ 7 h 164"/>
                <a:gd name="T30" fmla="*/ 3 w 220"/>
                <a:gd name="T31" fmla="*/ 7 h 164"/>
                <a:gd name="T32" fmla="*/ 3 w 220"/>
                <a:gd name="T33" fmla="*/ 8 h 164"/>
                <a:gd name="T34" fmla="*/ 3 w 220"/>
                <a:gd name="T35" fmla="*/ 8 h 164"/>
                <a:gd name="T36" fmla="*/ 3 w 220"/>
                <a:gd name="T37" fmla="*/ 7 h 164"/>
                <a:gd name="T38" fmla="*/ 3 w 220"/>
                <a:gd name="T39" fmla="*/ 8 h 164"/>
                <a:gd name="T40" fmla="*/ 3 w 220"/>
                <a:gd name="T41" fmla="*/ 7 h 164"/>
                <a:gd name="T42" fmla="*/ 3 w 220"/>
                <a:gd name="T43" fmla="*/ 7 h 164"/>
                <a:gd name="T44" fmla="*/ 3 w 220"/>
                <a:gd name="T45" fmla="*/ 7 h 164"/>
                <a:gd name="T46" fmla="*/ 3 w 220"/>
                <a:gd name="T47" fmla="*/ 7 h 164"/>
                <a:gd name="T48" fmla="*/ 3 w 220"/>
                <a:gd name="T49" fmla="*/ 7 h 164"/>
                <a:gd name="T50" fmla="*/ 3 w 220"/>
                <a:gd name="T51" fmla="*/ 7 h 164"/>
                <a:gd name="T52" fmla="*/ 3 w 220"/>
                <a:gd name="T53" fmla="*/ 7 h 164"/>
                <a:gd name="T54" fmla="*/ 3 w 220"/>
                <a:gd name="T55" fmla="*/ 7 h 164"/>
                <a:gd name="T56" fmla="*/ 3 w 220"/>
                <a:gd name="T57" fmla="*/ 7 h 164"/>
                <a:gd name="T58" fmla="*/ 3 w 220"/>
                <a:gd name="T59" fmla="*/ 7 h 164"/>
                <a:gd name="T60" fmla="*/ 3 w 220"/>
                <a:gd name="T61" fmla="*/ 7 h 164"/>
                <a:gd name="T62" fmla="*/ 3 w 220"/>
                <a:gd name="T63" fmla="*/ 7 h 164"/>
                <a:gd name="T64" fmla="*/ 3 w 220"/>
                <a:gd name="T65" fmla="*/ 7 h 164"/>
                <a:gd name="T66" fmla="*/ 3 w 220"/>
                <a:gd name="T67" fmla="*/ 7 h 164"/>
                <a:gd name="T68" fmla="*/ 3 w 220"/>
                <a:gd name="T69" fmla="*/ 7 h 164"/>
                <a:gd name="T70" fmla="*/ 3 w 220"/>
                <a:gd name="T71" fmla="*/ 7 h 164"/>
                <a:gd name="T72" fmla="*/ 3 w 220"/>
                <a:gd name="T73" fmla="*/ 7 h 164"/>
                <a:gd name="T74" fmla="*/ 3 w 220"/>
                <a:gd name="T75" fmla="*/ 7 h 164"/>
                <a:gd name="T76" fmla="*/ 3 w 220"/>
                <a:gd name="T77" fmla="*/ 7 h 164"/>
                <a:gd name="T78" fmla="*/ 3 w 220"/>
                <a:gd name="T79" fmla="*/ 7 h 164"/>
                <a:gd name="T80" fmla="*/ 3 w 220"/>
                <a:gd name="T81" fmla="*/ 0 h 164"/>
                <a:gd name="T82" fmla="*/ 3 w 220"/>
                <a:gd name="T83" fmla="*/ 0 h 164"/>
                <a:gd name="T84" fmla="*/ 3 w 220"/>
                <a:gd name="T85" fmla="*/ 7 h 164"/>
                <a:gd name="T86" fmla="*/ 3 w 220"/>
                <a:gd name="T87" fmla="*/ 7 h 164"/>
                <a:gd name="T88" fmla="*/ 3 w 220"/>
                <a:gd name="T89" fmla="*/ 7 h 16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0"/>
                <a:gd name="T136" fmla="*/ 0 h 164"/>
                <a:gd name="T137" fmla="*/ 220 w 220"/>
                <a:gd name="T138" fmla="*/ 164 h 16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0" h="164">
                  <a:moveTo>
                    <a:pt x="8" y="21"/>
                  </a:moveTo>
                  <a:lnTo>
                    <a:pt x="0" y="36"/>
                  </a:lnTo>
                  <a:lnTo>
                    <a:pt x="15" y="59"/>
                  </a:lnTo>
                  <a:lnTo>
                    <a:pt x="15" y="67"/>
                  </a:lnTo>
                  <a:lnTo>
                    <a:pt x="23" y="75"/>
                  </a:lnTo>
                  <a:lnTo>
                    <a:pt x="54" y="75"/>
                  </a:lnTo>
                  <a:lnTo>
                    <a:pt x="59" y="88"/>
                  </a:lnTo>
                  <a:lnTo>
                    <a:pt x="75" y="82"/>
                  </a:lnTo>
                  <a:lnTo>
                    <a:pt x="105" y="88"/>
                  </a:lnTo>
                  <a:lnTo>
                    <a:pt x="90" y="96"/>
                  </a:lnTo>
                  <a:lnTo>
                    <a:pt x="90" y="111"/>
                  </a:lnTo>
                  <a:lnTo>
                    <a:pt x="98" y="127"/>
                  </a:lnTo>
                  <a:lnTo>
                    <a:pt x="90" y="134"/>
                  </a:lnTo>
                  <a:lnTo>
                    <a:pt x="98" y="140"/>
                  </a:lnTo>
                  <a:lnTo>
                    <a:pt x="98" y="148"/>
                  </a:lnTo>
                  <a:lnTo>
                    <a:pt x="105" y="148"/>
                  </a:lnTo>
                  <a:lnTo>
                    <a:pt x="113" y="163"/>
                  </a:lnTo>
                  <a:lnTo>
                    <a:pt x="129" y="163"/>
                  </a:lnTo>
                  <a:lnTo>
                    <a:pt x="144" y="148"/>
                  </a:lnTo>
                  <a:lnTo>
                    <a:pt x="152" y="155"/>
                  </a:lnTo>
                  <a:lnTo>
                    <a:pt x="152" y="148"/>
                  </a:lnTo>
                  <a:lnTo>
                    <a:pt x="144" y="134"/>
                  </a:lnTo>
                  <a:lnTo>
                    <a:pt x="144" y="111"/>
                  </a:lnTo>
                  <a:lnTo>
                    <a:pt x="165" y="127"/>
                  </a:lnTo>
                  <a:lnTo>
                    <a:pt x="180" y="111"/>
                  </a:lnTo>
                  <a:lnTo>
                    <a:pt x="196" y="111"/>
                  </a:lnTo>
                  <a:lnTo>
                    <a:pt x="211" y="104"/>
                  </a:lnTo>
                  <a:lnTo>
                    <a:pt x="196" y="88"/>
                  </a:lnTo>
                  <a:lnTo>
                    <a:pt x="196" y="75"/>
                  </a:lnTo>
                  <a:lnTo>
                    <a:pt x="211" y="75"/>
                  </a:lnTo>
                  <a:lnTo>
                    <a:pt x="196" y="59"/>
                  </a:lnTo>
                  <a:lnTo>
                    <a:pt x="219" y="44"/>
                  </a:lnTo>
                  <a:lnTo>
                    <a:pt x="211" y="36"/>
                  </a:lnTo>
                  <a:lnTo>
                    <a:pt x="196" y="36"/>
                  </a:lnTo>
                  <a:lnTo>
                    <a:pt x="173" y="21"/>
                  </a:lnTo>
                  <a:lnTo>
                    <a:pt x="165" y="8"/>
                  </a:lnTo>
                  <a:lnTo>
                    <a:pt x="152" y="8"/>
                  </a:lnTo>
                  <a:lnTo>
                    <a:pt x="144" y="21"/>
                  </a:lnTo>
                  <a:lnTo>
                    <a:pt x="113" y="8"/>
                  </a:lnTo>
                  <a:lnTo>
                    <a:pt x="98" y="15"/>
                  </a:lnTo>
                  <a:lnTo>
                    <a:pt x="90" y="0"/>
                  </a:lnTo>
                  <a:lnTo>
                    <a:pt x="38" y="0"/>
                  </a:lnTo>
                  <a:lnTo>
                    <a:pt x="38" y="21"/>
                  </a:lnTo>
                  <a:lnTo>
                    <a:pt x="23" y="36"/>
                  </a:lnTo>
                  <a:lnTo>
                    <a:pt x="8" y="21"/>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95" name="Freeform 73">
              <a:hlinkClick r:id="rId3" action="ppaction://hlinksldjump" tooltip="Ecuador"/>
            </p:cNvPr>
            <p:cNvSpPr>
              <a:spLocks noChangeAspect="1"/>
            </p:cNvSpPr>
            <p:nvPr/>
          </p:nvSpPr>
          <p:spPr bwMode="auto">
            <a:xfrm>
              <a:off x="1617" y="2835"/>
              <a:ext cx="71" cy="92"/>
            </a:xfrm>
            <a:custGeom>
              <a:avLst/>
              <a:gdLst>
                <a:gd name="T0" fmla="*/ 3 w 83"/>
                <a:gd name="T1" fmla="*/ 0 h 97"/>
                <a:gd name="T2" fmla="*/ 0 w 83"/>
                <a:gd name="T3" fmla="*/ 9 h 97"/>
                <a:gd name="T4" fmla="*/ 0 w 83"/>
                <a:gd name="T5" fmla="*/ 9 h 97"/>
                <a:gd name="T6" fmla="*/ 3 w 83"/>
                <a:gd name="T7" fmla="*/ 9 h 97"/>
                <a:gd name="T8" fmla="*/ 0 w 83"/>
                <a:gd name="T9" fmla="*/ 9 h 97"/>
                <a:gd name="T10" fmla="*/ 3 w 83"/>
                <a:gd name="T11" fmla="*/ 9 h 97"/>
                <a:gd name="T12" fmla="*/ 3 w 83"/>
                <a:gd name="T13" fmla="*/ 9 h 97"/>
                <a:gd name="T14" fmla="*/ 3 w 83"/>
                <a:gd name="T15" fmla="*/ 9 h 97"/>
                <a:gd name="T16" fmla="*/ 3 w 83"/>
                <a:gd name="T17" fmla="*/ 9 h 97"/>
                <a:gd name="T18" fmla="*/ 3 w 83"/>
                <a:gd name="T19" fmla="*/ 9 h 97"/>
                <a:gd name="T20" fmla="*/ 3 w 83"/>
                <a:gd name="T21" fmla="*/ 9 h 97"/>
                <a:gd name="T22" fmla="*/ 3 w 83"/>
                <a:gd name="T23" fmla="*/ 9 h 97"/>
                <a:gd name="T24" fmla="*/ 3 w 83"/>
                <a:gd name="T25" fmla="*/ 9 h 97"/>
                <a:gd name="T26" fmla="*/ 3 w 83"/>
                <a:gd name="T27" fmla="*/ 9 h 97"/>
                <a:gd name="T28" fmla="*/ 3 w 83"/>
                <a:gd name="T29" fmla="*/ 9 h 97"/>
                <a:gd name="T30" fmla="*/ 3 w 83"/>
                <a:gd name="T31" fmla="*/ 0 h 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3"/>
                <a:gd name="T49" fmla="*/ 0 h 97"/>
                <a:gd name="T50" fmla="*/ 83 w 83"/>
                <a:gd name="T51" fmla="*/ 97 h 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3" h="97">
                  <a:moveTo>
                    <a:pt x="28" y="0"/>
                  </a:moveTo>
                  <a:lnTo>
                    <a:pt x="0" y="21"/>
                  </a:lnTo>
                  <a:lnTo>
                    <a:pt x="0" y="60"/>
                  </a:lnTo>
                  <a:lnTo>
                    <a:pt x="7" y="73"/>
                  </a:lnTo>
                  <a:lnTo>
                    <a:pt x="0" y="89"/>
                  </a:lnTo>
                  <a:lnTo>
                    <a:pt x="15" y="96"/>
                  </a:lnTo>
                  <a:lnTo>
                    <a:pt x="28" y="96"/>
                  </a:lnTo>
                  <a:lnTo>
                    <a:pt x="44" y="73"/>
                  </a:lnTo>
                  <a:lnTo>
                    <a:pt x="59" y="73"/>
                  </a:lnTo>
                  <a:lnTo>
                    <a:pt x="82" y="52"/>
                  </a:lnTo>
                  <a:lnTo>
                    <a:pt x="82" y="37"/>
                  </a:lnTo>
                  <a:lnTo>
                    <a:pt x="67" y="21"/>
                  </a:lnTo>
                  <a:lnTo>
                    <a:pt x="59" y="29"/>
                  </a:lnTo>
                  <a:lnTo>
                    <a:pt x="51" y="21"/>
                  </a:lnTo>
                  <a:lnTo>
                    <a:pt x="44" y="16"/>
                  </a:lnTo>
                  <a:lnTo>
                    <a:pt x="2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96" name="Freeform 74">
              <a:hlinkClick r:id="rId3" action="ppaction://hlinksldjump" tooltip="Kolumbien"/>
            </p:cNvPr>
            <p:cNvSpPr>
              <a:spLocks noChangeAspect="1"/>
            </p:cNvSpPr>
            <p:nvPr/>
          </p:nvSpPr>
          <p:spPr bwMode="auto">
            <a:xfrm>
              <a:off x="1640" y="2690"/>
              <a:ext cx="165" cy="237"/>
            </a:xfrm>
            <a:custGeom>
              <a:avLst/>
              <a:gdLst>
                <a:gd name="T0" fmla="*/ 3 w 191"/>
                <a:gd name="T1" fmla="*/ 8 h 252"/>
                <a:gd name="T2" fmla="*/ 3 w 191"/>
                <a:gd name="T3" fmla="*/ 8 h 252"/>
                <a:gd name="T4" fmla="*/ 3 w 191"/>
                <a:gd name="T5" fmla="*/ 9 h 252"/>
                <a:gd name="T6" fmla="*/ 0 w 191"/>
                <a:gd name="T7" fmla="*/ 12 h 252"/>
                <a:gd name="T8" fmla="*/ 3 w 191"/>
                <a:gd name="T9" fmla="*/ 14 h 252"/>
                <a:gd name="T10" fmla="*/ 3 w 191"/>
                <a:gd name="T11" fmla="*/ 14 h 252"/>
                <a:gd name="T12" fmla="*/ 3 w 191"/>
                <a:gd name="T13" fmla="*/ 15 h 252"/>
                <a:gd name="T14" fmla="*/ 3 w 191"/>
                <a:gd name="T15" fmla="*/ 14 h 252"/>
                <a:gd name="T16" fmla="*/ 3 w 191"/>
                <a:gd name="T17" fmla="*/ 16 h 252"/>
                <a:gd name="T18" fmla="*/ 3 w 191"/>
                <a:gd name="T19" fmla="*/ 16 h 252"/>
                <a:gd name="T20" fmla="*/ 3 w 191"/>
                <a:gd name="T21" fmla="*/ 17 h 252"/>
                <a:gd name="T22" fmla="*/ 3 w 191"/>
                <a:gd name="T23" fmla="*/ 18 h 252"/>
                <a:gd name="T24" fmla="*/ 3 w 191"/>
                <a:gd name="T25" fmla="*/ 17 h 252"/>
                <a:gd name="T26" fmla="*/ 3 w 191"/>
                <a:gd name="T27" fmla="*/ 17 h 252"/>
                <a:gd name="T28" fmla="*/ 3 w 191"/>
                <a:gd name="T29" fmla="*/ 19 h 252"/>
                <a:gd name="T30" fmla="*/ 3 w 191"/>
                <a:gd name="T31" fmla="*/ 20 h 252"/>
                <a:gd name="T32" fmla="*/ 3 w 191"/>
                <a:gd name="T33" fmla="*/ 16 h 252"/>
                <a:gd name="T34" fmla="*/ 3 w 191"/>
                <a:gd name="T35" fmla="*/ 16 h 252"/>
                <a:gd name="T36" fmla="*/ 3 w 191"/>
                <a:gd name="T37" fmla="*/ 14 h 252"/>
                <a:gd name="T38" fmla="*/ 3 w 191"/>
                <a:gd name="T39" fmla="*/ 14 h 252"/>
                <a:gd name="T40" fmla="*/ 3 w 191"/>
                <a:gd name="T41" fmla="*/ 13 h 252"/>
                <a:gd name="T42" fmla="*/ 3 w 191"/>
                <a:gd name="T43" fmla="*/ 12 h 252"/>
                <a:gd name="T44" fmla="*/ 3 w 191"/>
                <a:gd name="T45" fmla="*/ 11 h 252"/>
                <a:gd name="T46" fmla="*/ 3 w 191"/>
                <a:gd name="T47" fmla="*/ 11 h 252"/>
                <a:gd name="T48" fmla="*/ 3 w 191"/>
                <a:gd name="T49" fmla="*/ 10 h 252"/>
                <a:gd name="T50" fmla="*/ 3 w 191"/>
                <a:gd name="T51" fmla="*/ 9 h 252"/>
                <a:gd name="T52" fmla="*/ 3 w 191"/>
                <a:gd name="T53" fmla="*/ 9 h 252"/>
                <a:gd name="T54" fmla="*/ 3 w 191"/>
                <a:gd name="T55" fmla="*/ 8 h 252"/>
                <a:gd name="T56" fmla="*/ 3 w 191"/>
                <a:gd name="T57" fmla="*/ 8 h 252"/>
                <a:gd name="T58" fmla="*/ 3 w 191"/>
                <a:gd name="T59" fmla="*/ 8 h 252"/>
                <a:gd name="T60" fmla="*/ 3 w 191"/>
                <a:gd name="T61" fmla="*/ 8 h 252"/>
                <a:gd name="T62" fmla="*/ 3 w 191"/>
                <a:gd name="T63" fmla="*/ 8 h 252"/>
                <a:gd name="T64" fmla="*/ 3 w 191"/>
                <a:gd name="T65" fmla="*/ 8 h 252"/>
                <a:gd name="T66" fmla="*/ 3 w 191"/>
                <a:gd name="T67" fmla="*/ 8 h 252"/>
                <a:gd name="T68" fmla="*/ 3 w 191"/>
                <a:gd name="T69" fmla="*/ 8 h 252"/>
                <a:gd name="T70" fmla="*/ 3 w 191"/>
                <a:gd name="T71" fmla="*/ 8 h 252"/>
                <a:gd name="T72" fmla="*/ 3 w 191"/>
                <a:gd name="T73" fmla="*/ 8 h 252"/>
                <a:gd name="T74" fmla="*/ 3 w 191"/>
                <a:gd name="T75" fmla="*/ 8 h 252"/>
                <a:gd name="T76" fmla="*/ 3 w 191"/>
                <a:gd name="T77" fmla="*/ 0 h 252"/>
                <a:gd name="T78" fmla="*/ 3 w 191"/>
                <a:gd name="T79" fmla="*/ 8 h 252"/>
                <a:gd name="T80" fmla="*/ 3 w 191"/>
                <a:gd name="T81" fmla="*/ 8 h 252"/>
                <a:gd name="T82" fmla="*/ 3 w 191"/>
                <a:gd name="T83" fmla="*/ 8 h 252"/>
                <a:gd name="T84" fmla="*/ 3 w 191"/>
                <a:gd name="T85" fmla="*/ 8 h 2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252"/>
                <a:gd name="T131" fmla="*/ 191 w 191"/>
                <a:gd name="T132" fmla="*/ 252 h 2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252">
                  <a:moveTo>
                    <a:pt x="8" y="67"/>
                  </a:moveTo>
                  <a:lnTo>
                    <a:pt x="16" y="73"/>
                  </a:lnTo>
                  <a:lnTo>
                    <a:pt x="16" y="132"/>
                  </a:lnTo>
                  <a:lnTo>
                    <a:pt x="0" y="155"/>
                  </a:lnTo>
                  <a:lnTo>
                    <a:pt x="16" y="171"/>
                  </a:lnTo>
                  <a:lnTo>
                    <a:pt x="23" y="176"/>
                  </a:lnTo>
                  <a:lnTo>
                    <a:pt x="31" y="184"/>
                  </a:lnTo>
                  <a:lnTo>
                    <a:pt x="39" y="176"/>
                  </a:lnTo>
                  <a:lnTo>
                    <a:pt x="54" y="192"/>
                  </a:lnTo>
                  <a:lnTo>
                    <a:pt x="69" y="192"/>
                  </a:lnTo>
                  <a:lnTo>
                    <a:pt x="85" y="215"/>
                  </a:lnTo>
                  <a:lnTo>
                    <a:pt x="93" y="228"/>
                  </a:lnTo>
                  <a:lnTo>
                    <a:pt x="116" y="215"/>
                  </a:lnTo>
                  <a:lnTo>
                    <a:pt x="121" y="215"/>
                  </a:lnTo>
                  <a:lnTo>
                    <a:pt x="121" y="236"/>
                  </a:lnTo>
                  <a:lnTo>
                    <a:pt x="137" y="251"/>
                  </a:lnTo>
                  <a:lnTo>
                    <a:pt x="152" y="192"/>
                  </a:lnTo>
                  <a:lnTo>
                    <a:pt x="144" y="192"/>
                  </a:lnTo>
                  <a:lnTo>
                    <a:pt x="144" y="176"/>
                  </a:lnTo>
                  <a:lnTo>
                    <a:pt x="152" y="176"/>
                  </a:lnTo>
                  <a:lnTo>
                    <a:pt x="160" y="163"/>
                  </a:lnTo>
                  <a:lnTo>
                    <a:pt x="144" y="155"/>
                  </a:lnTo>
                  <a:lnTo>
                    <a:pt x="144" y="148"/>
                  </a:lnTo>
                  <a:lnTo>
                    <a:pt x="183" y="148"/>
                  </a:lnTo>
                  <a:lnTo>
                    <a:pt x="183" y="140"/>
                  </a:lnTo>
                  <a:lnTo>
                    <a:pt x="175" y="132"/>
                  </a:lnTo>
                  <a:lnTo>
                    <a:pt x="183" y="127"/>
                  </a:lnTo>
                  <a:lnTo>
                    <a:pt x="175" y="111"/>
                  </a:lnTo>
                  <a:lnTo>
                    <a:pt x="175" y="96"/>
                  </a:lnTo>
                  <a:lnTo>
                    <a:pt x="190" y="88"/>
                  </a:lnTo>
                  <a:lnTo>
                    <a:pt x="160" y="80"/>
                  </a:lnTo>
                  <a:lnTo>
                    <a:pt x="144" y="88"/>
                  </a:lnTo>
                  <a:lnTo>
                    <a:pt x="137" y="73"/>
                  </a:lnTo>
                  <a:lnTo>
                    <a:pt x="108" y="73"/>
                  </a:lnTo>
                  <a:lnTo>
                    <a:pt x="100" y="67"/>
                  </a:lnTo>
                  <a:lnTo>
                    <a:pt x="100" y="59"/>
                  </a:lnTo>
                  <a:lnTo>
                    <a:pt x="85" y="36"/>
                  </a:lnTo>
                  <a:lnTo>
                    <a:pt x="93" y="21"/>
                  </a:lnTo>
                  <a:lnTo>
                    <a:pt x="93" y="0"/>
                  </a:lnTo>
                  <a:lnTo>
                    <a:pt x="46" y="21"/>
                  </a:lnTo>
                  <a:lnTo>
                    <a:pt x="31" y="52"/>
                  </a:lnTo>
                  <a:lnTo>
                    <a:pt x="23" y="44"/>
                  </a:lnTo>
                  <a:lnTo>
                    <a:pt x="8" y="6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97" name="Freeform 75">
              <a:hlinkClick r:id="rId3" action="ppaction://hlinksldjump" tooltip="Paraguay"/>
            </p:cNvPr>
            <p:cNvSpPr>
              <a:spLocks noChangeAspect="1"/>
            </p:cNvSpPr>
            <p:nvPr/>
          </p:nvSpPr>
          <p:spPr bwMode="auto">
            <a:xfrm>
              <a:off x="1877" y="3142"/>
              <a:ext cx="113" cy="119"/>
            </a:xfrm>
            <a:custGeom>
              <a:avLst/>
              <a:gdLst>
                <a:gd name="T0" fmla="*/ 3 w 130"/>
                <a:gd name="T1" fmla="*/ 7 h 127"/>
                <a:gd name="T2" fmla="*/ 3 w 130"/>
                <a:gd name="T3" fmla="*/ 0 h 127"/>
                <a:gd name="T4" fmla="*/ 3 w 130"/>
                <a:gd name="T5" fmla="*/ 7 h 127"/>
                <a:gd name="T6" fmla="*/ 3 w 130"/>
                <a:gd name="T7" fmla="*/ 7 h 127"/>
                <a:gd name="T8" fmla="*/ 0 w 130"/>
                <a:gd name="T9" fmla="*/ 7 h 127"/>
                <a:gd name="T10" fmla="*/ 3 w 130"/>
                <a:gd name="T11" fmla="*/ 7 h 127"/>
                <a:gd name="T12" fmla="*/ 3 w 130"/>
                <a:gd name="T13" fmla="*/ 7 h 127"/>
                <a:gd name="T14" fmla="*/ 3 w 130"/>
                <a:gd name="T15" fmla="*/ 7 h 127"/>
                <a:gd name="T16" fmla="*/ 3 w 130"/>
                <a:gd name="T17" fmla="*/ 7 h 127"/>
                <a:gd name="T18" fmla="*/ 3 w 130"/>
                <a:gd name="T19" fmla="*/ 7 h 127"/>
                <a:gd name="T20" fmla="*/ 3 w 130"/>
                <a:gd name="T21" fmla="*/ 7 h 127"/>
                <a:gd name="T22" fmla="*/ 3 w 130"/>
                <a:gd name="T23" fmla="*/ 7 h 127"/>
                <a:gd name="T24" fmla="*/ 3 w 130"/>
                <a:gd name="T25" fmla="*/ 7 h 127"/>
                <a:gd name="T26" fmla="*/ 3 w 130"/>
                <a:gd name="T27" fmla="*/ 7 h 127"/>
                <a:gd name="T28" fmla="*/ 3 w 130"/>
                <a:gd name="T29" fmla="*/ 7 h 127"/>
                <a:gd name="T30" fmla="*/ 3 w 130"/>
                <a:gd name="T31" fmla="*/ 7 h 127"/>
                <a:gd name="T32" fmla="*/ 3 w 130"/>
                <a:gd name="T33" fmla="*/ 7 h 1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0"/>
                <a:gd name="T52" fmla="*/ 0 h 127"/>
                <a:gd name="T53" fmla="*/ 130 w 130"/>
                <a:gd name="T54" fmla="*/ 127 h 1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0" h="127">
                  <a:moveTo>
                    <a:pt x="61" y="7"/>
                  </a:moveTo>
                  <a:lnTo>
                    <a:pt x="46" y="0"/>
                  </a:lnTo>
                  <a:lnTo>
                    <a:pt x="8" y="7"/>
                  </a:lnTo>
                  <a:lnTo>
                    <a:pt x="8" y="36"/>
                  </a:lnTo>
                  <a:lnTo>
                    <a:pt x="0" y="44"/>
                  </a:lnTo>
                  <a:lnTo>
                    <a:pt x="8" y="59"/>
                  </a:lnTo>
                  <a:lnTo>
                    <a:pt x="67" y="82"/>
                  </a:lnTo>
                  <a:lnTo>
                    <a:pt x="75" y="98"/>
                  </a:lnTo>
                  <a:lnTo>
                    <a:pt x="61" y="126"/>
                  </a:lnTo>
                  <a:lnTo>
                    <a:pt x="90" y="126"/>
                  </a:lnTo>
                  <a:lnTo>
                    <a:pt x="121" y="119"/>
                  </a:lnTo>
                  <a:lnTo>
                    <a:pt x="129" y="98"/>
                  </a:lnTo>
                  <a:lnTo>
                    <a:pt x="129" y="75"/>
                  </a:lnTo>
                  <a:lnTo>
                    <a:pt x="113" y="75"/>
                  </a:lnTo>
                  <a:lnTo>
                    <a:pt x="106" y="44"/>
                  </a:lnTo>
                  <a:lnTo>
                    <a:pt x="75" y="44"/>
                  </a:lnTo>
                  <a:lnTo>
                    <a:pt x="61"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98" name="Freeform 76">
              <a:hlinkClick r:id="rId3" action="ppaction://hlinksldjump" tooltip="Bolivien"/>
            </p:cNvPr>
            <p:cNvSpPr>
              <a:spLocks noChangeAspect="1"/>
            </p:cNvSpPr>
            <p:nvPr/>
          </p:nvSpPr>
          <p:spPr bwMode="auto">
            <a:xfrm>
              <a:off x="1772" y="2989"/>
              <a:ext cx="171" cy="215"/>
            </a:xfrm>
            <a:custGeom>
              <a:avLst/>
              <a:gdLst>
                <a:gd name="T0" fmla="*/ 0 w 197"/>
                <a:gd name="T1" fmla="*/ 8 h 229"/>
                <a:gd name="T2" fmla="*/ 3 w 197"/>
                <a:gd name="T3" fmla="*/ 8 h 229"/>
                <a:gd name="T4" fmla="*/ 3 w 197"/>
                <a:gd name="T5" fmla="*/ 8 h 229"/>
                <a:gd name="T6" fmla="*/ 3 w 197"/>
                <a:gd name="T7" fmla="*/ 8 h 229"/>
                <a:gd name="T8" fmla="*/ 3 w 197"/>
                <a:gd name="T9" fmla="*/ 0 h 229"/>
                <a:gd name="T10" fmla="*/ 3 w 197"/>
                <a:gd name="T11" fmla="*/ 7 h 229"/>
                <a:gd name="T12" fmla="*/ 3 w 197"/>
                <a:gd name="T13" fmla="*/ 8 h 229"/>
                <a:gd name="T14" fmla="*/ 3 w 197"/>
                <a:gd name="T15" fmla="*/ 8 h 229"/>
                <a:gd name="T16" fmla="*/ 3 w 197"/>
                <a:gd name="T17" fmla="*/ 8 h 229"/>
                <a:gd name="T18" fmla="*/ 3 w 197"/>
                <a:gd name="T19" fmla="*/ 8 h 229"/>
                <a:gd name="T20" fmla="*/ 3 w 197"/>
                <a:gd name="T21" fmla="*/ 8 h 229"/>
                <a:gd name="T22" fmla="*/ 3 w 197"/>
                <a:gd name="T23" fmla="*/ 8 h 229"/>
                <a:gd name="T24" fmla="*/ 3 w 197"/>
                <a:gd name="T25" fmla="*/ 8 h 229"/>
                <a:gd name="T26" fmla="*/ 3 w 197"/>
                <a:gd name="T27" fmla="*/ 8 h 229"/>
                <a:gd name="T28" fmla="*/ 3 w 197"/>
                <a:gd name="T29" fmla="*/ 8 h 229"/>
                <a:gd name="T30" fmla="*/ 3 w 197"/>
                <a:gd name="T31" fmla="*/ 8 h 229"/>
                <a:gd name="T32" fmla="*/ 3 w 197"/>
                <a:gd name="T33" fmla="*/ 8 h 229"/>
                <a:gd name="T34" fmla="*/ 3 w 197"/>
                <a:gd name="T35" fmla="*/ 9 h 229"/>
                <a:gd name="T36" fmla="*/ 3 w 197"/>
                <a:gd name="T37" fmla="*/ 12 h 229"/>
                <a:gd name="T38" fmla="*/ 3 w 197"/>
                <a:gd name="T39" fmla="*/ 12 h 229"/>
                <a:gd name="T40" fmla="*/ 3 w 197"/>
                <a:gd name="T41" fmla="*/ 12 h 229"/>
                <a:gd name="T42" fmla="*/ 3 w 197"/>
                <a:gd name="T43" fmla="*/ 15 h 229"/>
                <a:gd name="T44" fmla="*/ 3 w 197"/>
                <a:gd name="T45" fmla="*/ 15 h 229"/>
                <a:gd name="T46" fmla="*/ 3 w 197"/>
                <a:gd name="T47" fmla="*/ 15 h 229"/>
                <a:gd name="T48" fmla="*/ 3 w 197"/>
                <a:gd name="T49" fmla="*/ 16 h 229"/>
                <a:gd name="T50" fmla="*/ 3 w 197"/>
                <a:gd name="T51" fmla="*/ 15 h 229"/>
                <a:gd name="T52" fmla="*/ 3 w 197"/>
                <a:gd name="T53" fmla="*/ 15 h 229"/>
                <a:gd name="T54" fmla="*/ 3 w 197"/>
                <a:gd name="T55" fmla="*/ 17 h 229"/>
                <a:gd name="T56" fmla="*/ 3 w 197"/>
                <a:gd name="T57" fmla="*/ 15 h 229"/>
                <a:gd name="T58" fmla="*/ 3 w 197"/>
                <a:gd name="T59" fmla="*/ 14 h 229"/>
                <a:gd name="T60" fmla="*/ 3 w 197"/>
                <a:gd name="T61" fmla="*/ 12 h 229"/>
                <a:gd name="T62" fmla="*/ 3 w 197"/>
                <a:gd name="T63" fmla="*/ 12 h 229"/>
                <a:gd name="T64" fmla="*/ 3 w 197"/>
                <a:gd name="T65" fmla="*/ 10 h 229"/>
                <a:gd name="T66" fmla="*/ 0 w 197"/>
                <a:gd name="T67" fmla="*/ 9 h 229"/>
                <a:gd name="T68" fmla="*/ 0 w 197"/>
                <a:gd name="T69" fmla="*/ 8 h 229"/>
                <a:gd name="T70" fmla="*/ 3 w 197"/>
                <a:gd name="T71" fmla="*/ 8 h 229"/>
                <a:gd name="T72" fmla="*/ 3 w 197"/>
                <a:gd name="T73" fmla="*/ 8 h 229"/>
                <a:gd name="T74" fmla="*/ 0 w 197"/>
                <a:gd name="T75" fmla="*/ 8 h 229"/>
                <a:gd name="T76" fmla="*/ 0 w 197"/>
                <a:gd name="T77" fmla="*/ 8 h 22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7"/>
                <a:gd name="T118" fmla="*/ 0 h 229"/>
                <a:gd name="T119" fmla="*/ 197 w 197"/>
                <a:gd name="T120" fmla="*/ 229 h 22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7" h="229">
                  <a:moveTo>
                    <a:pt x="0" y="28"/>
                  </a:moveTo>
                  <a:lnTo>
                    <a:pt x="23" y="28"/>
                  </a:lnTo>
                  <a:lnTo>
                    <a:pt x="31" y="21"/>
                  </a:lnTo>
                  <a:lnTo>
                    <a:pt x="44" y="15"/>
                  </a:lnTo>
                  <a:lnTo>
                    <a:pt x="60" y="0"/>
                  </a:lnTo>
                  <a:lnTo>
                    <a:pt x="60" y="7"/>
                  </a:lnTo>
                  <a:lnTo>
                    <a:pt x="67" y="21"/>
                  </a:lnTo>
                  <a:lnTo>
                    <a:pt x="75" y="51"/>
                  </a:lnTo>
                  <a:lnTo>
                    <a:pt x="98" y="51"/>
                  </a:lnTo>
                  <a:lnTo>
                    <a:pt x="121" y="65"/>
                  </a:lnTo>
                  <a:lnTo>
                    <a:pt x="136" y="65"/>
                  </a:lnTo>
                  <a:lnTo>
                    <a:pt x="142" y="80"/>
                  </a:lnTo>
                  <a:lnTo>
                    <a:pt x="142" y="88"/>
                  </a:lnTo>
                  <a:lnTo>
                    <a:pt x="150" y="117"/>
                  </a:lnTo>
                  <a:lnTo>
                    <a:pt x="180" y="111"/>
                  </a:lnTo>
                  <a:lnTo>
                    <a:pt x="180" y="117"/>
                  </a:lnTo>
                  <a:lnTo>
                    <a:pt x="196" y="132"/>
                  </a:lnTo>
                  <a:lnTo>
                    <a:pt x="196" y="140"/>
                  </a:lnTo>
                  <a:lnTo>
                    <a:pt x="180" y="168"/>
                  </a:lnTo>
                  <a:lnTo>
                    <a:pt x="165" y="163"/>
                  </a:lnTo>
                  <a:lnTo>
                    <a:pt x="129" y="168"/>
                  </a:lnTo>
                  <a:lnTo>
                    <a:pt x="129" y="199"/>
                  </a:lnTo>
                  <a:lnTo>
                    <a:pt x="121" y="207"/>
                  </a:lnTo>
                  <a:lnTo>
                    <a:pt x="98" y="207"/>
                  </a:lnTo>
                  <a:lnTo>
                    <a:pt x="90" y="213"/>
                  </a:lnTo>
                  <a:lnTo>
                    <a:pt x="83" y="207"/>
                  </a:lnTo>
                  <a:lnTo>
                    <a:pt x="60" y="207"/>
                  </a:lnTo>
                  <a:lnTo>
                    <a:pt x="44" y="228"/>
                  </a:lnTo>
                  <a:lnTo>
                    <a:pt x="31" y="199"/>
                  </a:lnTo>
                  <a:lnTo>
                    <a:pt x="15" y="184"/>
                  </a:lnTo>
                  <a:lnTo>
                    <a:pt x="23" y="168"/>
                  </a:lnTo>
                  <a:lnTo>
                    <a:pt x="8" y="163"/>
                  </a:lnTo>
                  <a:lnTo>
                    <a:pt x="8" y="147"/>
                  </a:lnTo>
                  <a:lnTo>
                    <a:pt x="0" y="140"/>
                  </a:lnTo>
                  <a:lnTo>
                    <a:pt x="0" y="124"/>
                  </a:lnTo>
                  <a:lnTo>
                    <a:pt x="8" y="117"/>
                  </a:lnTo>
                  <a:lnTo>
                    <a:pt x="8" y="59"/>
                  </a:lnTo>
                  <a:lnTo>
                    <a:pt x="0" y="51"/>
                  </a:lnTo>
                  <a:lnTo>
                    <a:pt x="0" y="2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199" name="Freeform 77">
              <a:hlinkClick r:id="rId3" action="ppaction://hlinksldjump" tooltip="Argentinien"/>
            </p:cNvPr>
            <p:cNvSpPr>
              <a:spLocks noChangeAspect="1"/>
            </p:cNvSpPr>
            <p:nvPr/>
          </p:nvSpPr>
          <p:spPr bwMode="auto">
            <a:xfrm>
              <a:off x="1779" y="3183"/>
              <a:ext cx="217" cy="593"/>
            </a:xfrm>
            <a:custGeom>
              <a:avLst/>
              <a:gdLst>
                <a:gd name="T0" fmla="*/ 3 w 250"/>
                <a:gd name="T1" fmla="*/ 29 h 629"/>
                <a:gd name="T2" fmla="*/ 3 w 250"/>
                <a:gd name="T3" fmla="*/ 27 h 629"/>
                <a:gd name="T4" fmla="*/ 3 w 250"/>
                <a:gd name="T5" fmla="*/ 24 h 629"/>
                <a:gd name="T6" fmla="*/ 3 w 250"/>
                <a:gd name="T7" fmla="*/ 23 h 629"/>
                <a:gd name="T8" fmla="*/ 3 w 250"/>
                <a:gd name="T9" fmla="*/ 21 h 629"/>
                <a:gd name="T10" fmla="*/ 3 w 250"/>
                <a:gd name="T11" fmla="*/ 19 h 629"/>
                <a:gd name="T12" fmla="*/ 3 w 250"/>
                <a:gd name="T13" fmla="*/ 17 h 629"/>
                <a:gd name="T14" fmla="*/ 3 w 250"/>
                <a:gd name="T15" fmla="*/ 13 h 629"/>
                <a:gd name="T16" fmla="*/ 3 w 250"/>
                <a:gd name="T17" fmla="*/ 11 h 629"/>
                <a:gd name="T18" fmla="*/ 3 w 250"/>
                <a:gd name="T19" fmla="*/ 8 h 629"/>
                <a:gd name="T20" fmla="*/ 3 w 250"/>
                <a:gd name="T21" fmla="*/ 8 h 629"/>
                <a:gd name="T22" fmla="*/ 3 w 250"/>
                <a:gd name="T23" fmla="*/ 8 h 629"/>
                <a:gd name="T24" fmla="*/ 3 w 250"/>
                <a:gd name="T25" fmla="*/ 8 h 629"/>
                <a:gd name="T26" fmla="*/ 3 w 250"/>
                <a:gd name="T27" fmla="*/ 8 h 629"/>
                <a:gd name="T28" fmla="*/ 3 w 250"/>
                <a:gd name="T29" fmla="*/ 0 h 629"/>
                <a:gd name="T30" fmla="*/ 3 w 250"/>
                <a:gd name="T31" fmla="*/ 8 h 629"/>
                <a:gd name="T32" fmla="*/ 3 w 250"/>
                <a:gd name="T33" fmla="*/ 0 h 629"/>
                <a:gd name="T34" fmla="*/ 3 w 250"/>
                <a:gd name="T35" fmla="*/ 8 h 629"/>
                <a:gd name="T36" fmla="*/ 3 w 250"/>
                <a:gd name="T37" fmla="*/ 8 h 629"/>
                <a:gd name="T38" fmla="*/ 3 w 250"/>
                <a:gd name="T39" fmla="*/ 10 h 629"/>
                <a:gd name="T40" fmla="*/ 0 w 250"/>
                <a:gd name="T41" fmla="*/ 15 h 629"/>
                <a:gd name="T42" fmla="*/ 3 w 250"/>
                <a:gd name="T43" fmla="*/ 17 h 629"/>
                <a:gd name="T44" fmla="*/ 3 w 250"/>
                <a:gd name="T45" fmla="*/ 20 h 629"/>
                <a:gd name="T46" fmla="*/ 3 w 250"/>
                <a:gd name="T47" fmla="*/ 22 h 629"/>
                <a:gd name="T48" fmla="*/ 3 w 250"/>
                <a:gd name="T49" fmla="*/ 25 h 629"/>
                <a:gd name="T50" fmla="*/ 3 w 250"/>
                <a:gd name="T51" fmla="*/ 31 h 629"/>
                <a:gd name="T52" fmla="*/ 3 w 250"/>
                <a:gd name="T53" fmla="*/ 35 h 629"/>
                <a:gd name="T54" fmla="*/ 3 w 250"/>
                <a:gd name="T55" fmla="*/ 36 h 629"/>
                <a:gd name="T56" fmla="*/ 3 w 250"/>
                <a:gd name="T57" fmla="*/ 43 h 629"/>
                <a:gd name="T58" fmla="*/ 3 w 250"/>
                <a:gd name="T59" fmla="*/ 46 h 629"/>
                <a:gd name="T60" fmla="*/ 3 w 250"/>
                <a:gd name="T61" fmla="*/ 51 h 629"/>
                <a:gd name="T62" fmla="*/ 3 w 250"/>
                <a:gd name="T63" fmla="*/ 53 h 629"/>
                <a:gd name="T64" fmla="*/ 3 w 250"/>
                <a:gd name="T65" fmla="*/ 51 h 629"/>
                <a:gd name="T66" fmla="*/ 3 w 250"/>
                <a:gd name="T67" fmla="*/ 49 h 629"/>
                <a:gd name="T68" fmla="*/ 3 w 250"/>
                <a:gd name="T69" fmla="*/ 43 h 629"/>
                <a:gd name="T70" fmla="*/ 3 w 250"/>
                <a:gd name="T71" fmla="*/ 39 h 629"/>
                <a:gd name="T72" fmla="*/ 3 w 250"/>
                <a:gd name="T73" fmla="*/ 36 h 629"/>
                <a:gd name="T74" fmla="*/ 3 w 250"/>
                <a:gd name="T75" fmla="*/ 35 h 629"/>
                <a:gd name="T76" fmla="*/ 3 w 250"/>
                <a:gd name="T77" fmla="*/ 31 h 62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0"/>
                <a:gd name="T118" fmla="*/ 0 h 629"/>
                <a:gd name="T119" fmla="*/ 250 w 250"/>
                <a:gd name="T120" fmla="*/ 629 h 62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0" h="629">
                  <a:moveTo>
                    <a:pt x="113" y="332"/>
                  </a:moveTo>
                  <a:lnTo>
                    <a:pt x="128" y="340"/>
                  </a:lnTo>
                  <a:lnTo>
                    <a:pt x="151" y="332"/>
                  </a:lnTo>
                  <a:lnTo>
                    <a:pt x="151" y="324"/>
                  </a:lnTo>
                  <a:lnTo>
                    <a:pt x="159" y="288"/>
                  </a:lnTo>
                  <a:lnTo>
                    <a:pt x="188" y="288"/>
                  </a:lnTo>
                  <a:lnTo>
                    <a:pt x="211" y="280"/>
                  </a:lnTo>
                  <a:lnTo>
                    <a:pt x="226" y="272"/>
                  </a:lnTo>
                  <a:lnTo>
                    <a:pt x="226" y="251"/>
                  </a:lnTo>
                  <a:lnTo>
                    <a:pt x="211" y="244"/>
                  </a:lnTo>
                  <a:lnTo>
                    <a:pt x="196" y="236"/>
                  </a:lnTo>
                  <a:lnTo>
                    <a:pt x="196" y="207"/>
                  </a:lnTo>
                  <a:lnTo>
                    <a:pt x="188" y="192"/>
                  </a:lnTo>
                  <a:lnTo>
                    <a:pt x="196" y="184"/>
                  </a:lnTo>
                  <a:lnTo>
                    <a:pt x="196" y="155"/>
                  </a:lnTo>
                  <a:lnTo>
                    <a:pt x="203" y="148"/>
                  </a:lnTo>
                  <a:lnTo>
                    <a:pt x="203" y="140"/>
                  </a:lnTo>
                  <a:lnTo>
                    <a:pt x="211" y="132"/>
                  </a:lnTo>
                  <a:lnTo>
                    <a:pt x="219" y="104"/>
                  </a:lnTo>
                  <a:lnTo>
                    <a:pt x="242" y="104"/>
                  </a:lnTo>
                  <a:lnTo>
                    <a:pt x="249" y="80"/>
                  </a:lnTo>
                  <a:lnTo>
                    <a:pt x="249" y="59"/>
                  </a:lnTo>
                  <a:lnTo>
                    <a:pt x="242" y="52"/>
                  </a:lnTo>
                  <a:lnTo>
                    <a:pt x="234" y="73"/>
                  </a:lnTo>
                  <a:lnTo>
                    <a:pt x="203" y="80"/>
                  </a:lnTo>
                  <a:lnTo>
                    <a:pt x="174" y="80"/>
                  </a:lnTo>
                  <a:lnTo>
                    <a:pt x="188" y="52"/>
                  </a:lnTo>
                  <a:lnTo>
                    <a:pt x="182" y="36"/>
                  </a:lnTo>
                  <a:lnTo>
                    <a:pt x="121" y="15"/>
                  </a:lnTo>
                  <a:lnTo>
                    <a:pt x="113" y="0"/>
                  </a:lnTo>
                  <a:lnTo>
                    <a:pt x="90" y="0"/>
                  </a:lnTo>
                  <a:lnTo>
                    <a:pt x="82" y="8"/>
                  </a:lnTo>
                  <a:lnTo>
                    <a:pt x="75" y="0"/>
                  </a:lnTo>
                  <a:lnTo>
                    <a:pt x="53" y="0"/>
                  </a:lnTo>
                  <a:lnTo>
                    <a:pt x="38" y="21"/>
                  </a:lnTo>
                  <a:lnTo>
                    <a:pt x="38" y="44"/>
                  </a:lnTo>
                  <a:lnTo>
                    <a:pt x="15" y="52"/>
                  </a:lnTo>
                  <a:lnTo>
                    <a:pt x="15" y="67"/>
                  </a:lnTo>
                  <a:lnTo>
                    <a:pt x="30" y="80"/>
                  </a:lnTo>
                  <a:lnTo>
                    <a:pt x="7" y="125"/>
                  </a:lnTo>
                  <a:lnTo>
                    <a:pt x="15" y="155"/>
                  </a:lnTo>
                  <a:lnTo>
                    <a:pt x="0" y="171"/>
                  </a:lnTo>
                  <a:lnTo>
                    <a:pt x="0" y="176"/>
                  </a:lnTo>
                  <a:lnTo>
                    <a:pt x="15" y="192"/>
                  </a:lnTo>
                  <a:lnTo>
                    <a:pt x="15" y="215"/>
                  </a:lnTo>
                  <a:lnTo>
                    <a:pt x="7" y="228"/>
                  </a:lnTo>
                  <a:lnTo>
                    <a:pt x="15" y="244"/>
                  </a:lnTo>
                  <a:lnTo>
                    <a:pt x="15" y="251"/>
                  </a:lnTo>
                  <a:lnTo>
                    <a:pt x="7" y="259"/>
                  </a:lnTo>
                  <a:lnTo>
                    <a:pt x="15" y="295"/>
                  </a:lnTo>
                  <a:lnTo>
                    <a:pt x="0" y="324"/>
                  </a:lnTo>
                  <a:lnTo>
                    <a:pt x="15" y="355"/>
                  </a:lnTo>
                  <a:lnTo>
                    <a:pt x="15" y="391"/>
                  </a:lnTo>
                  <a:lnTo>
                    <a:pt x="23" y="399"/>
                  </a:lnTo>
                  <a:lnTo>
                    <a:pt x="15" y="414"/>
                  </a:lnTo>
                  <a:lnTo>
                    <a:pt x="30" y="420"/>
                  </a:lnTo>
                  <a:lnTo>
                    <a:pt x="30" y="495"/>
                  </a:lnTo>
                  <a:lnTo>
                    <a:pt x="23" y="516"/>
                  </a:lnTo>
                  <a:lnTo>
                    <a:pt x="30" y="532"/>
                  </a:lnTo>
                  <a:lnTo>
                    <a:pt x="38" y="539"/>
                  </a:lnTo>
                  <a:lnTo>
                    <a:pt x="46" y="555"/>
                  </a:lnTo>
                  <a:lnTo>
                    <a:pt x="105" y="599"/>
                  </a:lnTo>
                  <a:lnTo>
                    <a:pt x="113" y="599"/>
                  </a:lnTo>
                  <a:lnTo>
                    <a:pt x="113" y="628"/>
                  </a:lnTo>
                  <a:lnTo>
                    <a:pt x="151" y="620"/>
                  </a:lnTo>
                  <a:lnTo>
                    <a:pt x="113" y="599"/>
                  </a:lnTo>
                  <a:lnTo>
                    <a:pt x="105" y="599"/>
                  </a:lnTo>
                  <a:lnTo>
                    <a:pt x="90" y="568"/>
                  </a:lnTo>
                  <a:lnTo>
                    <a:pt x="90" y="539"/>
                  </a:lnTo>
                  <a:lnTo>
                    <a:pt x="98" y="516"/>
                  </a:lnTo>
                  <a:lnTo>
                    <a:pt x="105" y="503"/>
                  </a:lnTo>
                  <a:lnTo>
                    <a:pt x="105" y="464"/>
                  </a:lnTo>
                  <a:lnTo>
                    <a:pt x="90" y="443"/>
                  </a:lnTo>
                  <a:lnTo>
                    <a:pt x="98" y="420"/>
                  </a:lnTo>
                  <a:lnTo>
                    <a:pt x="121" y="414"/>
                  </a:lnTo>
                  <a:lnTo>
                    <a:pt x="121" y="399"/>
                  </a:lnTo>
                  <a:lnTo>
                    <a:pt x="136" y="363"/>
                  </a:lnTo>
                  <a:lnTo>
                    <a:pt x="121" y="363"/>
                  </a:lnTo>
                  <a:lnTo>
                    <a:pt x="113" y="332"/>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00" name="Freeform 78">
              <a:hlinkClick r:id="rId3" action="ppaction://hlinksldjump" tooltip="Chile"/>
            </p:cNvPr>
            <p:cNvSpPr>
              <a:spLocks noChangeAspect="1"/>
            </p:cNvSpPr>
            <p:nvPr/>
          </p:nvSpPr>
          <p:spPr bwMode="auto">
            <a:xfrm>
              <a:off x="1759" y="3121"/>
              <a:ext cx="119" cy="655"/>
            </a:xfrm>
            <a:custGeom>
              <a:avLst/>
              <a:gdLst>
                <a:gd name="T0" fmla="*/ 0 w 137"/>
                <a:gd name="T1" fmla="*/ 7 h 694"/>
                <a:gd name="T2" fmla="*/ 3 w 137"/>
                <a:gd name="T3" fmla="*/ 8 h 694"/>
                <a:gd name="T4" fmla="*/ 3 w 137"/>
                <a:gd name="T5" fmla="*/ 16 h 694"/>
                <a:gd name="T6" fmla="*/ 3 w 137"/>
                <a:gd name="T7" fmla="*/ 17 h 694"/>
                <a:gd name="T8" fmla="*/ 3 w 137"/>
                <a:gd name="T9" fmla="*/ 26 h 694"/>
                <a:gd name="T10" fmla="*/ 3 w 137"/>
                <a:gd name="T11" fmla="*/ 28 h 694"/>
                <a:gd name="T12" fmla="*/ 0 w 137"/>
                <a:gd name="T13" fmla="*/ 31 h 694"/>
                <a:gd name="T14" fmla="*/ 3 w 137"/>
                <a:gd name="T15" fmla="*/ 36 h 694"/>
                <a:gd name="T16" fmla="*/ 3 w 137"/>
                <a:gd name="T17" fmla="*/ 43 h 694"/>
                <a:gd name="T18" fmla="*/ 3 w 137"/>
                <a:gd name="T19" fmla="*/ 48 h 694"/>
                <a:gd name="T20" fmla="*/ 3 w 137"/>
                <a:gd name="T21" fmla="*/ 53 h 694"/>
                <a:gd name="T22" fmla="*/ 3 w 137"/>
                <a:gd name="T23" fmla="*/ 55 h 694"/>
                <a:gd name="T24" fmla="*/ 3 w 137"/>
                <a:gd name="T25" fmla="*/ 56 h 694"/>
                <a:gd name="T26" fmla="*/ 3 w 137"/>
                <a:gd name="T27" fmla="*/ 58 h 694"/>
                <a:gd name="T28" fmla="*/ 3 w 137"/>
                <a:gd name="T29" fmla="*/ 61 h 694"/>
                <a:gd name="T30" fmla="*/ 3 w 137"/>
                <a:gd name="T31" fmla="*/ 58 h 694"/>
                <a:gd name="T32" fmla="*/ 3 w 137"/>
                <a:gd name="T33" fmla="*/ 55 h 694"/>
                <a:gd name="T34" fmla="*/ 3 w 137"/>
                <a:gd name="T35" fmla="*/ 53 h 694"/>
                <a:gd name="T36" fmla="*/ 3 w 137"/>
                <a:gd name="T37" fmla="*/ 50 h 694"/>
                <a:gd name="T38" fmla="*/ 3 w 137"/>
                <a:gd name="T39" fmla="*/ 42 h 694"/>
                <a:gd name="T40" fmla="*/ 3 w 137"/>
                <a:gd name="T41" fmla="*/ 40 h 694"/>
                <a:gd name="T42" fmla="*/ 3 w 137"/>
                <a:gd name="T43" fmla="*/ 35 h 694"/>
                <a:gd name="T44" fmla="*/ 3 w 137"/>
                <a:gd name="T45" fmla="*/ 28 h 694"/>
                <a:gd name="T46" fmla="*/ 3 w 137"/>
                <a:gd name="T47" fmla="*/ 27 h 694"/>
                <a:gd name="T48" fmla="*/ 3 w 137"/>
                <a:gd name="T49" fmla="*/ 25 h 694"/>
                <a:gd name="T50" fmla="*/ 3 w 137"/>
                <a:gd name="T51" fmla="*/ 22 h 694"/>
                <a:gd name="T52" fmla="*/ 3 w 137"/>
                <a:gd name="T53" fmla="*/ 20 h 694"/>
                <a:gd name="T54" fmla="*/ 3 w 137"/>
                <a:gd name="T55" fmla="*/ 13 h 694"/>
                <a:gd name="T56" fmla="*/ 3 w 137"/>
                <a:gd name="T57" fmla="*/ 9 h 694"/>
                <a:gd name="T58" fmla="*/ 3 w 137"/>
                <a:gd name="T59" fmla="*/ 8 h 694"/>
                <a:gd name="T60" fmla="*/ 3 w 137"/>
                <a:gd name="T61" fmla="*/ 8 h 694"/>
                <a:gd name="T62" fmla="*/ 3 w 137"/>
                <a:gd name="T63" fmla="*/ 8 h 694"/>
                <a:gd name="T64" fmla="*/ 3 w 137"/>
                <a:gd name="T65" fmla="*/ 0 h 6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694"/>
                <a:gd name="T101" fmla="*/ 137 w 137"/>
                <a:gd name="T102" fmla="*/ 694 h 6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694">
                  <a:moveTo>
                    <a:pt x="15" y="0"/>
                  </a:moveTo>
                  <a:lnTo>
                    <a:pt x="0" y="7"/>
                  </a:lnTo>
                  <a:lnTo>
                    <a:pt x="15" y="88"/>
                  </a:lnTo>
                  <a:lnTo>
                    <a:pt x="7" y="103"/>
                  </a:lnTo>
                  <a:lnTo>
                    <a:pt x="15" y="117"/>
                  </a:lnTo>
                  <a:lnTo>
                    <a:pt x="15" y="169"/>
                  </a:lnTo>
                  <a:lnTo>
                    <a:pt x="7" y="184"/>
                  </a:lnTo>
                  <a:lnTo>
                    <a:pt x="15" y="184"/>
                  </a:lnTo>
                  <a:lnTo>
                    <a:pt x="7" y="243"/>
                  </a:lnTo>
                  <a:lnTo>
                    <a:pt x="15" y="301"/>
                  </a:lnTo>
                  <a:lnTo>
                    <a:pt x="7" y="316"/>
                  </a:lnTo>
                  <a:lnTo>
                    <a:pt x="15" y="324"/>
                  </a:lnTo>
                  <a:lnTo>
                    <a:pt x="0" y="339"/>
                  </a:lnTo>
                  <a:lnTo>
                    <a:pt x="0" y="347"/>
                  </a:lnTo>
                  <a:lnTo>
                    <a:pt x="7" y="383"/>
                  </a:lnTo>
                  <a:lnTo>
                    <a:pt x="7" y="397"/>
                  </a:lnTo>
                  <a:lnTo>
                    <a:pt x="15" y="443"/>
                  </a:lnTo>
                  <a:lnTo>
                    <a:pt x="23" y="493"/>
                  </a:lnTo>
                  <a:lnTo>
                    <a:pt x="15" y="516"/>
                  </a:lnTo>
                  <a:lnTo>
                    <a:pt x="23" y="537"/>
                  </a:lnTo>
                  <a:lnTo>
                    <a:pt x="23" y="568"/>
                  </a:lnTo>
                  <a:lnTo>
                    <a:pt x="30" y="597"/>
                  </a:lnTo>
                  <a:lnTo>
                    <a:pt x="38" y="604"/>
                  </a:lnTo>
                  <a:lnTo>
                    <a:pt x="38" y="620"/>
                  </a:lnTo>
                  <a:lnTo>
                    <a:pt x="53" y="625"/>
                  </a:lnTo>
                  <a:lnTo>
                    <a:pt x="53" y="633"/>
                  </a:lnTo>
                  <a:lnTo>
                    <a:pt x="82" y="664"/>
                  </a:lnTo>
                  <a:lnTo>
                    <a:pt x="128" y="664"/>
                  </a:lnTo>
                  <a:lnTo>
                    <a:pt x="113" y="677"/>
                  </a:lnTo>
                  <a:lnTo>
                    <a:pt x="121" y="693"/>
                  </a:lnTo>
                  <a:lnTo>
                    <a:pt x="136" y="693"/>
                  </a:lnTo>
                  <a:lnTo>
                    <a:pt x="136" y="664"/>
                  </a:lnTo>
                  <a:lnTo>
                    <a:pt x="128" y="664"/>
                  </a:lnTo>
                  <a:lnTo>
                    <a:pt x="69" y="620"/>
                  </a:lnTo>
                  <a:lnTo>
                    <a:pt x="61" y="604"/>
                  </a:lnTo>
                  <a:lnTo>
                    <a:pt x="53" y="597"/>
                  </a:lnTo>
                  <a:lnTo>
                    <a:pt x="46" y="581"/>
                  </a:lnTo>
                  <a:lnTo>
                    <a:pt x="53" y="560"/>
                  </a:lnTo>
                  <a:lnTo>
                    <a:pt x="53" y="485"/>
                  </a:lnTo>
                  <a:lnTo>
                    <a:pt x="38" y="479"/>
                  </a:lnTo>
                  <a:lnTo>
                    <a:pt x="46" y="464"/>
                  </a:lnTo>
                  <a:lnTo>
                    <a:pt x="38" y="456"/>
                  </a:lnTo>
                  <a:lnTo>
                    <a:pt x="38" y="420"/>
                  </a:lnTo>
                  <a:lnTo>
                    <a:pt x="23" y="391"/>
                  </a:lnTo>
                  <a:lnTo>
                    <a:pt x="38" y="360"/>
                  </a:lnTo>
                  <a:lnTo>
                    <a:pt x="30" y="324"/>
                  </a:lnTo>
                  <a:lnTo>
                    <a:pt x="38" y="316"/>
                  </a:lnTo>
                  <a:lnTo>
                    <a:pt x="38" y="309"/>
                  </a:lnTo>
                  <a:lnTo>
                    <a:pt x="30" y="295"/>
                  </a:lnTo>
                  <a:lnTo>
                    <a:pt x="38" y="280"/>
                  </a:lnTo>
                  <a:lnTo>
                    <a:pt x="38" y="257"/>
                  </a:lnTo>
                  <a:lnTo>
                    <a:pt x="23" y="243"/>
                  </a:lnTo>
                  <a:lnTo>
                    <a:pt x="23" y="236"/>
                  </a:lnTo>
                  <a:lnTo>
                    <a:pt x="38" y="220"/>
                  </a:lnTo>
                  <a:lnTo>
                    <a:pt x="30" y="192"/>
                  </a:lnTo>
                  <a:lnTo>
                    <a:pt x="53" y="147"/>
                  </a:lnTo>
                  <a:lnTo>
                    <a:pt x="38" y="132"/>
                  </a:lnTo>
                  <a:lnTo>
                    <a:pt x="38" y="117"/>
                  </a:lnTo>
                  <a:lnTo>
                    <a:pt x="61" y="111"/>
                  </a:lnTo>
                  <a:lnTo>
                    <a:pt x="61" y="88"/>
                  </a:lnTo>
                  <a:lnTo>
                    <a:pt x="46" y="59"/>
                  </a:lnTo>
                  <a:lnTo>
                    <a:pt x="30" y="44"/>
                  </a:lnTo>
                  <a:lnTo>
                    <a:pt x="38" y="28"/>
                  </a:lnTo>
                  <a:lnTo>
                    <a:pt x="23" y="21"/>
                  </a:lnTo>
                  <a:lnTo>
                    <a:pt x="23" y="7"/>
                  </a:lnTo>
                  <a:lnTo>
                    <a:pt x="1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01" name="Freeform 79">
              <a:hlinkClick r:id="rId3" action="ppaction://hlinksldjump" tooltip="Uruguay"/>
            </p:cNvPr>
            <p:cNvSpPr>
              <a:spLocks noChangeAspect="1"/>
            </p:cNvSpPr>
            <p:nvPr/>
          </p:nvSpPr>
          <p:spPr bwMode="auto">
            <a:xfrm>
              <a:off x="1942" y="3307"/>
              <a:ext cx="66" cy="87"/>
            </a:xfrm>
            <a:custGeom>
              <a:avLst/>
              <a:gdLst>
                <a:gd name="T0" fmla="*/ 3 w 76"/>
                <a:gd name="T1" fmla="*/ 0 h 92"/>
                <a:gd name="T2" fmla="*/ 3 w 76"/>
                <a:gd name="T3" fmla="*/ 8 h 92"/>
                <a:gd name="T4" fmla="*/ 3 w 76"/>
                <a:gd name="T5" fmla="*/ 9 h 92"/>
                <a:gd name="T6" fmla="*/ 3 w 76"/>
                <a:gd name="T7" fmla="*/ 9 h 92"/>
                <a:gd name="T8" fmla="*/ 3 w 76"/>
                <a:gd name="T9" fmla="*/ 9 h 92"/>
                <a:gd name="T10" fmla="*/ 0 w 76"/>
                <a:gd name="T11" fmla="*/ 9 h 92"/>
                <a:gd name="T12" fmla="*/ 3 w 76"/>
                <a:gd name="T13" fmla="*/ 9 h 92"/>
                <a:gd name="T14" fmla="*/ 3 w 76"/>
                <a:gd name="T15" fmla="*/ 9 h 92"/>
                <a:gd name="T16" fmla="*/ 3 w 76"/>
                <a:gd name="T17" fmla="*/ 9 h 92"/>
                <a:gd name="T18" fmla="*/ 3 w 76"/>
                <a:gd name="T19" fmla="*/ 9 h 92"/>
                <a:gd name="T20" fmla="*/ 3 w 76"/>
                <a:gd name="T21" fmla="*/ 9 h 92"/>
                <a:gd name="T22" fmla="*/ 3 w 76"/>
                <a:gd name="T23" fmla="*/ 9 h 92"/>
                <a:gd name="T24" fmla="*/ 3 w 76"/>
                <a:gd name="T25" fmla="*/ 9 h 92"/>
                <a:gd name="T26" fmla="*/ 3 w 76"/>
                <a:gd name="T27" fmla="*/ 9 h 92"/>
                <a:gd name="T28" fmla="*/ 3 w 76"/>
                <a:gd name="T29" fmla="*/ 0 h 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6"/>
                <a:gd name="T46" fmla="*/ 0 h 92"/>
                <a:gd name="T47" fmla="*/ 76 w 76"/>
                <a:gd name="T48" fmla="*/ 92 h 9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6" h="92">
                  <a:moveTo>
                    <a:pt x="23" y="0"/>
                  </a:moveTo>
                  <a:lnTo>
                    <a:pt x="15" y="8"/>
                  </a:lnTo>
                  <a:lnTo>
                    <a:pt x="15" y="16"/>
                  </a:lnTo>
                  <a:lnTo>
                    <a:pt x="8" y="23"/>
                  </a:lnTo>
                  <a:lnTo>
                    <a:pt x="8" y="52"/>
                  </a:lnTo>
                  <a:lnTo>
                    <a:pt x="0" y="60"/>
                  </a:lnTo>
                  <a:lnTo>
                    <a:pt x="8" y="75"/>
                  </a:lnTo>
                  <a:lnTo>
                    <a:pt x="23" y="91"/>
                  </a:lnTo>
                  <a:lnTo>
                    <a:pt x="52" y="91"/>
                  </a:lnTo>
                  <a:lnTo>
                    <a:pt x="59" y="83"/>
                  </a:lnTo>
                  <a:lnTo>
                    <a:pt x="75" y="52"/>
                  </a:lnTo>
                  <a:lnTo>
                    <a:pt x="67" y="23"/>
                  </a:lnTo>
                  <a:lnTo>
                    <a:pt x="52" y="16"/>
                  </a:lnTo>
                  <a:lnTo>
                    <a:pt x="38" y="16"/>
                  </a:lnTo>
                  <a:lnTo>
                    <a:pt x="23"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02" name="Freeform 80">
              <a:hlinkClick r:id="rId3" action="ppaction://hlinksldjump" tooltip="Brasilien"/>
            </p:cNvPr>
            <p:cNvSpPr>
              <a:spLocks noChangeAspect="1"/>
            </p:cNvSpPr>
            <p:nvPr/>
          </p:nvSpPr>
          <p:spPr bwMode="auto">
            <a:xfrm>
              <a:off x="1703" y="2787"/>
              <a:ext cx="544" cy="570"/>
            </a:xfrm>
            <a:custGeom>
              <a:avLst/>
              <a:gdLst>
                <a:gd name="T0" fmla="*/ 3 w 623"/>
                <a:gd name="T1" fmla="*/ 8 h 605"/>
                <a:gd name="T2" fmla="*/ 3 w 623"/>
                <a:gd name="T3" fmla="*/ 8 h 605"/>
                <a:gd name="T4" fmla="*/ 3 w 623"/>
                <a:gd name="T5" fmla="*/ 8 h 605"/>
                <a:gd name="T6" fmla="*/ 3 w 623"/>
                <a:gd name="T7" fmla="*/ 8 h 605"/>
                <a:gd name="T8" fmla="*/ 3 w 623"/>
                <a:gd name="T9" fmla="*/ 8 h 605"/>
                <a:gd name="T10" fmla="*/ 3 w 623"/>
                <a:gd name="T11" fmla="*/ 0 h 605"/>
                <a:gd name="T12" fmla="*/ 3 w 623"/>
                <a:gd name="T13" fmla="*/ 7 h 605"/>
                <a:gd name="T14" fmla="*/ 3 w 623"/>
                <a:gd name="T15" fmla="*/ 7 h 605"/>
                <a:gd name="T16" fmla="*/ 3 w 623"/>
                <a:gd name="T17" fmla="*/ 8 h 605"/>
                <a:gd name="T18" fmla="*/ 3 w 623"/>
                <a:gd name="T19" fmla="*/ 8 h 605"/>
                <a:gd name="T20" fmla="*/ 3 w 623"/>
                <a:gd name="T21" fmla="*/ 8 h 605"/>
                <a:gd name="T22" fmla="*/ 3 w 623"/>
                <a:gd name="T23" fmla="*/ 8 h 605"/>
                <a:gd name="T24" fmla="*/ 3 w 623"/>
                <a:gd name="T25" fmla="*/ 8 h 605"/>
                <a:gd name="T26" fmla="*/ 3 w 623"/>
                <a:gd name="T27" fmla="*/ 8 h 605"/>
                <a:gd name="T28" fmla="*/ 3 w 623"/>
                <a:gd name="T29" fmla="*/ 8 h 605"/>
                <a:gd name="T30" fmla="*/ 3 w 623"/>
                <a:gd name="T31" fmla="*/ 13 h 605"/>
                <a:gd name="T32" fmla="*/ 3 w 623"/>
                <a:gd name="T33" fmla="*/ 15 h 605"/>
                <a:gd name="T34" fmla="*/ 0 w 623"/>
                <a:gd name="T35" fmla="*/ 17 h 605"/>
                <a:gd name="T36" fmla="*/ 3 w 623"/>
                <a:gd name="T37" fmla="*/ 18 h 605"/>
                <a:gd name="T38" fmla="*/ 3 w 623"/>
                <a:gd name="T39" fmla="*/ 19 h 605"/>
                <a:gd name="T40" fmla="*/ 3 w 623"/>
                <a:gd name="T41" fmla="*/ 20 h 605"/>
                <a:gd name="T42" fmla="*/ 3 w 623"/>
                <a:gd name="T43" fmla="*/ 21 h 605"/>
                <a:gd name="T44" fmla="*/ 3 w 623"/>
                <a:gd name="T45" fmla="*/ 21 h 605"/>
                <a:gd name="T46" fmla="*/ 3 w 623"/>
                <a:gd name="T47" fmla="*/ 20 h 605"/>
                <a:gd name="T48" fmla="*/ 3 w 623"/>
                <a:gd name="T49" fmla="*/ 19 h 605"/>
                <a:gd name="T50" fmla="*/ 3 w 623"/>
                <a:gd name="T51" fmla="*/ 22 h 605"/>
                <a:gd name="T52" fmla="*/ 3 w 623"/>
                <a:gd name="T53" fmla="*/ 23 h 605"/>
                <a:gd name="T54" fmla="*/ 3 w 623"/>
                <a:gd name="T55" fmla="*/ 24 h 605"/>
                <a:gd name="T56" fmla="*/ 3 w 623"/>
                <a:gd name="T57" fmla="*/ 27 h 605"/>
                <a:gd name="T58" fmla="*/ 3 w 623"/>
                <a:gd name="T59" fmla="*/ 27 h 605"/>
                <a:gd name="T60" fmla="*/ 3 w 623"/>
                <a:gd name="T61" fmla="*/ 29 h 605"/>
                <a:gd name="T62" fmla="*/ 3 w 623"/>
                <a:gd name="T63" fmla="*/ 35 h 605"/>
                <a:gd name="T64" fmla="*/ 3 w 623"/>
                <a:gd name="T65" fmla="*/ 37 h 605"/>
                <a:gd name="T66" fmla="*/ 3 w 623"/>
                <a:gd name="T67" fmla="*/ 39 h 605"/>
                <a:gd name="T68" fmla="*/ 3 w 623"/>
                <a:gd name="T69" fmla="*/ 41 h 605"/>
                <a:gd name="T70" fmla="*/ 3 w 623"/>
                <a:gd name="T71" fmla="*/ 42 h 605"/>
                <a:gd name="T72" fmla="*/ 3 w 623"/>
                <a:gd name="T73" fmla="*/ 47 h 605"/>
                <a:gd name="T74" fmla="*/ 3 w 623"/>
                <a:gd name="T75" fmla="*/ 47 h 605"/>
                <a:gd name="T76" fmla="*/ 3 w 623"/>
                <a:gd name="T77" fmla="*/ 46 h 605"/>
                <a:gd name="T78" fmla="*/ 3 w 623"/>
                <a:gd name="T79" fmla="*/ 39 h 605"/>
                <a:gd name="T80" fmla="*/ 3 w 623"/>
                <a:gd name="T81" fmla="*/ 37 h 605"/>
                <a:gd name="T82" fmla="*/ 3 w 623"/>
                <a:gd name="T83" fmla="*/ 35 h 605"/>
                <a:gd name="T84" fmla="*/ 3 w 623"/>
                <a:gd name="T85" fmla="*/ 33 h 605"/>
                <a:gd name="T86" fmla="*/ 3 w 623"/>
                <a:gd name="T87" fmla="*/ 27 h 605"/>
                <a:gd name="T88" fmla="*/ 3 w 623"/>
                <a:gd name="T89" fmla="*/ 22 h 605"/>
                <a:gd name="T90" fmla="*/ 3 w 623"/>
                <a:gd name="T91" fmla="*/ 20 h 605"/>
                <a:gd name="T92" fmla="*/ 3 w 623"/>
                <a:gd name="T93" fmla="*/ 17 h 605"/>
                <a:gd name="T94" fmla="*/ 3 w 623"/>
                <a:gd name="T95" fmla="*/ 13 h 605"/>
                <a:gd name="T96" fmla="*/ 3 w 623"/>
                <a:gd name="T97" fmla="*/ 8 h 605"/>
                <a:gd name="T98" fmla="*/ 3 w 623"/>
                <a:gd name="T99" fmla="*/ 8 h 605"/>
                <a:gd name="T100" fmla="*/ 3 w 623"/>
                <a:gd name="T101" fmla="*/ 8 h 605"/>
                <a:gd name="T102" fmla="*/ 3 w 623"/>
                <a:gd name="T103" fmla="*/ 8 h 605"/>
                <a:gd name="T104" fmla="*/ 3 w 623"/>
                <a:gd name="T105" fmla="*/ 8 h 605"/>
                <a:gd name="T106" fmla="*/ 3 w 623"/>
                <a:gd name="T107" fmla="*/ 8 h 6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3"/>
                <a:gd name="T163" fmla="*/ 0 h 605"/>
                <a:gd name="T164" fmla="*/ 623 w 623"/>
                <a:gd name="T165" fmla="*/ 605 h 6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3" h="605">
                  <a:moveTo>
                    <a:pt x="350" y="15"/>
                  </a:moveTo>
                  <a:lnTo>
                    <a:pt x="327" y="44"/>
                  </a:lnTo>
                  <a:lnTo>
                    <a:pt x="319" y="44"/>
                  </a:lnTo>
                  <a:lnTo>
                    <a:pt x="311" y="36"/>
                  </a:lnTo>
                  <a:lnTo>
                    <a:pt x="288" y="36"/>
                  </a:lnTo>
                  <a:lnTo>
                    <a:pt x="288" y="44"/>
                  </a:lnTo>
                  <a:lnTo>
                    <a:pt x="273" y="36"/>
                  </a:lnTo>
                  <a:lnTo>
                    <a:pt x="257" y="51"/>
                  </a:lnTo>
                  <a:lnTo>
                    <a:pt x="234" y="51"/>
                  </a:lnTo>
                  <a:lnTo>
                    <a:pt x="227" y="36"/>
                  </a:lnTo>
                  <a:lnTo>
                    <a:pt x="227" y="0"/>
                  </a:lnTo>
                  <a:lnTo>
                    <a:pt x="219" y="0"/>
                  </a:lnTo>
                  <a:lnTo>
                    <a:pt x="206" y="7"/>
                  </a:lnTo>
                  <a:lnTo>
                    <a:pt x="190" y="7"/>
                  </a:lnTo>
                  <a:lnTo>
                    <a:pt x="175" y="23"/>
                  </a:lnTo>
                  <a:lnTo>
                    <a:pt x="152" y="7"/>
                  </a:lnTo>
                  <a:lnTo>
                    <a:pt x="152" y="30"/>
                  </a:lnTo>
                  <a:lnTo>
                    <a:pt x="160" y="44"/>
                  </a:lnTo>
                  <a:lnTo>
                    <a:pt x="160" y="51"/>
                  </a:lnTo>
                  <a:lnTo>
                    <a:pt x="152" y="44"/>
                  </a:lnTo>
                  <a:lnTo>
                    <a:pt x="137" y="59"/>
                  </a:lnTo>
                  <a:lnTo>
                    <a:pt x="121" y="59"/>
                  </a:lnTo>
                  <a:lnTo>
                    <a:pt x="113" y="44"/>
                  </a:lnTo>
                  <a:lnTo>
                    <a:pt x="69" y="44"/>
                  </a:lnTo>
                  <a:lnTo>
                    <a:pt x="69" y="51"/>
                  </a:lnTo>
                  <a:lnTo>
                    <a:pt x="85" y="59"/>
                  </a:lnTo>
                  <a:lnTo>
                    <a:pt x="77" y="72"/>
                  </a:lnTo>
                  <a:lnTo>
                    <a:pt x="69" y="72"/>
                  </a:lnTo>
                  <a:lnTo>
                    <a:pt x="69" y="88"/>
                  </a:lnTo>
                  <a:lnTo>
                    <a:pt x="77" y="88"/>
                  </a:lnTo>
                  <a:lnTo>
                    <a:pt x="62" y="147"/>
                  </a:lnTo>
                  <a:lnTo>
                    <a:pt x="23" y="155"/>
                  </a:lnTo>
                  <a:lnTo>
                    <a:pt x="16" y="163"/>
                  </a:lnTo>
                  <a:lnTo>
                    <a:pt x="8" y="176"/>
                  </a:lnTo>
                  <a:lnTo>
                    <a:pt x="16" y="184"/>
                  </a:lnTo>
                  <a:lnTo>
                    <a:pt x="0" y="191"/>
                  </a:lnTo>
                  <a:lnTo>
                    <a:pt x="0" y="199"/>
                  </a:lnTo>
                  <a:lnTo>
                    <a:pt x="8" y="213"/>
                  </a:lnTo>
                  <a:lnTo>
                    <a:pt x="8" y="220"/>
                  </a:lnTo>
                  <a:lnTo>
                    <a:pt x="16" y="220"/>
                  </a:lnTo>
                  <a:lnTo>
                    <a:pt x="31" y="236"/>
                  </a:lnTo>
                  <a:lnTo>
                    <a:pt x="46" y="228"/>
                  </a:lnTo>
                  <a:lnTo>
                    <a:pt x="54" y="228"/>
                  </a:lnTo>
                  <a:lnTo>
                    <a:pt x="62" y="251"/>
                  </a:lnTo>
                  <a:lnTo>
                    <a:pt x="77" y="243"/>
                  </a:lnTo>
                  <a:lnTo>
                    <a:pt x="100" y="243"/>
                  </a:lnTo>
                  <a:lnTo>
                    <a:pt x="106" y="236"/>
                  </a:lnTo>
                  <a:lnTo>
                    <a:pt x="121" y="228"/>
                  </a:lnTo>
                  <a:lnTo>
                    <a:pt x="137" y="213"/>
                  </a:lnTo>
                  <a:lnTo>
                    <a:pt x="137" y="220"/>
                  </a:lnTo>
                  <a:lnTo>
                    <a:pt x="144" y="236"/>
                  </a:lnTo>
                  <a:lnTo>
                    <a:pt x="152" y="264"/>
                  </a:lnTo>
                  <a:lnTo>
                    <a:pt x="175" y="264"/>
                  </a:lnTo>
                  <a:lnTo>
                    <a:pt x="198" y="280"/>
                  </a:lnTo>
                  <a:lnTo>
                    <a:pt x="213" y="280"/>
                  </a:lnTo>
                  <a:lnTo>
                    <a:pt x="219" y="295"/>
                  </a:lnTo>
                  <a:lnTo>
                    <a:pt x="219" y="303"/>
                  </a:lnTo>
                  <a:lnTo>
                    <a:pt x="227" y="332"/>
                  </a:lnTo>
                  <a:lnTo>
                    <a:pt x="257" y="324"/>
                  </a:lnTo>
                  <a:lnTo>
                    <a:pt x="257" y="332"/>
                  </a:lnTo>
                  <a:lnTo>
                    <a:pt x="273" y="347"/>
                  </a:lnTo>
                  <a:lnTo>
                    <a:pt x="273" y="355"/>
                  </a:lnTo>
                  <a:lnTo>
                    <a:pt x="257" y="383"/>
                  </a:lnTo>
                  <a:lnTo>
                    <a:pt x="273" y="420"/>
                  </a:lnTo>
                  <a:lnTo>
                    <a:pt x="304" y="420"/>
                  </a:lnTo>
                  <a:lnTo>
                    <a:pt x="311" y="449"/>
                  </a:lnTo>
                  <a:lnTo>
                    <a:pt x="327" y="449"/>
                  </a:lnTo>
                  <a:lnTo>
                    <a:pt x="327" y="472"/>
                  </a:lnTo>
                  <a:lnTo>
                    <a:pt x="334" y="479"/>
                  </a:lnTo>
                  <a:lnTo>
                    <a:pt x="334" y="500"/>
                  </a:lnTo>
                  <a:lnTo>
                    <a:pt x="327" y="524"/>
                  </a:lnTo>
                  <a:lnTo>
                    <a:pt x="304" y="524"/>
                  </a:lnTo>
                  <a:lnTo>
                    <a:pt x="296" y="552"/>
                  </a:lnTo>
                  <a:lnTo>
                    <a:pt x="311" y="568"/>
                  </a:lnTo>
                  <a:lnTo>
                    <a:pt x="327" y="568"/>
                  </a:lnTo>
                  <a:lnTo>
                    <a:pt x="342" y="575"/>
                  </a:lnTo>
                  <a:lnTo>
                    <a:pt x="350" y="604"/>
                  </a:lnTo>
                  <a:lnTo>
                    <a:pt x="396" y="560"/>
                  </a:lnTo>
                  <a:lnTo>
                    <a:pt x="425" y="500"/>
                  </a:lnTo>
                  <a:lnTo>
                    <a:pt x="417" y="487"/>
                  </a:lnTo>
                  <a:lnTo>
                    <a:pt x="409" y="472"/>
                  </a:lnTo>
                  <a:lnTo>
                    <a:pt x="448" y="449"/>
                  </a:lnTo>
                  <a:lnTo>
                    <a:pt x="471" y="428"/>
                  </a:lnTo>
                  <a:lnTo>
                    <a:pt x="486" y="420"/>
                  </a:lnTo>
                  <a:lnTo>
                    <a:pt x="517" y="428"/>
                  </a:lnTo>
                  <a:lnTo>
                    <a:pt x="530" y="405"/>
                  </a:lnTo>
                  <a:lnTo>
                    <a:pt x="545" y="360"/>
                  </a:lnTo>
                  <a:lnTo>
                    <a:pt x="553" y="339"/>
                  </a:lnTo>
                  <a:lnTo>
                    <a:pt x="561" y="272"/>
                  </a:lnTo>
                  <a:lnTo>
                    <a:pt x="568" y="264"/>
                  </a:lnTo>
                  <a:lnTo>
                    <a:pt x="576" y="251"/>
                  </a:lnTo>
                  <a:lnTo>
                    <a:pt x="592" y="228"/>
                  </a:lnTo>
                  <a:lnTo>
                    <a:pt x="615" y="213"/>
                  </a:lnTo>
                  <a:lnTo>
                    <a:pt x="622" y="199"/>
                  </a:lnTo>
                  <a:lnTo>
                    <a:pt x="615" y="155"/>
                  </a:lnTo>
                  <a:lnTo>
                    <a:pt x="584" y="155"/>
                  </a:lnTo>
                  <a:lnTo>
                    <a:pt x="561" y="147"/>
                  </a:lnTo>
                  <a:lnTo>
                    <a:pt x="538" y="117"/>
                  </a:lnTo>
                  <a:lnTo>
                    <a:pt x="517" y="117"/>
                  </a:lnTo>
                  <a:lnTo>
                    <a:pt x="463" y="111"/>
                  </a:lnTo>
                  <a:lnTo>
                    <a:pt x="455" y="95"/>
                  </a:lnTo>
                  <a:lnTo>
                    <a:pt x="440" y="88"/>
                  </a:lnTo>
                  <a:lnTo>
                    <a:pt x="425" y="72"/>
                  </a:lnTo>
                  <a:lnTo>
                    <a:pt x="401" y="80"/>
                  </a:lnTo>
                  <a:lnTo>
                    <a:pt x="380" y="67"/>
                  </a:lnTo>
                  <a:lnTo>
                    <a:pt x="357" y="80"/>
                  </a:lnTo>
                  <a:lnTo>
                    <a:pt x="357" y="67"/>
                  </a:lnTo>
                  <a:lnTo>
                    <a:pt x="373" y="44"/>
                  </a:lnTo>
                  <a:lnTo>
                    <a:pt x="350"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03" name="Freeform 81">
              <a:hlinkClick r:id="rId3" action="ppaction://hlinksldjump" tooltip="GB Falkland Inseln"/>
            </p:cNvPr>
            <p:cNvSpPr>
              <a:spLocks noChangeAspect="1"/>
            </p:cNvSpPr>
            <p:nvPr/>
          </p:nvSpPr>
          <p:spPr bwMode="auto">
            <a:xfrm>
              <a:off x="1970" y="3684"/>
              <a:ext cx="33" cy="21"/>
            </a:xfrm>
            <a:custGeom>
              <a:avLst/>
              <a:gdLst>
                <a:gd name="T0" fmla="*/ 3 w 39"/>
                <a:gd name="T1" fmla="*/ 7 h 22"/>
                <a:gd name="T2" fmla="*/ 0 w 39"/>
                <a:gd name="T3" fmla="*/ 11 h 22"/>
                <a:gd name="T4" fmla="*/ 3 w 39"/>
                <a:gd name="T5" fmla="*/ 11 h 22"/>
                <a:gd name="T6" fmla="*/ 3 w 39"/>
                <a:gd name="T7" fmla="*/ 7 h 22"/>
                <a:gd name="T8" fmla="*/ 3 w 39"/>
                <a:gd name="T9" fmla="*/ 0 h 22"/>
                <a:gd name="T10" fmla="*/ 3 w 39"/>
                <a:gd name="T11" fmla="*/ 7 h 22"/>
                <a:gd name="T12" fmla="*/ 0 60000 65536"/>
                <a:gd name="T13" fmla="*/ 0 60000 65536"/>
                <a:gd name="T14" fmla="*/ 0 60000 65536"/>
                <a:gd name="T15" fmla="*/ 0 60000 65536"/>
                <a:gd name="T16" fmla="*/ 0 60000 65536"/>
                <a:gd name="T17" fmla="*/ 0 60000 65536"/>
                <a:gd name="T18" fmla="*/ 0 w 39"/>
                <a:gd name="T19" fmla="*/ 0 h 22"/>
                <a:gd name="T20" fmla="*/ 39 w 39"/>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9" h="22">
                  <a:moveTo>
                    <a:pt x="7" y="7"/>
                  </a:moveTo>
                  <a:lnTo>
                    <a:pt x="0" y="21"/>
                  </a:lnTo>
                  <a:lnTo>
                    <a:pt x="23" y="21"/>
                  </a:lnTo>
                  <a:lnTo>
                    <a:pt x="38" y="7"/>
                  </a:lnTo>
                  <a:lnTo>
                    <a:pt x="23" y="0"/>
                  </a:lnTo>
                  <a:lnTo>
                    <a:pt x="7"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04" name="Freeform 82">
              <a:hlinkClick r:id="rId3" action="ppaction://hlinksldjump" tooltip="Spanien"/>
            </p:cNvPr>
            <p:cNvSpPr>
              <a:spLocks noChangeAspect="1"/>
            </p:cNvSpPr>
            <p:nvPr/>
          </p:nvSpPr>
          <p:spPr bwMode="auto">
            <a:xfrm>
              <a:off x="2610" y="2195"/>
              <a:ext cx="157" cy="119"/>
            </a:xfrm>
            <a:custGeom>
              <a:avLst/>
              <a:gdLst>
                <a:gd name="T0" fmla="*/ 3 w 181"/>
                <a:gd name="T1" fmla="*/ 0 h 126"/>
                <a:gd name="T2" fmla="*/ 3 w 181"/>
                <a:gd name="T3" fmla="*/ 0 h 126"/>
                <a:gd name="T4" fmla="*/ 0 w 181"/>
                <a:gd name="T5" fmla="*/ 7 h 126"/>
                <a:gd name="T6" fmla="*/ 0 w 181"/>
                <a:gd name="T7" fmla="*/ 9 h 126"/>
                <a:gd name="T8" fmla="*/ 3 w 181"/>
                <a:gd name="T9" fmla="*/ 9 h 126"/>
                <a:gd name="T10" fmla="*/ 3 w 181"/>
                <a:gd name="T11" fmla="*/ 9 h 126"/>
                <a:gd name="T12" fmla="*/ 3 w 181"/>
                <a:gd name="T13" fmla="*/ 9 h 126"/>
                <a:gd name="T14" fmla="*/ 3 w 181"/>
                <a:gd name="T15" fmla="*/ 9 h 126"/>
                <a:gd name="T16" fmla="*/ 3 w 181"/>
                <a:gd name="T17" fmla="*/ 9 h 126"/>
                <a:gd name="T18" fmla="*/ 3 w 181"/>
                <a:gd name="T19" fmla="*/ 9 h 126"/>
                <a:gd name="T20" fmla="*/ 3 w 181"/>
                <a:gd name="T21" fmla="*/ 9 h 126"/>
                <a:gd name="T22" fmla="*/ 3 w 181"/>
                <a:gd name="T23" fmla="*/ 9 h 126"/>
                <a:gd name="T24" fmla="*/ 3 w 181"/>
                <a:gd name="T25" fmla="*/ 9 h 126"/>
                <a:gd name="T26" fmla="*/ 3 w 181"/>
                <a:gd name="T27" fmla="*/ 9 h 126"/>
                <a:gd name="T28" fmla="*/ 3 w 181"/>
                <a:gd name="T29" fmla="*/ 9 h 126"/>
                <a:gd name="T30" fmla="*/ 3 w 181"/>
                <a:gd name="T31" fmla="*/ 12 h 126"/>
                <a:gd name="T32" fmla="*/ 3 w 181"/>
                <a:gd name="T33" fmla="*/ 11 h 126"/>
                <a:gd name="T34" fmla="*/ 3 w 181"/>
                <a:gd name="T35" fmla="*/ 11 h 126"/>
                <a:gd name="T36" fmla="*/ 3 w 181"/>
                <a:gd name="T37" fmla="*/ 9 h 126"/>
                <a:gd name="T38" fmla="*/ 3 w 181"/>
                <a:gd name="T39" fmla="*/ 9 h 126"/>
                <a:gd name="T40" fmla="*/ 3 w 181"/>
                <a:gd name="T41" fmla="*/ 9 h 126"/>
                <a:gd name="T42" fmla="*/ 3 w 181"/>
                <a:gd name="T43" fmla="*/ 9 h 126"/>
                <a:gd name="T44" fmla="*/ 3 w 181"/>
                <a:gd name="T45" fmla="*/ 9 h 126"/>
                <a:gd name="T46" fmla="*/ 3 w 181"/>
                <a:gd name="T47" fmla="*/ 9 h 126"/>
                <a:gd name="T48" fmla="*/ 3 w 181"/>
                <a:gd name="T49" fmla="*/ 7 h 126"/>
                <a:gd name="T50" fmla="*/ 3 w 181"/>
                <a:gd name="T51" fmla="*/ 7 h 126"/>
                <a:gd name="T52" fmla="*/ 3 w 181"/>
                <a:gd name="T53" fmla="*/ 9 h 126"/>
                <a:gd name="T54" fmla="*/ 3 w 181"/>
                <a:gd name="T55" fmla="*/ 7 h 126"/>
                <a:gd name="T56" fmla="*/ 3 w 181"/>
                <a:gd name="T57" fmla="*/ 0 h 1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1"/>
                <a:gd name="T88" fmla="*/ 0 h 126"/>
                <a:gd name="T89" fmla="*/ 181 w 181"/>
                <a:gd name="T90" fmla="*/ 126 h 1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1" h="126">
                  <a:moveTo>
                    <a:pt x="113" y="0"/>
                  </a:moveTo>
                  <a:lnTo>
                    <a:pt x="15" y="0"/>
                  </a:lnTo>
                  <a:lnTo>
                    <a:pt x="0" y="7"/>
                  </a:lnTo>
                  <a:lnTo>
                    <a:pt x="0" y="21"/>
                  </a:lnTo>
                  <a:lnTo>
                    <a:pt x="15" y="21"/>
                  </a:lnTo>
                  <a:lnTo>
                    <a:pt x="15" y="29"/>
                  </a:lnTo>
                  <a:lnTo>
                    <a:pt x="38" y="29"/>
                  </a:lnTo>
                  <a:lnTo>
                    <a:pt x="38" y="36"/>
                  </a:lnTo>
                  <a:lnTo>
                    <a:pt x="31" y="52"/>
                  </a:lnTo>
                  <a:lnTo>
                    <a:pt x="31" y="65"/>
                  </a:lnTo>
                  <a:lnTo>
                    <a:pt x="23" y="73"/>
                  </a:lnTo>
                  <a:lnTo>
                    <a:pt x="31" y="80"/>
                  </a:lnTo>
                  <a:lnTo>
                    <a:pt x="23" y="102"/>
                  </a:lnTo>
                  <a:lnTo>
                    <a:pt x="23" y="109"/>
                  </a:lnTo>
                  <a:lnTo>
                    <a:pt x="38" y="109"/>
                  </a:lnTo>
                  <a:lnTo>
                    <a:pt x="46" y="125"/>
                  </a:lnTo>
                  <a:lnTo>
                    <a:pt x="67" y="117"/>
                  </a:lnTo>
                  <a:lnTo>
                    <a:pt x="105" y="117"/>
                  </a:lnTo>
                  <a:lnTo>
                    <a:pt x="113" y="109"/>
                  </a:lnTo>
                  <a:lnTo>
                    <a:pt x="128" y="109"/>
                  </a:lnTo>
                  <a:lnTo>
                    <a:pt x="136" y="88"/>
                  </a:lnTo>
                  <a:lnTo>
                    <a:pt x="136" y="65"/>
                  </a:lnTo>
                  <a:lnTo>
                    <a:pt x="150" y="36"/>
                  </a:lnTo>
                  <a:lnTo>
                    <a:pt x="180" y="29"/>
                  </a:lnTo>
                  <a:lnTo>
                    <a:pt x="180" y="7"/>
                  </a:lnTo>
                  <a:lnTo>
                    <a:pt x="150" y="7"/>
                  </a:lnTo>
                  <a:lnTo>
                    <a:pt x="142" y="15"/>
                  </a:lnTo>
                  <a:lnTo>
                    <a:pt x="136" y="7"/>
                  </a:lnTo>
                  <a:lnTo>
                    <a:pt x="113"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05" name="Freeform 83"/>
            <p:cNvSpPr>
              <a:spLocks noChangeAspect="1"/>
            </p:cNvSpPr>
            <p:nvPr/>
          </p:nvSpPr>
          <p:spPr bwMode="auto">
            <a:xfrm>
              <a:off x="2725" y="2203"/>
              <a:ext cx="15" cy="7"/>
            </a:xfrm>
            <a:custGeom>
              <a:avLst/>
              <a:gdLst>
                <a:gd name="T0" fmla="*/ 4 w 17"/>
                <a:gd name="T1" fmla="*/ 0 h 8"/>
                <a:gd name="T2" fmla="*/ 0 w 17"/>
                <a:gd name="T3" fmla="*/ 0 h 8"/>
                <a:gd name="T4" fmla="*/ 4 w 17"/>
                <a:gd name="T5" fmla="*/ 4 h 8"/>
                <a:gd name="T6" fmla="*/ 4 w 17"/>
                <a:gd name="T7" fmla="*/ 0 h 8"/>
                <a:gd name="T8" fmla="*/ 4 w 17"/>
                <a:gd name="T9" fmla="*/ 0 h 8"/>
                <a:gd name="T10" fmla="*/ 0 60000 65536"/>
                <a:gd name="T11" fmla="*/ 0 60000 65536"/>
                <a:gd name="T12" fmla="*/ 0 60000 65536"/>
                <a:gd name="T13" fmla="*/ 0 60000 65536"/>
                <a:gd name="T14" fmla="*/ 0 60000 65536"/>
                <a:gd name="T15" fmla="*/ 0 w 17"/>
                <a:gd name="T16" fmla="*/ 0 h 8"/>
                <a:gd name="T17" fmla="*/ 17 w 17"/>
                <a:gd name="T18" fmla="*/ 8 h 8"/>
              </a:gdLst>
              <a:ahLst/>
              <a:cxnLst>
                <a:cxn ang="T10">
                  <a:pos x="T0" y="T1"/>
                </a:cxn>
                <a:cxn ang="T11">
                  <a:pos x="T2" y="T3"/>
                </a:cxn>
                <a:cxn ang="T12">
                  <a:pos x="T4" y="T5"/>
                </a:cxn>
                <a:cxn ang="T13">
                  <a:pos x="T6" y="T7"/>
                </a:cxn>
                <a:cxn ang="T14">
                  <a:pos x="T8" y="T9"/>
                </a:cxn>
              </a:cxnLst>
              <a:rect l="T15" t="T16" r="T17" b="T18"/>
              <a:pathLst>
                <a:path w="17" h="8">
                  <a:moveTo>
                    <a:pt x="8" y="0"/>
                  </a:moveTo>
                  <a:lnTo>
                    <a:pt x="0" y="0"/>
                  </a:lnTo>
                  <a:lnTo>
                    <a:pt x="8" y="7"/>
                  </a:lnTo>
                  <a:lnTo>
                    <a:pt x="16" y="0"/>
                  </a:lnTo>
                  <a:lnTo>
                    <a:pt x="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06" name="Freeform 84">
              <a:hlinkClick r:id="rId3" action="ppaction://hlinksldjump" tooltip="Italien"/>
            </p:cNvPr>
            <p:cNvSpPr>
              <a:spLocks noChangeAspect="1"/>
            </p:cNvSpPr>
            <p:nvPr/>
          </p:nvSpPr>
          <p:spPr bwMode="auto">
            <a:xfrm>
              <a:off x="2805" y="2134"/>
              <a:ext cx="151" cy="159"/>
            </a:xfrm>
            <a:custGeom>
              <a:avLst/>
              <a:gdLst>
                <a:gd name="T0" fmla="*/ 3 w 174"/>
                <a:gd name="T1" fmla="*/ 7 h 170"/>
                <a:gd name="T2" fmla="*/ 3 w 174"/>
                <a:gd name="T3" fmla="*/ 7 h 170"/>
                <a:gd name="T4" fmla="*/ 3 w 174"/>
                <a:gd name="T5" fmla="*/ 0 h 170"/>
                <a:gd name="T6" fmla="*/ 3 w 174"/>
                <a:gd name="T7" fmla="*/ 7 h 170"/>
                <a:gd name="T8" fmla="*/ 3 w 174"/>
                <a:gd name="T9" fmla="*/ 0 h 170"/>
                <a:gd name="T10" fmla="*/ 3 w 174"/>
                <a:gd name="T11" fmla="*/ 7 h 170"/>
                <a:gd name="T12" fmla="*/ 3 w 174"/>
                <a:gd name="T13" fmla="*/ 7 h 170"/>
                <a:gd name="T14" fmla="*/ 3 w 174"/>
                <a:gd name="T15" fmla="*/ 7 h 170"/>
                <a:gd name="T16" fmla="*/ 3 w 174"/>
                <a:gd name="T17" fmla="*/ 7 h 170"/>
                <a:gd name="T18" fmla="*/ 3 w 174"/>
                <a:gd name="T19" fmla="*/ 7 h 170"/>
                <a:gd name="T20" fmla="*/ 3 w 174"/>
                <a:gd name="T21" fmla="*/ 7 h 170"/>
                <a:gd name="T22" fmla="*/ 3 w 174"/>
                <a:gd name="T23" fmla="*/ 7 h 170"/>
                <a:gd name="T24" fmla="*/ 0 w 174"/>
                <a:gd name="T25" fmla="*/ 7 h 170"/>
                <a:gd name="T26" fmla="*/ 0 w 174"/>
                <a:gd name="T27" fmla="*/ 7 h 170"/>
                <a:gd name="T28" fmla="*/ 3 w 174"/>
                <a:gd name="T29" fmla="*/ 7 h 170"/>
                <a:gd name="T30" fmla="*/ 3 w 174"/>
                <a:gd name="T31" fmla="*/ 7 h 170"/>
                <a:gd name="T32" fmla="*/ 3 w 174"/>
                <a:gd name="T33" fmla="*/ 7 h 170"/>
                <a:gd name="T34" fmla="*/ 3 w 174"/>
                <a:gd name="T35" fmla="*/ 7 h 170"/>
                <a:gd name="T36" fmla="*/ 3 w 174"/>
                <a:gd name="T37" fmla="*/ 7 h 170"/>
                <a:gd name="T38" fmla="*/ 3 w 174"/>
                <a:gd name="T39" fmla="*/ 7 h 170"/>
                <a:gd name="T40" fmla="*/ 3 w 174"/>
                <a:gd name="T41" fmla="*/ 7 h 170"/>
                <a:gd name="T42" fmla="*/ 3 w 174"/>
                <a:gd name="T43" fmla="*/ 7 h 170"/>
                <a:gd name="T44" fmla="*/ 3 w 174"/>
                <a:gd name="T45" fmla="*/ 8 h 170"/>
                <a:gd name="T46" fmla="*/ 3 w 174"/>
                <a:gd name="T47" fmla="*/ 9 h 170"/>
                <a:gd name="T48" fmla="*/ 3 w 174"/>
                <a:gd name="T49" fmla="*/ 10 h 170"/>
                <a:gd name="T50" fmla="*/ 3 w 174"/>
                <a:gd name="T51" fmla="*/ 8 h 170"/>
                <a:gd name="T52" fmla="*/ 3 w 174"/>
                <a:gd name="T53" fmla="*/ 7 h 170"/>
                <a:gd name="T54" fmla="*/ 3 w 174"/>
                <a:gd name="T55" fmla="*/ 7 h 170"/>
                <a:gd name="T56" fmla="*/ 3 w 174"/>
                <a:gd name="T57" fmla="*/ 7 h 170"/>
                <a:gd name="T58" fmla="*/ 3 w 174"/>
                <a:gd name="T59" fmla="*/ 7 h 170"/>
                <a:gd name="T60" fmla="*/ 3 w 174"/>
                <a:gd name="T61" fmla="*/ 7 h 170"/>
                <a:gd name="T62" fmla="*/ 3 w 174"/>
                <a:gd name="T63" fmla="*/ 7 h 170"/>
                <a:gd name="T64" fmla="*/ 3 w 174"/>
                <a:gd name="T65" fmla="*/ 7 h 170"/>
                <a:gd name="T66" fmla="*/ 3 w 174"/>
                <a:gd name="T67" fmla="*/ 7 h 170"/>
                <a:gd name="T68" fmla="*/ 3 w 174"/>
                <a:gd name="T69" fmla="*/ 7 h 170"/>
                <a:gd name="T70" fmla="*/ 3 w 174"/>
                <a:gd name="T71" fmla="*/ 7 h 170"/>
                <a:gd name="T72" fmla="*/ 3 w 174"/>
                <a:gd name="T73" fmla="*/ 7 h 170"/>
                <a:gd name="T74" fmla="*/ 3 w 174"/>
                <a:gd name="T75" fmla="*/ 7 h 170"/>
                <a:gd name="T76" fmla="*/ 3 w 174"/>
                <a:gd name="T77" fmla="*/ 7 h 1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4"/>
                <a:gd name="T118" fmla="*/ 0 h 170"/>
                <a:gd name="T119" fmla="*/ 174 w 174"/>
                <a:gd name="T120" fmla="*/ 170 h 17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4" h="170">
                  <a:moveTo>
                    <a:pt x="98" y="7"/>
                  </a:moveTo>
                  <a:lnTo>
                    <a:pt x="91" y="7"/>
                  </a:lnTo>
                  <a:lnTo>
                    <a:pt x="75" y="0"/>
                  </a:lnTo>
                  <a:lnTo>
                    <a:pt x="60" y="7"/>
                  </a:lnTo>
                  <a:lnTo>
                    <a:pt x="60" y="0"/>
                  </a:lnTo>
                  <a:lnTo>
                    <a:pt x="52" y="7"/>
                  </a:lnTo>
                  <a:lnTo>
                    <a:pt x="45" y="7"/>
                  </a:lnTo>
                  <a:lnTo>
                    <a:pt x="31" y="21"/>
                  </a:lnTo>
                  <a:lnTo>
                    <a:pt x="23" y="15"/>
                  </a:lnTo>
                  <a:lnTo>
                    <a:pt x="16" y="21"/>
                  </a:lnTo>
                  <a:lnTo>
                    <a:pt x="8" y="21"/>
                  </a:lnTo>
                  <a:lnTo>
                    <a:pt x="8" y="28"/>
                  </a:lnTo>
                  <a:lnTo>
                    <a:pt x="0" y="36"/>
                  </a:lnTo>
                  <a:lnTo>
                    <a:pt x="0" y="51"/>
                  </a:lnTo>
                  <a:lnTo>
                    <a:pt x="16" y="59"/>
                  </a:lnTo>
                  <a:lnTo>
                    <a:pt x="37" y="44"/>
                  </a:lnTo>
                  <a:lnTo>
                    <a:pt x="45" y="51"/>
                  </a:lnTo>
                  <a:lnTo>
                    <a:pt x="91" y="103"/>
                  </a:lnTo>
                  <a:lnTo>
                    <a:pt x="106" y="103"/>
                  </a:lnTo>
                  <a:lnTo>
                    <a:pt x="114" y="117"/>
                  </a:lnTo>
                  <a:lnTo>
                    <a:pt x="121" y="117"/>
                  </a:lnTo>
                  <a:lnTo>
                    <a:pt x="127" y="124"/>
                  </a:lnTo>
                  <a:lnTo>
                    <a:pt x="142" y="147"/>
                  </a:lnTo>
                  <a:lnTo>
                    <a:pt x="135" y="161"/>
                  </a:lnTo>
                  <a:lnTo>
                    <a:pt x="142" y="169"/>
                  </a:lnTo>
                  <a:lnTo>
                    <a:pt x="158" y="147"/>
                  </a:lnTo>
                  <a:lnTo>
                    <a:pt x="150" y="124"/>
                  </a:lnTo>
                  <a:lnTo>
                    <a:pt x="158" y="117"/>
                  </a:lnTo>
                  <a:lnTo>
                    <a:pt x="173" y="124"/>
                  </a:lnTo>
                  <a:lnTo>
                    <a:pt x="173" y="117"/>
                  </a:lnTo>
                  <a:lnTo>
                    <a:pt x="158" y="96"/>
                  </a:lnTo>
                  <a:lnTo>
                    <a:pt x="142" y="96"/>
                  </a:lnTo>
                  <a:lnTo>
                    <a:pt x="142" y="88"/>
                  </a:lnTo>
                  <a:lnTo>
                    <a:pt x="121" y="88"/>
                  </a:lnTo>
                  <a:lnTo>
                    <a:pt x="106" y="73"/>
                  </a:lnTo>
                  <a:lnTo>
                    <a:pt x="106" y="59"/>
                  </a:lnTo>
                  <a:lnTo>
                    <a:pt x="75" y="28"/>
                  </a:lnTo>
                  <a:lnTo>
                    <a:pt x="98" y="21"/>
                  </a:lnTo>
                  <a:lnTo>
                    <a:pt x="98"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07" name="Freeform 85">
              <a:hlinkClick r:id="rId3" action="ppaction://hlinksldjump" tooltip="Schweiz"/>
            </p:cNvPr>
            <p:cNvSpPr>
              <a:spLocks noChangeAspect="1"/>
            </p:cNvSpPr>
            <p:nvPr/>
          </p:nvSpPr>
          <p:spPr bwMode="auto">
            <a:xfrm>
              <a:off x="2792" y="2120"/>
              <a:ext cx="66" cy="35"/>
            </a:xfrm>
            <a:custGeom>
              <a:avLst/>
              <a:gdLst>
                <a:gd name="T0" fmla="*/ 3 w 76"/>
                <a:gd name="T1" fmla="*/ 0 h 38"/>
                <a:gd name="T2" fmla="*/ 3 w 76"/>
                <a:gd name="T3" fmla="*/ 6 h 38"/>
                <a:gd name="T4" fmla="*/ 3 w 76"/>
                <a:gd name="T5" fmla="*/ 0 h 38"/>
                <a:gd name="T6" fmla="*/ 3 w 76"/>
                <a:gd name="T7" fmla="*/ 0 h 38"/>
                <a:gd name="T8" fmla="*/ 3 w 76"/>
                <a:gd name="T9" fmla="*/ 6 h 38"/>
                <a:gd name="T10" fmla="*/ 0 w 76"/>
                <a:gd name="T11" fmla="*/ 6 h 38"/>
                <a:gd name="T12" fmla="*/ 0 w 76"/>
                <a:gd name="T13" fmla="*/ 6 h 38"/>
                <a:gd name="T14" fmla="*/ 3 w 76"/>
                <a:gd name="T15" fmla="*/ 6 h 38"/>
                <a:gd name="T16" fmla="*/ 3 w 76"/>
                <a:gd name="T17" fmla="*/ 6 h 38"/>
                <a:gd name="T18" fmla="*/ 3 w 76"/>
                <a:gd name="T19" fmla="*/ 6 h 38"/>
                <a:gd name="T20" fmla="*/ 3 w 76"/>
                <a:gd name="T21" fmla="*/ 6 h 38"/>
                <a:gd name="T22" fmla="*/ 3 w 76"/>
                <a:gd name="T23" fmla="*/ 6 h 38"/>
                <a:gd name="T24" fmla="*/ 3 w 76"/>
                <a:gd name="T25" fmla="*/ 6 h 38"/>
                <a:gd name="T26" fmla="*/ 3 w 76"/>
                <a:gd name="T27" fmla="*/ 6 h 38"/>
                <a:gd name="T28" fmla="*/ 3 w 76"/>
                <a:gd name="T29" fmla="*/ 6 h 38"/>
                <a:gd name="T30" fmla="*/ 3 w 76"/>
                <a:gd name="T31" fmla="*/ 6 h 38"/>
                <a:gd name="T32" fmla="*/ 3 w 76"/>
                <a:gd name="T33" fmla="*/ 6 h 38"/>
                <a:gd name="T34" fmla="*/ 3 w 76"/>
                <a:gd name="T35" fmla="*/ 0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
                <a:gd name="T55" fmla="*/ 0 h 38"/>
                <a:gd name="T56" fmla="*/ 76 w 76"/>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 h="38">
                  <a:moveTo>
                    <a:pt x="52" y="0"/>
                  </a:moveTo>
                  <a:lnTo>
                    <a:pt x="36" y="8"/>
                  </a:lnTo>
                  <a:lnTo>
                    <a:pt x="29" y="0"/>
                  </a:lnTo>
                  <a:lnTo>
                    <a:pt x="23" y="0"/>
                  </a:lnTo>
                  <a:lnTo>
                    <a:pt x="15" y="16"/>
                  </a:lnTo>
                  <a:lnTo>
                    <a:pt x="0" y="21"/>
                  </a:lnTo>
                  <a:lnTo>
                    <a:pt x="0" y="37"/>
                  </a:lnTo>
                  <a:lnTo>
                    <a:pt x="15" y="29"/>
                  </a:lnTo>
                  <a:lnTo>
                    <a:pt x="23" y="37"/>
                  </a:lnTo>
                  <a:lnTo>
                    <a:pt x="29" y="37"/>
                  </a:lnTo>
                  <a:lnTo>
                    <a:pt x="36" y="29"/>
                  </a:lnTo>
                  <a:lnTo>
                    <a:pt x="44" y="37"/>
                  </a:lnTo>
                  <a:lnTo>
                    <a:pt x="60" y="21"/>
                  </a:lnTo>
                  <a:lnTo>
                    <a:pt x="67" y="21"/>
                  </a:lnTo>
                  <a:lnTo>
                    <a:pt x="75" y="16"/>
                  </a:lnTo>
                  <a:lnTo>
                    <a:pt x="60" y="16"/>
                  </a:lnTo>
                  <a:lnTo>
                    <a:pt x="60" y="8"/>
                  </a:lnTo>
                  <a:lnTo>
                    <a:pt x="52"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08" name="Freeform 86">
              <a:hlinkClick r:id="rId3" action="ppaction://hlinksldjump" tooltip="Dänemark"/>
            </p:cNvPr>
            <p:cNvSpPr>
              <a:spLocks noChangeAspect="1"/>
            </p:cNvSpPr>
            <p:nvPr/>
          </p:nvSpPr>
          <p:spPr bwMode="auto">
            <a:xfrm>
              <a:off x="2850" y="1960"/>
              <a:ext cx="21" cy="20"/>
            </a:xfrm>
            <a:custGeom>
              <a:avLst/>
              <a:gdLst>
                <a:gd name="T0" fmla="*/ 4 w 24"/>
                <a:gd name="T1" fmla="*/ 0 h 22"/>
                <a:gd name="T2" fmla="*/ 4 w 24"/>
                <a:gd name="T3" fmla="*/ 5 h 22"/>
                <a:gd name="T4" fmla="*/ 0 w 24"/>
                <a:gd name="T5" fmla="*/ 5 h 22"/>
                <a:gd name="T6" fmla="*/ 0 w 24"/>
                <a:gd name="T7" fmla="*/ 5 h 22"/>
                <a:gd name="T8" fmla="*/ 4 w 24"/>
                <a:gd name="T9" fmla="*/ 0 h 22"/>
                <a:gd name="T10" fmla="*/ 0 60000 65536"/>
                <a:gd name="T11" fmla="*/ 0 60000 65536"/>
                <a:gd name="T12" fmla="*/ 0 60000 65536"/>
                <a:gd name="T13" fmla="*/ 0 60000 65536"/>
                <a:gd name="T14" fmla="*/ 0 60000 65536"/>
                <a:gd name="T15" fmla="*/ 0 w 24"/>
                <a:gd name="T16" fmla="*/ 0 h 22"/>
                <a:gd name="T17" fmla="*/ 24 w 24"/>
                <a:gd name="T18" fmla="*/ 22 h 22"/>
              </a:gdLst>
              <a:ahLst/>
              <a:cxnLst>
                <a:cxn ang="T10">
                  <a:pos x="T0" y="T1"/>
                </a:cxn>
                <a:cxn ang="T11">
                  <a:pos x="T2" y="T3"/>
                </a:cxn>
                <a:cxn ang="T12">
                  <a:pos x="T4" y="T5"/>
                </a:cxn>
                <a:cxn ang="T13">
                  <a:pos x="T6" y="T7"/>
                </a:cxn>
                <a:cxn ang="T14">
                  <a:pos x="T8" y="T9"/>
                </a:cxn>
              </a:cxnLst>
              <a:rect l="T15" t="T16" r="T17" b="T18"/>
              <a:pathLst>
                <a:path w="24" h="22">
                  <a:moveTo>
                    <a:pt x="16" y="0"/>
                  </a:moveTo>
                  <a:lnTo>
                    <a:pt x="23" y="14"/>
                  </a:lnTo>
                  <a:lnTo>
                    <a:pt x="0" y="21"/>
                  </a:lnTo>
                  <a:lnTo>
                    <a:pt x="0" y="8"/>
                  </a:lnTo>
                  <a:lnTo>
                    <a:pt x="16"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09" name="Freeform 87">
              <a:hlinkClick r:id="rId3" action="ppaction://hlinksldjump" tooltip="Schweden (Gotland)"/>
            </p:cNvPr>
            <p:cNvSpPr>
              <a:spLocks noChangeAspect="1"/>
            </p:cNvSpPr>
            <p:nvPr/>
          </p:nvSpPr>
          <p:spPr bwMode="auto">
            <a:xfrm>
              <a:off x="2938" y="1918"/>
              <a:ext cx="19" cy="29"/>
            </a:xfrm>
            <a:custGeom>
              <a:avLst/>
              <a:gdLst>
                <a:gd name="T0" fmla="*/ 0 w 22"/>
                <a:gd name="T1" fmla="*/ 15 h 30"/>
                <a:gd name="T2" fmla="*/ 3 w 22"/>
                <a:gd name="T3" fmla="*/ 15 h 30"/>
                <a:gd name="T4" fmla="*/ 3 w 22"/>
                <a:gd name="T5" fmla="*/ 0 h 30"/>
                <a:gd name="T6" fmla="*/ 3 w 22"/>
                <a:gd name="T7" fmla="*/ 8 h 30"/>
                <a:gd name="T8" fmla="*/ 0 w 22"/>
                <a:gd name="T9" fmla="*/ 15 h 30"/>
                <a:gd name="T10" fmla="*/ 0 60000 65536"/>
                <a:gd name="T11" fmla="*/ 0 60000 65536"/>
                <a:gd name="T12" fmla="*/ 0 60000 65536"/>
                <a:gd name="T13" fmla="*/ 0 60000 65536"/>
                <a:gd name="T14" fmla="*/ 0 60000 65536"/>
                <a:gd name="T15" fmla="*/ 0 w 22"/>
                <a:gd name="T16" fmla="*/ 0 h 30"/>
                <a:gd name="T17" fmla="*/ 22 w 22"/>
                <a:gd name="T18" fmla="*/ 30 h 30"/>
              </a:gdLst>
              <a:ahLst/>
              <a:cxnLst>
                <a:cxn ang="T10">
                  <a:pos x="T0" y="T1"/>
                </a:cxn>
                <a:cxn ang="T11">
                  <a:pos x="T2" y="T3"/>
                </a:cxn>
                <a:cxn ang="T12">
                  <a:pos x="T4" y="T5"/>
                </a:cxn>
                <a:cxn ang="T13">
                  <a:pos x="T6" y="T7"/>
                </a:cxn>
                <a:cxn ang="T14">
                  <a:pos x="T8" y="T9"/>
                </a:cxn>
              </a:cxnLst>
              <a:rect l="T15" t="T16" r="T17" b="T18"/>
              <a:pathLst>
                <a:path w="22" h="30">
                  <a:moveTo>
                    <a:pt x="0" y="16"/>
                  </a:moveTo>
                  <a:lnTo>
                    <a:pt x="8" y="29"/>
                  </a:lnTo>
                  <a:lnTo>
                    <a:pt x="21" y="0"/>
                  </a:lnTo>
                  <a:lnTo>
                    <a:pt x="8" y="8"/>
                  </a:lnTo>
                  <a:lnTo>
                    <a:pt x="0" y="1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10" name="Freeform 88">
              <a:hlinkClick r:id="rId3" action="ppaction://hlinksldjump" tooltip="Rumänien"/>
            </p:cNvPr>
            <p:cNvSpPr>
              <a:spLocks noChangeAspect="1"/>
            </p:cNvSpPr>
            <p:nvPr/>
          </p:nvSpPr>
          <p:spPr bwMode="auto">
            <a:xfrm>
              <a:off x="2982" y="2104"/>
              <a:ext cx="112" cy="87"/>
            </a:xfrm>
            <a:custGeom>
              <a:avLst/>
              <a:gdLst>
                <a:gd name="T0" fmla="*/ 3 w 129"/>
                <a:gd name="T1" fmla="*/ 13 h 91"/>
                <a:gd name="T2" fmla="*/ 3 w 129"/>
                <a:gd name="T3" fmla="*/ 11 h 91"/>
                <a:gd name="T4" fmla="*/ 3 w 129"/>
                <a:gd name="T5" fmla="*/ 11 h 91"/>
                <a:gd name="T6" fmla="*/ 3 w 129"/>
                <a:gd name="T7" fmla="*/ 11 h 91"/>
                <a:gd name="T8" fmla="*/ 3 w 129"/>
                <a:gd name="T9" fmla="*/ 11 h 91"/>
                <a:gd name="T10" fmla="*/ 3 w 129"/>
                <a:gd name="T11" fmla="*/ 11 h 91"/>
                <a:gd name="T12" fmla="*/ 0 w 129"/>
                <a:gd name="T13" fmla="*/ 11 h 91"/>
                <a:gd name="T14" fmla="*/ 3 w 129"/>
                <a:gd name="T15" fmla="*/ 11 h 91"/>
                <a:gd name="T16" fmla="*/ 3 w 129"/>
                <a:gd name="T17" fmla="*/ 11 h 91"/>
                <a:gd name="T18" fmla="*/ 3 w 129"/>
                <a:gd name="T19" fmla="*/ 8 h 91"/>
                <a:gd name="T20" fmla="*/ 3 w 129"/>
                <a:gd name="T21" fmla="*/ 0 h 91"/>
                <a:gd name="T22" fmla="*/ 3 w 129"/>
                <a:gd name="T23" fmla="*/ 8 h 91"/>
                <a:gd name="T24" fmla="*/ 3 w 129"/>
                <a:gd name="T25" fmla="*/ 0 h 91"/>
                <a:gd name="T26" fmla="*/ 3 w 129"/>
                <a:gd name="T27" fmla="*/ 8 h 91"/>
                <a:gd name="T28" fmla="*/ 3 w 129"/>
                <a:gd name="T29" fmla="*/ 11 h 91"/>
                <a:gd name="T30" fmla="*/ 3 w 129"/>
                <a:gd name="T31" fmla="*/ 11 h 91"/>
                <a:gd name="T32" fmla="*/ 3 w 129"/>
                <a:gd name="T33" fmla="*/ 11 h 91"/>
                <a:gd name="T34" fmla="*/ 3 w 129"/>
                <a:gd name="T35" fmla="*/ 11 h 91"/>
                <a:gd name="T36" fmla="*/ 3 w 129"/>
                <a:gd name="T37" fmla="*/ 13 h 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91"/>
                <a:gd name="T59" fmla="*/ 129 w 129"/>
                <a:gd name="T60" fmla="*/ 91 h 9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91">
                  <a:moveTo>
                    <a:pt x="128" y="90"/>
                  </a:moveTo>
                  <a:lnTo>
                    <a:pt x="98" y="75"/>
                  </a:lnTo>
                  <a:lnTo>
                    <a:pt x="82" y="82"/>
                  </a:lnTo>
                  <a:lnTo>
                    <a:pt x="38" y="82"/>
                  </a:lnTo>
                  <a:lnTo>
                    <a:pt x="23" y="67"/>
                  </a:lnTo>
                  <a:lnTo>
                    <a:pt x="15" y="67"/>
                  </a:lnTo>
                  <a:lnTo>
                    <a:pt x="0" y="52"/>
                  </a:lnTo>
                  <a:lnTo>
                    <a:pt x="8" y="38"/>
                  </a:lnTo>
                  <a:lnTo>
                    <a:pt x="15" y="38"/>
                  </a:lnTo>
                  <a:lnTo>
                    <a:pt x="23" y="8"/>
                  </a:lnTo>
                  <a:lnTo>
                    <a:pt x="38" y="0"/>
                  </a:lnTo>
                  <a:lnTo>
                    <a:pt x="67" y="8"/>
                  </a:lnTo>
                  <a:lnTo>
                    <a:pt x="82" y="0"/>
                  </a:lnTo>
                  <a:lnTo>
                    <a:pt x="98" y="8"/>
                  </a:lnTo>
                  <a:lnTo>
                    <a:pt x="98" y="15"/>
                  </a:lnTo>
                  <a:lnTo>
                    <a:pt x="105" y="23"/>
                  </a:lnTo>
                  <a:lnTo>
                    <a:pt x="113" y="52"/>
                  </a:lnTo>
                  <a:lnTo>
                    <a:pt x="128" y="59"/>
                  </a:lnTo>
                  <a:lnTo>
                    <a:pt x="128" y="9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11" name="Freeform 89">
              <a:hlinkClick r:id="rId3" action="ppaction://hlinksldjump" tooltip="Bulgarien"/>
            </p:cNvPr>
            <p:cNvSpPr>
              <a:spLocks noChangeAspect="1"/>
            </p:cNvSpPr>
            <p:nvPr/>
          </p:nvSpPr>
          <p:spPr bwMode="auto">
            <a:xfrm>
              <a:off x="3010" y="2175"/>
              <a:ext cx="84" cy="48"/>
            </a:xfrm>
            <a:custGeom>
              <a:avLst/>
              <a:gdLst>
                <a:gd name="T0" fmla="*/ 3 w 98"/>
                <a:gd name="T1" fmla="*/ 8 h 51"/>
                <a:gd name="T2" fmla="*/ 3 w 98"/>
                <a:gd name="T3" fmla="*/ 0 h 51"/>
                <a:gd name="T4" fmla="*/ 3 w 98"/>
                <a:gd name="T5" fmla="*/ 7 h 51"/>
                <a:gd name="T6" fmla="*/ 3 w 98"/>
                <a:gd name="T7" fmla="*/ 7 h 51"/>
                <a:gd name="T8" fmla="*/ 3 w 98"/>
                <a:gd name="T9" fmla="*/ 8 h 51"/>
                <a:gd name="T10" fmla="*/ 0 w 98"/>
                <a:gd name="T11" fmla="*/ 8 h 51"/>
                <a:gd name="T12" fmla="*/ 3 w 98"/>
                <a:gd name="T13" fmla="*/ 8 h 51"/>
                <a:gd name="T14" fmla="*/ 3 w 98"/>
                <a:gd name="T15" fmla="*/ 8 h 51"/>
                <a:gd name="T16" fmla="*/ 3 w 98"/>
                <a:gd name="T17" fmla="*/ 8 h 51"/>
                <a:gd name="T18" fmla="*/ 3 w 98"/>
                <a:gd name="T19" fmla="*/ 8 h 51"/>
                <a:gd name="T20" fmla="*/ 3 w 98"/>
                <a:gd name="T21" fmla="*/ 8 h 51"/>
                <a:gd name="T22" fmla="*/ 3 w 98"/>
                <a:gd name="T23" fmla="*/ 8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8"/>
                <a:gd name="T37" fmla="*/ 0 h 51"/>
                <a:gd name="T38" fmla="*/ 98 w 98"/>
                <a:gd name="T39" fmla="*/ 51 h 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8" h="51">
                  <a:moveTo>
                    <a:pt x="97" y="13"/>
                  </a:moveTo>
                  <a:lnTo>
                    <a:pt x="67" y="0"/>
                  </a:lnTo>
                  <a:lnTo>
                    <a:pt x="51" y="7"/>
                  </a:lnTo>
                  <a:lnTo>
                    <a:pt x="7" y="7"/>
                  </a:lnTo>
                  <a:lnTo>
                    <a:pt x="7" y="21"/>
                  </a:lnTo>
                  <a:lnTo>
                    <a:pt x="0" y="29"/>
                  </a:lnTo>
                  <a:lnTo>
                    <a:pt x="7" y="42"/>
                  </a:lnTo>
                  <a:lnTo>
                    <a:pt x="7" y="50"/>
                  </a:lnTo>
                  <a:lnTo>
                    <a:pt x="38" y="42"/>
                  </a:lnTo>
                  <a:lnTo>
                    <a:pt x="67" y="50"/>
                  </a:lnTo>
                  <a:lnTo>
                    <a:pt x="82" y="42"/>
                  </a:lnTo>
                  <a:lnTo>
                    <a:pt x="97" y="1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12" name="Freeform 90">
              <a:hlinkClick r:id="rId3" action="ppaction://hlinksldjump" tooltip="Türkei"/>
            </p:cNvPr>
            <p:cNvSpPr>
              <a:spLocks noChangeAspect="1"/>
            </p:cNvSpPr>
            <p:nvPr/>
          </p:nvSpPr>
          <p:spPr bwMode="auto">
            <a:xfrm>
              <a:off x="3066" y="2216"/>
              <a:ext cx="28" cy="22"/>
            </a:xfrm>
            <a:custGeom>
              <a:avLst/>
              <a:gdLst>
                <a:gd name="T0" fmla="*/ 5 w 31"/>
                <a:gd name="T1" fmla="*/ 0 h 22"/>
                <a:gd name="T2" fmla="*/ 0 w 31"/>
                <a:gd name="T3" fmla="*/ 8 h 22"/>
                <a:gd name="T4" fmla="*/ 0 w 31"/>
                <a:gd name="T5" fmla="*/ 21 h 22"/>
                <a:gd name="T6" fmla="*/ 5 w 31"/>
                <a:gd name="T7" fmla="*/ 21 h 22"/>
                <a:gd name="T8" fmla="*/ 5 w 31"/>
                <a:gd name="T9" fmla="*/ 13 h 22"/>
                <a:gd name="T10" fmla="*/ 5 w 31"/>
                <a:gd name="T11" fmla="*/ 8 h 22"/>
                <a:gd name="T12" fmla="*/ 5 w 31"/>
                <a:gd name="T13" fmla="*/ 0 h 22"/>
                <a:gd name="T14" fmla="*/ 0 60000 65536"/>
                <a:gd name="T15" fmla="*/ 0 60000 65536"/>
                <a:gd name="T16" fmla="*/ 0 60000 65536"/>
                <a:gd name="T17" fmla="*/ 0 60000 65536"/>
                <a:gd name="T18" fmla="*/ 0 60000 65536"/>
                <a:gd name="T19" fmla="*/ 0 60000 65536"/>
                <a:gd name="T20" fmla="*/ 0 60000 65536"/>
                <a:gd name="T21" fmla="*/ 0 w 31"/>
                <a:gd name="T22" fmla="*/ 0 h 22"/>
                <a:gd name="T23" fmla="*/ 31 w 3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2">
                  <a:moveTo>
                    <a:pt x="15" y="0"/>
                  </a:moveTo>
                  <a:lnTo>
                    <a:pt x="0" y="8"/>
                  </a:lnTo>
                  <a:lnTo>
                    <a:pt x="0" y="21"/>
                  </a:lnTo>
                  <a:lnTo>
                    <a:pt x="7" y="21"/>
                  </a:lnTo>
                  <a:lnTo>
                    <a:pt x="30" y="13"/>
                  </a:lnTo>
                  <a:lnTo>
                    <a:pt x="30" y="8"/>
                  </a:lnTo>
                  <a:lnTo>
                    <a:pt x="1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13" name="Freeform 91">
              <a:hlinkClick r:id="rId3" action="ppaction://hlinksldjump" tooltip="Griechenland"/>
            </p:cNvPr>
            <p:cNvSpPr>
              <a:spLocks noChangeAspect="1"/>
            </p:cNvSpPr>
            <p:nvPr/>
          </p:nvSpPr>
          <p:spPr bwMode="auto">
            <a:xfrm>
              <a:off x="2981" y="2215"/>
              <a:ext cx="87" cy="99"/>
            </a:xfrm>
            <a:custGeom>
              <a:avLst/>
              <a:gdLst>
                <a:gd name="T0" fmla="*/ 4 w 99"/>
                <a:gd name="T1" fmla="*/ 8 h 105"/>
                <a:gd name="T2" fmla="*/ 4 w 99"/>
                <a:gd name="T3" fmla="*/ 8 h 105"/>
                <a:gd name="T4" fmla="*/ 4 w 99"/>
                <a:gd name="T5" fmla="*/ 8 h 105"/>
                <a:gd name="T6" fmla="*/ 4 w 99"/>
                <a:gd name="T7" fmla="*/ 8 h 105"/>
                <a:gd name="T8" fmla="*/ 4 w 99"/>
                <a:gd name="T9" fmla="*/ 8 h 105"/>
                <a:gd name="T10" fmla="*/ 4 w 99"/>
                <a:gd name="T11" fmla="*/ 8 h 105"/>
                <a:gd name="T12" fmla="*/ 4 w 99"/>
                <a:gd name="T13" fmla="*/ 8 h 105"/>
                <a:gd name="T14" fmla="*/ 4 w 99"/>
                <a:gd name="T15" fmla="*/ 8 h 105"/>
                <a:gd name="T16" fmla="*/ 4 w 99"/>
                <a:gd name="T17" fmla="*/ 8 h 105"/>
                <a:gd name="T18" fmla="*/ 4 w 99"/>
                <a:gd name="T19" fmla="*/ 8 h 105"/>
                <a:gd name="T20" fmla="*/ 4 w 99"/>
                <a:gd name="T21" fmla="*/ 8 h 105"/>
                <a:gd name="T22" fmla="*/ 4 w 99"/>
                <a:gd name="T23" fmla="*/ 8 h 105"/>
                <a:gd name="T24" fmla="*/ 4 w 99"/>
                <a:gd name="T25" fmla="*/ 8 h 105"/>
                <a:gd name="T26" fmla="*/ 4 w 99"/>
                <a:gd name="T27" fmla="*/ 8 h 105"/>
                <a:gd name="T28" fmla="*/ 4 w 99"/>
                <a:gd name="T29" fmla="*/ 8 h 105"/>
                <a:gd name="T30" fmla="*/ 4 w 99"/>
                <a:gd name="T31" fmla="*/ 8 h 105"/>
                <a:gd name="T32" fmla="*/ 4 w 99"/>
                <a:gd name="T33" fmla="*/ 8 h 105"/>
                <a:gd name="T34" fmla="*/ 0 w 99"/>
                <a:gd name="T35" fmla="*/ 8 h 105"/>
                <a:gd name="T36" fmla="*/ 4 w 99"/>
                <a:gd name="T37" fmla="*/ 8 h 105"/>
                <a:gd name="T38" fmla="*/ 4 w 99"/>
                <a:gd name="T39" fmla="*/ 8 h 105"/>
                <a:gd name="T40" fmla="*/ 4 w 99"/>
                <a:gd name="T41" fmla="*/ 8 h 105"/>
                <a:gd name="T42" fmla="*/ 4 w 99"/>
                <a:gd name="T43" fmla="*/ 0 h 105"/>
                <a:gd name="T44" fmla="*/ 4 w 99"/>
                <a:gd name="T45" fmla="*/ 8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9"/>
                <a:gd name="T70" fmla="*/ 0 h 105"/>
                <a:gd name="T71" fmla="*/ 99 w 99"/>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9" h="105">
                  <a:moveTo>
                    <a:pt x="98" y="8"/>
                  </a:moveTo>
                  <a:lnTo>
                    <a:pt x="98" y="23"/>
                  </a:lnTo>
                  <a:lnTo>
                    <a:pt x="82" y="15"/>
                  </a:lnTo>
                  <a:lnTo>
                    <a:pt x="52" y="23"/>
                  </a:lnTo>
                  <a:lnTo>
                    <a:pt x="59" y="36"/>
                  </a:lnTo>
                  <a:lnTo>
                    <a:pt x="52" y="36"/>
                  </a:lnTo>
                  <a:lnTo>
                    <a:pt x="31" y="31"/>
                  </a:lnTo>
                  <a:lnTo>
                    <a:pt x="31" y="36"/>
                  </a:lnTo>
                  <a:lnTo>
                    <a:pt x="44" y="59"/>
                  </a:lnTo>
                  <a:lnTo>
                    <a:pt x="59" y="67"/>
                  </a:lnTo>
                  <a:lnTo>
                    <a:pt x="59" y="81"/>
                  </a:lnTo>
                  <a:lnTo>
                    <a:pt x="44" y="81"/>
                  </a:lnTo>
                  <a:lnTo>
                    <a:pt x="59" y="96"/>
                  </a:lnTo>
                  <a:lnTo>
                    <a:pt x="52" y="104"/>
                  </a:lnTo>
                  <a:lnTo>
                    <a:pt x="38" y="96"/>
                  </a:lnTo>
                  <a:lnTo>
                    <a:pt x="15" y="81"/>
                  </a:lnTo>
                  <a:lnTo>
                    <a:pt x="15" y="67"/>
                  </a:lnTo>
                  <a:lnTo>
                    <a:pt x="0" y="44"/>
                  </a:lnTo>
                  <a:lnTo>
                    <a:pt x="15" y="23"/>
                  </a:lnTo>
                  <a:lnTo>
                    <a:pt x="23" y="15"/>
                  </a:lnTo>
                  <a:lnTo>
                    <a:pt x="38" y="8"/>
                  </a:lnTo>
                  <a:lnTo>
                    <a:pt x="67" y="0"/>
                  </a:lnTo>
                  <a:lnTo>
                    <a:pt x="98"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14" name="Freeform 92">
              <a:hlinkClick r:id="rId3" action="ppaction://hlinksldjump" tooltip="Albanien"/>
            </p:cNvPr>
            <p:cNvSpPr>
              <a:spLocks noChangeAspect="1"/>
            </p:cNvSpPr>
            <p:nvPr/>
          </p:nvSpPr>
          <p:spPr bwMode="auto">
            <a:xfrm>
              <a:off x="2969" y="2203"/>
              <a:ext cx="27" cy="56"/>
            </a:xfrm>
            <a:custGeom>
              <a:avLst/>
              <a:gdLst>
                <a:gd name="T0" fmla="*/ 3 w 31"/>
                <a:gd name="T1" fmla="*/ 0 h 60"/>
                <a:gd name="T2" fmla="*/ 0 w 31"/>
                <a:gd name="T3" fmla="*/ 0 h 60"/>
                <a:gd name="T4" fmla="*/ 0 w 31"/>
                <a:gd name="T5" fmla="*/ 7 h 60"/>
                <a:gd name="T6" fmla="*/ 3 w 31"/>
                <a:gd name="T7" fmla="*/ 7 h 60"/>
                <a:gd name="T8" fmla="*/ 3 w 31"/>
                <a:gd name="T9" fmla="*/ 7 h 60"/>
                <a:gd name="T10" fmla="*/ 3 w 31"/>
                <a:gd name="T11" fmla="*/ 7 h 60"/>
                <a:gd name="T12" fmla="*/ 3 w 31"/>
                <a:gd name="T13" fmla="*/ 7 h 60"/>
                <a:gd name="T14" fmla="*/ 3 w 31"/>
                <a:gd name="T15" fmla="*/ 7 h 60"/>
                <a:gd name="T16" fmla="*/ 3 w 31"/>
                <a:gd name="T17" fmla="*/ 7 h 60"/>
                <a:gd name="T18" fmla="*/ 3 w 31"/>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60"/>
                <a:gd name="T32" fmla="*/ 31 w 31"/>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60">
                  <a:moveTo>
                    <a:pt x="7" y="0"/>
                  </a:moveTo>
                  <a:lnTo>
                    <a:pt x="0" y="0"/>
                  </a:lnTo>
                  <a:lnTo>
                    <a:pt x="0" y="15"/>
                  </a:lnTo>
                  <a:lnTo>
                    <a:pt x="7" y="30"/>
                  </a:lnTo>
                  <a:lnTo>
                    <a:pt x="7" y="51"/>
                  </a:lnTo>
                  <a:lnTo>
                    <a:pt x="15" y="59"/>
                  </a:lnTo>
                  <a:lnTo>
                    <a:pt x="30" y="36"/>
                  </a:lnTo>
                  <a:lnTo>
                    <a:pt x="23" y="30"/>
                  </a:lnTo>
                  <a:lnTo>
                    <a:pt x="23" y="15"/>
                  </a:lnTo>
                  <a:lnTo>
                    <a:pt x="7"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15" name="Freeform 93"/>
            <p:cNvSpPr>
              <a:spLocks noChangeAspect="1"/>
            </p:cNvSpPr>
            <p:nvPr/>
          </p:nvSpPr>
          <p:spPr bwMode="auto">
            <a:xfrm>
              <a:off x="2897" y="1979"/>
              <a:ext cx="119" cy="113"/>
            </a:xfrm>
            <a:custGeom>
              <a:avLst/>
              <a:gdLst>
                <a:gd name="T0" fmla="*/ 3 w 137"/>
                <a:gd name="T1" fmla="*/ 0 h 120"/>
                <a:gd name="T2" fmla="*/ 3 w 137"/>
                <a:gd name="T3" fmla="*/ 8 h 120"/>
                <a:gd name="T4" fmla="*/ 3 w 137"/>
                <a:gd name="T5" fmla="*/ 8 h 120"/>
                <a:gd name="T6" fmla="*/ 0 w 137"/>
                <a:gd name="T7" fmla="*/ 8 h 120"/>
                <a:gd name="T8" fmla="*/ 0 w 137"/>
                <a:gd name="T9" fmla="*/ 8 h 120"/>
                <a:gd name="T10" fmla="*/ 3 w 137"/>
                <a:gd name="T11" fmla="*/ 8 h 120"/>
                <a:gd name="T12" fmla="*/ 3 w 137"/>
                <a:gd name="T13" fmla="*/ 8 h 120"/>
                <a:gd name="T14" fmla="*/ 3 w 137"/>
                <a:gd name="T15" fmla="*/ 8 h 120"/>
                <a:gd name="T16" fmla="*/ 3 w 137"/>
                <a:gd name="T17" fmla="*/ 8 h 120"/>
                <a:gd name="T18" fmla="*/ 3 w 137"/>
                <a:gd name="T19" fmla="*/ 8 h 120"/>
                <a:gd name="T20" fmla="*/ 3 w 137"/>
                <a:gd name="T21" fmla="*/ 8 h 120"/>
                <a:gd name="T22" fmla="*/ 3 w 137"/>
                <a:gd name="T23" fmla="*/ 8 h 120"/>
                <a:gd name="T24" fmla="*/ 3 w 137"/>
                <a:gd name="T25" fmla="*/ 8 h 120"/>
                <a:gd name="T26" fmla="*/ 3 w 137"/>
                <a:gd name="T27" fmla="*/ 8 h 120"/>
                <a:gd name="T28" fmla="*/ 3 w 137"/>
                <a:gd name="T29" fmla="*/ 8 h 120"/>
                <a:gd name="T30" fmla="*/ 3 w 137"/>
                <a:gd name="T31" fmla="*/ 8 h 120"/>
                <a:gd name="T32" fmla="*/ 3 w 137"/>
                <a:gd name="T33" fmla="*/ 8 h 120"/>
                <a:gd name="T34" fmla="*/ 3 w 137"/>
                <a:gd name="T35" fmla="*/ 8 h 120"/>
                <a:gd name="T36" fmla="*/ 3 w 137"/>
                <a:gd name="T37" fmla="*/ 8 h 120"/>
                <a:gd name="T38" fmla="*/ 3 w 137"/>
                <a:gd name="T39" fmla="*/ 8 h 120"/>
                <a:gd name="T40" fmla="*/ 3 w 137"/>
                <a:gd name="T41" fmla="*/ 0 h 1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7"/>
                <a:gd name="T64" fmla="*/ 0 h 120"/>
                <a:gd name="T65" fmla="*/ 137 w 137"/>
                <a:gd name="T66" fmla="*/ 120 h 1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7" h="120">
                  <a:moveTo>
                    <a:pt x="83" y="0"/>
                  </a:moveTo>
                  <a:lnTo>
                    <a:pt x="69" y="16"/>
                  </a:lnTo>
                  <a:lnTo>
                    <a:pt x="54" y="8"/>
                  </a:lnTo>
                  <a:lnTo>
                    <a:pt x="0" y="24"/>
                  </a:lnTo>
                  <a:lnTo>
                    <a:pt x="0" y="83"/>
                  </a:lnTo>
                  <a:lnTo>
                    <a:pt x="23" y="83"/>
                  </a:lnTo>
                  <a:lnTo>
                    <a:pt x="31" y="96"/>
                  </a:lnTo>
                  <a:lnTo>
                    <a:pt x="54" y="96"/>
                  </a:lnTo>
                  <a:lnTo>
                    <a:pt x="61" y="112"/>
                  </a:lnTo>
                  <a:lnTo>
                    <a:pt x="98" y="119"/>
                  </a:lnTo>
                  <a:lnTo>
                    <a:pt x="106" y="112"/>
                  </a:lnTo>
                  <a:lnTo>
                    <a:pt x="121" y="119"/>
                  </a:lnTo>
                  <a:lnTo>
                    <a:pt x="121" y="112"/>
                  </a:lnTo>
                  <a:lnTo>
                    <a:pt x="136" y="89"/>
                  </a:lnTo>
                  <a:lnTo>
                    <a:pt x="136" y="60"/>
                  </a:lnTo>
                  <a:lnTo>
                    <a:pt x="129" y="52"/>
                  </a:lnTo>
                  <a:lnTo>
                    <a:pt x="136" y="45"/>
                  </a:lnTo>
                  <a:lnTo>
                    <a:pt x="129" y="24"/>
                  </a:lnTo>
                  <a:lnTo>
                    <a:pt x="121" y="16"/>
                  </a:lnTo>
                  <a:lnTo>
                    <a:pt x="90" y="16"/>
                  </a:lnTo>
                  <a:lnTo>
                    <a:pt x="83"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16" name="Freeform 94">
              <a:hlinkClick r:id="rId3" action="ppaction://hlinksldjump" tooltip="Ungarn"/>
            </p:cNvPr>
            <p:cNvSpPr>
              <a:spLocks noChangeAspect="1"/>
            </p:cNvSpPr>
            <p:nvPr/>
          </p:nvSpPr>
          <p:spPr bwMode="auto">
            <a:xfrm>
              <a:off x="2930" y="2104"/>
              <a:ext cx="74" cy="51"/>
            </a:xfrm>
            <a:custGeom>
              <a:avLst/>
              <a:gdLst>
                <a:gd name="T0" fmla="*/ 4 w 84"/>
                <a:gd name="T1" fmla="*/ 0 h 53"/>
                <a:gd name="T2" fmla="*/ 4 w 84"/>
                <a:gd name="T3" fmla="*/ 0 h 53"/>
                <a:gd name="T4" fmla="*/ 4 w 84"/>
                <a:gd name="T5" fmla="*/ 13 h 53"/>
                <a:gd name="T6" fmla="*/ 4 w 84"/>
                <a:gd name="T7" fmla="*/ 13 h 53"/>
                <a:gd name="T8" fmla="*/ 4 w 84"/>
                <a:gd name="T9" fmla="*/ 8 h 53"/>
                <a:gd name="T10" fmla="*/ 0 w 84"/>
                <a:gd name="T11" fmla="*/ 13 h 53"/>
                <a:gd name="T12" fmla="*/ 4 w 84"/>
                <a:gd name="T13" fmla="*/ 13 h 53"/>
                <a:gd name="T14" fmla="*/ 0 w 84"/>
                <a:gd name="T15" fmla="*/ 13 h 53"/>
                <a:gd name="T16" fmla="*/ 4 w 84"/>
                <a:gd name="T17" fmla="*/ 13 h 53"/>
                <a:gd name="T18" fmla="*/ 4 w 84"/>
                <a:gd name="T19" fmla="*/ 13 h 53"/>
                <a:gd name="T20" fmla="*/ 4 w 84"/>
                <a:gd name="T21" fmla="*/ 13 h 53"/>
                <a:gd name="T22" fmla="*/ 4 w 84"/>
                <a:gd name="T23" fmla="*/ 13 h 53"/>
                <a:gd name="T24" fmla="*/ 4 w 84"/>
                <a:gd name="T25" fmla="*/ 8 h 53"/>
                <a:gd name="T26" fmla="*/ 4 w 84"/>
                <a:gd name="T27" fmla="*/ 0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
                <a:gd name="T43" fmla="*/ 0 h 53"/>
                <a:gd name="T44" fmla="*/ 84 w 84"/>
                <a:gd name="T45" fmla="*/ 53 h 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 h="53">
                  <a:moveTo>
                    <a:pt x="75" y="0"/>
                  </a:moveTo>
                  <a:lnTo>
                    <a:pt x="60" y="0"/>
                  </a:lnTo>
                  <a:lnTo>
                    <a:pt x="39" y="15"/>
                  </a:lnTo>
                  <a:lnTo>
                    <a:pt x="16" y="15"/>
                  </a:lnTo>
                  <a:lnTo>
                    <a:pt x="8" y="8"/>
                  </a:lnTo>
                  <a:lnTo>
                    <a:pt x="0" y="15"/>
                  </a:lnTo>
                  <a:lnTo>
                    <a:pt x="8" y="31"/>
                  </a:lnTo>
                  <a:lnTo>
                    <a:pt x="0" y="36"/>
                  </a:lnTo>
                  <a:lnTo>
                    <a:pt x="8" y="44"/>
                  </a:lnTo>
                  <a:lnTo>
                    <a:pt x="31" y="52"/>
                  </a:lnTo>
                  <a:lnTo>
                    <a:pt x="45" y="36"/>
                  </a:lnTo>
                  <a:lnTo>
                    <a:pt x="75" y="36"/>
                  </a:lnTo>
                  <a:lnTo>
                    <a:pt x="83" y="8"/>
                  </a:lnTo>
                  <a:lnTo>
                    <a:pt x="7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17" name="Freeform 95">
              <a:hlinkClick r:id="rId3" action="ppaction://hlinksldjump" tooltip="Slowakei"/>
            </p:cNvPr>
            <p:cNvSpPr>
              <a:spLocks noChangeAspect="1"/>
            </p:cNvSpPr>
            <p:nvPr/>
          </p:nvSpPr>
          <p:spPr bwMode="auto">
            <a:xfrm>
              <a:off x="2930" y="2086"/>
              <a:ext cx="74" cy="35"/>
            </a:xfrm>
            <a:custGeom>
              <a:avLst/>
              <a:gdLst>
                <a:gd name="T0" fmla="*/ 4 w 84"/>
                <a:gd name="T1" fmla="*/ 7 h 37"/>
                <a:gd name="T2" fmla="*/ 4 w 84"/>
                <a:gd name="T3" fmla="*/ 9 h 37"/>
                <a:gd name="T4" fmla="*/ 4 w 84"/>
                <a:gd name="T5" fmla="*/ 9 h 37"/>
                <a:gd name="T6" fmla="*/ 4 w 84"/>
                <a:gd name="T7" fmla="*/ 9 h 37"/>
                <a:gd name="T8" fmla="*/ 4 w 84"/>
                <a:gd name="T9" fmla="*/ 9 h 37"/>
                <a:gd name="T10" fmla="*/ 4 w 84"/>
                <a:gd name="T11" fmla="*/ 9 h 37"/>
                <a:gd name="T12" fmla="*/ 0 w 84"/>
                <a:gd name="T13" fmla="*/ 9 h 37"/>
                <a:gd name="T14" fmla="*/ 4 w 84"/>
                <a:gd name="T15" fmla="*/ 9 h 37"/>
                <a:gd name="T16" fmla="*/ 4 w 84"/>
                <a:gd name="T17" fmla="*/ 0 h 37"/>
                <a:gd name="T18" fmla="*/ 4 w 84"/>
                <a:gd name="T19" fmla="*/ 7 h 37"/>
                <a:gd name="T20" fmla="*/ 4 w 84"/>
                <a:gd name="T21" fmla="*/ 0 h 37"/>
                <a:gd name="T22" fmla="*/ 4 w 84"/>
                <a:gd name="T23" fmla="*/ 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37"/>
                <a:gd name="T38" fmla="*/ 84 w 84"/>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37">
                  <a:moveTo>
                    <a:pt x="83" y="7"/>
                  </a:moveTo>
                  <a:lnTo>
                    <a:pt x="75" y="21"/>
                  </a:lnTo>
                  <a:lnTo>
                    <a:pt x="60" y="21"/>
                  </a:lnTo>
                  <a:lnTo>
                    <a:pt x="52" y="29"/>
                  </a:lnTo>
                  <a:lnTo>
                    <a:pt x="39" y="36"/>
                  </a:lnTo>
                  <a:lnTo>
                    <a:pt x="16" y="36"/>
                  </a:lnTo>
                  <a:lnTo>
                    <a:pt x="0" y="21"/>
                  </a:lnTo>
                  <a:lnTo>
                    <a:pt x="16" y="13"/>
                  </a:lnTo>
                  <a:lnTo>
                    <a:pt x="23" y="0"/>
                  </a:lnTo>
                  <a:lnTo>
                    <a:pt x="60" y="7"/>
                  </a:lnTo>
                  <a:lnTo>
                    <a:pt x="68" y="0"/>
                  </a:lnTo>
                  <a:lnTo>
                    <a:pt x="83"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18" name="Freeform 96">
              <a:hlinkClick r:id="rId3" action="ppaction://hlinksldjump" tooltip="Tschechische Republik"/>
            </p:cNvPr>
            <p:cNvSpPr>
              <a:spLocks noChangeAspect="1"/>
            </p:cNvSpPr>
            <p:nvPr/>
          </p:nvSpPr>
          <p:spPr bwMode="auto">
            <a:xfrm>
              <a:off x="2869" y="2058"/>
              <a:ext cx="82" cy="49"/>
            </a:xfrm>
            <a:custGeom>
              <a:avLst/>
              <a:gdLst>
                <a:gd name="T0" fmla="*/ 4 w 93"/>
                <a:gd name="T1" fmla="*/ 12 h 51"/>
                <a:gd name="T2" fmla="*/ 4 w 93"/>
                <a:gd name="T3" fmla="*/ 12 h 51"/>
                <a:gd name="T4" fmla="*/ 4 w 93"/>
                <a:gd name="T5" fmla="*/ 12 h 51"/>
                <a:gd name="T6" fmla="*/ 4 w 93"/>
                <a:gd name="T7" fmla="*/ 12 h 51"/>
                <a:gd name="T8" fmla="*/ 4 w 93"/>
                <a:gd name="T9" fmla="*/ 12 h 51"/>
                <a:gd name="T10" fmla="*/ 4 w 93"/>
                <a:gd name="T11" fmla="*/ 12 h 51"/>
                <a:gd name="T12" fmla="*/ 4 w 93"/>
                <a:gd name="T13" fmla="*/ 12 h 51"/>
                <a:gd name="T14" fmla="*/ 0 w 93"/>
                <a:gd name="T15" fmla="*/ 12 h 51"/>
                <a:gd name="T16" fmla="*/ 4 w 93"/>
                <a:gd name="T17" fmla="*/ 8 h 51"/>
                <a:gd name="T18" fmla="*/ 4 w 93"/>
                <a:gd name="T19" fmla="*/ 0 h 51"/>
                <a:gd name="T20" fmla="*/ 4 w 93"/>
                <a:gd name="T21" fmla="*/ 0 h 51"/>
                <a:gd name="T22" fmla="*/ 4 w 93"/>
                <a:gd name="T23" fmla="*/ 12 h 51"/>
                <a:gd name="T24" fmla="*/ 4 w 93"/>
                <a:gd name="T25" fmla="*/ 12 h 51"/>
                <a:gd name="T26" fmla="*/ 4 w 93"/>
                <a:gd name="T27" fmla="*/ 12 h 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3"/>
                <a:gd name="T43" fmla="*/ 0 h 51"/>
                <a:gd name="T44" fmla="*/ 93 w 93"/>
                <a:gd name="T45" fmla="*/ 51 h 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3" h="51">
                  <a:moveTo>
                    <a:pt x="92" y="29"/>
                  </a:moveTo>
                  <a:lnTo>
                    <a:pt x="85" y="42"/>
                  </a:lnTo>
                  <a:lnTo>
                    <a:pt x="69" y="50"/>
                  </a:lnTo>
                  <a:lnTo>
                    <a:pt x="46" y="42"/>
                  </a:lnTo>
                  <a:lnTo>
                    <a:pt x="39" y="50"/>
                  </a:lnTo>
                  <a:lnTo>
                    <a:pt x="31" y="42"/>
                  </a:lnTo>
                  <a:lnTo>
                    <a:pt x="16" y="36"/>
                  </a:lnTo>
                  <a:lnTo>
                    <a:pt x="0" y="21"/>
                  </a:lnTo>
                  <a:lnTo>
                    <a:pt x="16" y="8"/>
                  </a:lnTo>
                  <a:lnTo>
                    <a:pt x="31" y="0"/>
                  </a:lnTo>
                  <a:lnTo>
                    <a:pt x="54" y="0"/>
                  </a:lnTo>
                  <a:lnTo>
                    <a:pt x="62" y="13"/>
                  </a:lnTo>
                  <a:lnTo>
                    <a:pt x="85" y="13"/>
                  </a:lnTo>
                  <a:lnTo>
                    <a:pt x="92" y="29"/>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19" name="Freeform 97"/>
            <p:cNvSpPr>
              <a:spLocks noChangeAspect="1"/>
            </p:cNvSpPr>
            <p:nvPr/>
          </p:nvSpPr>
          <p:spPr bwMode="auto">
            <a:xfrm>
              <a:off x="2844" y="2097"/>
              <a:ext cx="95" cy="43"/>
            </a:xfrm>
            <a:custGeom>
              <a:avLst/>
              <a:gdLst>
                <a:gd name="T0" fmla="*/ 4 w 108"/>
                <a:gd name="T1" fmla="*/ 8 h 45"/>
                <a:gd name="T2" fmla="*/ 4 w 108"/>
                <a:gd name="T3" fmla="*/ 0 h 45"/>
                <a:gd name="T4" fmla="*/ 4 w 108"/>
                <a:gd name="T5" fmla="*/ 8 h 45"/>
                <a:gd name="T6" fmla="*/ 4 w 108"/>
                <a:gd name="T7" fmla="*/ 11 h 45"/>
                <a:gd name="T8" fmla="*/ 4 w 108"/>
                <a:gd name="T9" fmla="*/ 11 h 45"/>
                <a:gd name="T10" fmla="*/ 4 w 108"/>
                <a:gd name="T11" fmla="*/ 11 h 45"/>
                <a:gd name="T12" fmla="*/ 4 w 108"/>
                <a:gd name="T13" fmla="*/ 11 h 45"/>
                <a:gd name="T14" fmla="*/ 4 w 108"/>
                <a:gd name="T15" fmla="*/ 11 h 45"/>
                <a:gd name="T16" fmla="*/ 0 w 108"/>
                <a:gd name="T17" fmla="*/ 11 h 45"/>
                <a:gd name="T18" fmla="*/ 0 w 108"/>
                <a:gd name="T19" fmla="*/ 11 h 45"/>
                <a:gd name="T20" fmla="*/ 4 w 108"/>
                <a:gd name="T21" fmla="*/ 11 h 45"/>
                <a:gd name="T22" fmla="*/ 4 w 108"/>
                <a:gd name="T23" fmla="*/ 11 h 45"/>
                <a:gd name="T24" fmla="*/ 4 w 108"/>
                <a:gd name="T25" fmla="*/ 11 h 45"/>
                <a:gd name="T26" fmla="*/ 4 w 108"/>
                <a:gd name="T27" fmla="*/ 11 h 45"/>
                <a:gd name="T28" fmla="*/ 4 w 108"/>
                <a:gd name="T29" fmla="*/ 11 h 45"/>
                <a:gd name="T30" fmla="*/ 4 w 108"/>
                <a:gd name="T31" fmla="*/ 11 h 45"/>
                <a:gd name="T32" fmla="*/ 4 w 108"/>
                <a:gd name="T33" fmla="*/ 11 h 45"/>
                <a:gd name="T34" fmla="*/ 4 w 108"/>
                <a:gd name="T35" fmla="*/ 11 h 45"/>
                <a:gd name="T36" fmla="*/ 4 w 108"/>
                <a:gd name="T37" fmla="*/ 8 h 45"/>
                <a:gd name="T38" fmla="*/ 4 w 108"/>
                <a:gd name="T39" fmla="*/ 0 h 45"/>
                <a:gd name="T40" fmla="*/ 4 w 108"/>
                <a:gd name="T41" fmla="*/ 8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45"/>
                <a:gd name="T65" fmla="*/ 108 w 10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45">
                  <a:moveTo>
                    <a:pt x="69" y="8"/>
                  </a:moveTo>
                  <a:lnTo>
                    <a:pt x="61" y="0"/>
                  </a:lnTo>
                  <a:lnTo>
                    <a:pt x="46" y="8"/>
                  </a:lnTo>
                  <a:lnTo>
                    <a:pt x="46" y="23"/>
                  </a:lnTo>
                  <a:lnTo>
                    <a:pt x="30" y="23"/>
                  </a:lnTo>
                  <a:lnTo>
                    <a:pt x="23" y="29"/>
                  </a:lnTo>
                  <a:lnTo>
                    <a:pt x="15" y="23"/>
                  </a:lnTo>
                  <a:lnTo>
                    <a:pt x="7" y="29"/>
                  </a:lnTo>
                  <a:lnTo>
                    <a:pt x="0" y="29"/>
                  </a:lnTo>
                  <a:lnTo>
                    <a:pt x="0" y="37"/>
                  </a:lnTo>
                  <a:lnTo>
                    <a:pt x="15" y="37"/>
                  </a:lnTo>
                  <a:lnTo>
                    <a:pt x="15" y="44"/>
                  </a:lnTo>
                  <a:lnTo>
                    <a:pt x="30" y="37"/>
                  </a:lnTo>
                  <a:lnTo>
                    <a:pt x="46" y="44"/>
                  </a:lnTo>
                  <a:lnTo>
                    <a:pt x="99" y="44"/>
                  </a:lnTo>
                  <a:lnTo>
                    <a:pt x="107" y="37"/>
                  </a:lnTo>
                  <a:lnTo>
                    <a:pt x="99" y="23"/>
                  </a:lnTo>
                  <a:lnTo>
                    <a:pt x="107" y="16"/>
                  </a:lnTo>
                  <a:lnTo>
                    <a:pt x="99" y="8"/>
                  </a:lnTo>
                  <a:lnTo>
                    <a:pt x="76" y="0"/>
                  </a:lnTo>
                  <a:lnTo>
                    <a:pt x="69"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20" name="Freeform 98"/>
            <p:cNvSpPr>
              <a:spLocks noChangeAspect="1"/>
            </p:cNvSpPr>
            <p:nvPr/>
          </p:nvSpPr>
          <p:spPr bwMode="auto">
            <a:xfrm>
              <a:off x="2792" y="1987"/>
              <a:ext cx="105" cy="141"/>
            </a:xfrm>
            <a:custGeom>
              <a:avLst/>
              <a:gdLst>
                <a:gd name="T0" fmla="*/ 3 w 122"/>
                <a:gd name="T1" fmla="*/ 0 h 149"/>
                <a:gd name="T2" fmla="*/ 3 w 122"/>
                <a:gd name="T3" fmla="*/ 9 h 149"/>
                <a:gd name="T4" fmla="*/ 3 w 122"/>
                <a:gd name="T5" fmla="*/ 9 h 149"/>
                <a:gd name="T6" fmla="*/ 3 w 122"/>
                <a:gd name="T7" fmla="*/ 9 h 149"/>
                <a:gd name="T8" fmla="*/ 3 w 122"/>
                <a:gd name="T9" fmla="*/ 9 h 149"/>
                <a:gd name="T10" fmla="*/ 3 w 122"/>
                <a:gd name="T11" fmla="*/ 9 h 149"/>
                <a:gd name="T12" fmla="*/ 0 w 122"/>
                <a:gd name="T13" fmla="*/ 9 h 149"/>
                <a:gd name="T14" fmla="*/ 3 w 122"/>
                <a:gd name="T15" fmla="*/ 9 h 149"/>
                <a:gd name="T16" fmla="*/ 3 w 122"/>
                <a:gd name="T17" fmla="*/ 10 h 149"/>
                <a:gd name="T18" fmla="*/ 3 w 122"/>
                <a:gd name="T19" fmla="*/ 10 h 149"/>
                <a:gd name="T20" fmla="*/ 3 w 122"/>
                <a:gd name="T21" fmla="*/ 14 h 149"/>
                <a:gd name="T22" fmla="*/ 3 w 122"/>
                <a:gd name="T23" fmla="*/ 15 h 149"/>
                <a:gd name="T24" fmla="*/ 3 w 122"/>
                <a:gd name="T25" fmla="*/ 14 h 149"/>
                <a:gd name="T26" fmla="*/ 3 w 122"/>
                <a:gd name="T27" fmla="*/ 15 h 149"/>
                <a:gd name="T28" fmla="*/ 3 w 122"/>
                <a:gd name="T29" fmla="*/ 15 h 149"/>
                <a:gd name="T30" fmla="*/ 3 w 122"/>
                <a:gd name="T31" fmla="*/ 14 h 149"/>
                <a:gd name="T32" fmla="*/ 3 w 122"/>
                <a:gd name="T33" fmla="*/ 15 h 149"/>
                <a:gd name="T34" fmla="*/ 3 w 122"/>
                <a:gd name="T35" fmla="*/ 14 h 149"/>
                <a:gd name="T36" fmla="*/ 3 w 122"/>
                <a:gd name="T37" fmla="*/ 14 h 149"/>
                <a:gd name="T38" fmla="*/ 3 w 122"/>
                <a:gd name="T39" fmla="*/ 12 h 149"/>
                <a:gd name="T40" fmla="*/ 3 w 122"/>
                <a:gd name="T41" fmla="*/ 11 h 149"/>
                <a:gd name="T42" fmla="*/ 3 w 122"/>
                <a:gd name="T43" fmla="*/ 10 h 149"/>
                <a:gd name="T44" fmla="*/ 3 w 122"/>
                <a:gd name="T45" fmla="*/ 9 h 149"/>
                <a:gd name="T46" fmla="*/ 3 w 122"/>
                <a:gd name="T47" fmla="*/ 9 h 149"/>
                <a:gd name="T48" fmla="*/ 3 w 122"/>
                <a:gd name="T49" fmla="*/ 9 h 149"/>
                <a:gd name="T50" fmla="*/ 3 w 122"/>
                <a:gd name="T51" fmla="*/ 9 h 149"/>
                <a:gd name="T52" fmla="*/ 3 w 122"/>
                <a:gd name="T53" fmla="*/ 8 h 149"/>
                <a:gd name="T54" fmla="*/ 3 w 122"/>
                <a:gd name="T55" fmla="*/ 8 h 149"/>
                <a:gd name="T56" fmla="*/ 3 w 122"/>
                <a:gd name="T57" fmla="*/ 9 h 149"/>
                <a:gd name="T58" fmla="*/ 3 w 122"/>
                <a:gd name="T59" fmla="*/ 8 h 149"/>
                <a:gd name="T60" fmla="*/ 3 w 122"/>
                <a:gd name="T61" fmla="*/ 8 h 149"/>
                <a:gd name="T62" fmla="*/ 3 w 122"/>
                <a:gd name="T63" fmla="*/ 0 h 149"/>
                <a:gd name="T64" fmla="*/ 3 w 122"/>
                <a:gd name="T65" fmla="*/ 0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2"/>
                <a:gd name="T100" fmla="*/ 0 h 149"/>
                <a:gd name="T101" fmla="*/ 122 w 122"/>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2" h="149">
                  <a:moveTo>
                    <a:pt x="38" y="0"/>
                  </a:moveTo>
                  <a:lnTo>
                    <a:pt x="38" y="16"/>
                  </a:lnTo>
                  <a:lnTo>
                    <a:pt x="15" y="23"/>
                  </a:lnTo>
                  <a:lnTo>
                    <a:pt x="23" y="37"/>
                  </a:lnTo>
                  <a:lnTo>
                    <a:pt x="23" y="60"/>
                  </a:lnTo>
                  <a:lnTo>
                    <a:pt x="8" y="67"/>
                  </a:lnTo>
                  <a:lnTo>
                    <a:pt x="0" y="88"/>
                  </a:lnTo>
                  <a:lnTo>
                    <a:pt x="8" y="96"/>
                  </a:lnTo>
                  <a:lnTo>
                    <a:pt x="8" y="111"/>
                  </a:lnTo>
                  <a:lnTo>
                    <a:pt x="31" y="111"/>
                  </a:lnTo>
                  <a:lnTo>
                    <a:pt x="31" y="140"/>
                  </a:lnTo>
                  <a:lnTo>
                    <a:pt x="38" y="148"/>
                  </a:lnTo>
                  <a:lnTo>
                    <a:pt x="54" y="140"/>
                  </a:lnTo>
                  <a:lnTo>
                    <a:pt x="61" y="148"/>
                  </a:lnTo>
                  <a:lnTo>
                    <a:pt x="67" y="148"/>
                  </a:lnTo>
                  <a:lnTo>
                    <a:pt x="75" y="140"/>
                  </a:lnTo>
                  <a:lnTo>
                    <a:pt x="83" y="148"/>
                  </a:lnTo>
                  <a:lnTo>
                    <a:pt x="90" y="140"/>
                  </a:lnTo>
                  <a:lnTo>
                    <a:pt x="106" y="140"/>
                  </a:lnTo>
                  <a:lnTo>
                    <a:pt x="106" y="125"/>
                  </a:lnTo>
                  <a:lnTo>
                    <a:pt x="121" y="117"/>
                  </a:lnTo>
                  <a:lnTo>
                    <a:pt x="106" y="111"/>
                  </a:lnTo>
                  <a:lnTo>
                    <a:pt x="90" y="96"/>
                  </a:lnTo>
                  <a:lnTo>
                    <a:pt x="106" y="81"/>
                  </a:lnTo>
                  <a:lnTo>
                    <a:pt x="121" y="75"/>
                  </a:lnTo>
                  <a:lnTo>
                    <a:pt x="121" y="16"/>
                  </a:lnTo>
                  <a:lnTo>
                    <a:pt x="106" y="8"/>
                  </a:lnTo>
                  <a:lnTo>
                    <a:pt x="90" y="8"/>
                  </a:lnTo>
                  <a:lnTo>
                    <a:pt x="83" y="16"/>
                  </a:lnTo>
                  <a:lnTo>
                    <a:pt x="67" y="8"/>
                  </a:lnTo>
                  <a:lnTo>
                    <a:pt x="54" y="8"/>
                  </a:lnTo>
                  <a:lnTo>
                    <a:pt x="54" y="0"/>
                  </a:lnTo>
                  <a:lnTo>
                    <a:pt x="3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21" name="Freeform 99">
              <a:hlinkClick r:id="rId3" action="ppaction://hlinksldjump" tooltip="Niederlande"/>
            </p:cNvPr>
            <p:cNvSpPr>
              <a:spLocks noChangeAspect="1"/>
            </p:cNvSpPr>
            <p:nvPr/>
          </p:nvSpPr>
          <p:spPr bwMode="auto">
            <a:xfrm>
              <a:off x="2765" y="2009"/>
              <a:ext cx="47" cy="62"/>
            </a:xfrm>
            <a:custGeom>
              <a:avLst/>
              <a:gdLst>
                <a:gd name="T0" fmla="*/ 3 w 55"/>
                <a:gd name="T1" fmla="*/ 0 h 66"/>
                <a:gd name="T2" fmla="*/ 3 w 55"/>
                <a:gd name="T3" fmla="*/ 8 h 66"/>
                <a:gd name="T4" fmla="*/ 3 w 55"/>
                <a:gd name="T5" fmla="*/ 8 h 66"/>
                <a:gd name="T6" fmla="*/ 3 w 55"/>
                <a:gd name="T7" fmla="*/ 8 h 66"/>
                <a:gd name="T8" fmla="*/ 3 w 55"/>
                <a:gd name="T9" fmla="*/ 8 h 66"/>
                <a:gd name="T10" fmla="*/ 3 w 55"/>
                <a:gd name="T11" fmla="*/ 8 h 66"/>
                <a:gd name="T12" fmla="*/ 3 w 55"/>
                <a:gd name="T13" fmla="*/ 8 h 66"/>
                <a:gd name="T14" fmla="*/ 0 w 55"/>
                <a:gd name="T15" fmla="*/ 8 h 66"/>
                <a:gd name="T16" fmla="*/ 3 w 55"/>
                <a:gd name="T17" fmla="*/ 8 h 66"/>
                <a:gd name="T18" fmla="*/ 3 w 55"/>
                <a:gd name="T19" fmla="*/ 8 h 66"/>
                <a:gd name="T20" fmla="*/ 3 w 55"/>
                <a:gd name="T21" fmla="*/ 8 h 66"/>
                <a:gd name="T22" fmla="*/ 3 w 55"/>
                <a:gd name="T23" fmla="*/ 8 h 66"/>
                <a:gd name="T24" fmla="*/ 3 w 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66"/>
                <a:gd name="T41" fmla="*/ 55 w 55"/>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66">
                  <a:moveTo>
                    <a:pt x="46" y="0"/>
                  </a:moveTo>
                  <a:lnTo>
                    <a:pt x="54" y="16"/>
                  </a:lnTo>
                  <a:lnTo>
                    <a:pt x="54" y="37"/>
                  </a:lnTo>
                  <a:lnTo>
                    <a:pt x="39" y="44"/>
                  </a:lnTo>
                  <a:lnTo>
                    <a:pt x="31" y="65"/>
                  </a:lnTo>
                  <a:lnTo>
                    <a:pt x="23" y="52"/>
                  </a:lnTo>
                  <a:lnTo>
                    <a:pt x="8" y="52"/>
                  </a:lnTo>
                  <a:lnTo>
                    <a:pt x="0" y="44"/>
                  </a:lnTo>
                  <a:lnTo>
                    <a:pt x="8" y="29"/>
                  </a:lnTo>
                  <a:lnTo>
                    <a:pt x="16" y="21"/>
                  </a:lnTo>
                  <a:lnTo>
                    <a:pt x="31" y="29"/>
                  </a:lnTo>
                  <a:lnTo>
                    <a:pt x="31" y="8"/>
                  </a:lnTo>
                  <a:lnTo>
                    <a:pt x="46"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22" name="Freeform 100">
              <a:hlinkClick r:id="rId3" action="ppaction://hlinksldjump" tooltip="Luxemburg"/>
            </p:cNvPr>
            <p:cNvSpPr>
              <a:spLocks noChangeAspect="1"/>
            </p:cNvSpPr>
            <p:nvPr/>
          </p:nvSpPr>
          <p:spPr bwMode="auto">
            <a:xfrm>
              <a:off x="2792" y="2070"/>
              <a:ext cx="7" cy="22"/>
            </a:xfrm>
            <a:custGeom>
              <a:avLst/>
              <a:gdLst>
                <a:gd name="T0" fmla="*/ 0 w 9"/>
                <a:gd name="T1" fmla="*/ 0 h 24"/>
                <a:gd name="T2" fmla="*/ 0 w 9"/>
                <a:gd name="T3" fmla="*/ 6 h 24"/>
                <a:gd name="T4" fmla="*/ 2 w 9"/>
                <a:gd name="T5" fmla="*/ 6 h 24"/>
                <a:gd name="T6" fmla="*/ 2 w 9"/>
                <a:gd name="T7" fmla="*/ 6 h 24"/>
                <a:gd name="T8" fmla="*/ 0 w 9"/>
                <a:gd name="T9" fmla="*/ 0 h 24"/>
                <a:gd name="T10" fmla="*/ 0 60000 65536"/>
                <a:gd name="T11" fmla="*/ 0 60000 65536"/>
                <a:gd name="T12" fmla="*/ 0 60000 65536"/>
                <a:gd name="T13" fmla="*/ 0 60000 65536"/>
                <a:gd name="T14" fmla="*/ 0 60000 65536"/>
                <a:gd name="T15" fmla="*/ 0 w 9"/>
                <a:gd name="T16" fmla="*/ 0 h 24"/>
                <a:gd name="T17" fmla="*/ 9 w 9"/>
                <a:gd name="T18" fmla="*/ 24 h 24"/>
              </a:gdLst>
              <a:ahLst/>
              <a:cxnLst>
                <a:cxn ang="T10">
                  <a:pos x="T0" y="T1"/>
                </a:cxn>
                <a:cxn ang="T11">
                  <a:pos x="T2" y="T3"/>
                </a:cxn>
                <a:cxn ang="T12">
                  <a:pos x="T4" y="T5"/>
                </a:cxn>
                <a:cxn ang="T13">
                  <a:pos x="T6" y="T7"/>
                </a:cxn>
                <a:cxn ang="T14">
                  <a:pos x="T8" y="T9"/>
                </a:cxn>
              </a:cxnLst>
              <a:rect l="T15" t="T16" r="T17" b="T18"/>
              <a:pathLst>
                <a:path w="9" h="24">
                  <a:moveTo>
                    <a:pt x="0" y="0"/>
                  </a:moveTo>
                  <a:lnTo>
                    <a:pt x="0" y="23"/>
                  </a:lnTo>
                  <a:lnTo>
                    <a:pt x="8" y="23"/>
                  </a:lnTo>
                  <a:lnTo>
                    <a:pt x="8" y="8"/>
                  </a:lnTo>
                  <a:lnTo>
                    <a:pt x="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23" name="Freeform 101">
              <a:hlinkClick r:id="rId3" action="ppaction://hlinksldjump" tooltip="Belgien"/>
            </p:cNvPr>
            <p:cNvSpPr>
              <a:spLocks noChangeAspect="1"/>
            </p:cNvSpPr>
            <p:nvPr/>
          </p:nvSpPr>
          <p:spPr bwMode="auto">
            <a:xfrm>
              <a:off x="2751" y="2051"/>
              <a:ext cx="42" cy="41"/>
            </a:xfrm>
            <a:custGeom>
              <a:avLst/>
              <a:gdLst>
                <a:gd name="T0" fmla="*/ 0 w 47"/>
                <a:gd name="T1" fmla="*/ 5 h 45"/>
                <a:gd name="T2" fmla="*/ 4 w 47"/>
                <a:gd name="T3" fmla="*/ 5 h 45"/>
                <a:gd name="T4" fmla="*/ 4 w 47"/>
                <a:gd name="T5" fmla="*/ 5 h 45"/>
                <a:gd name="T6" fmla="*/ 4 w 47"/>
                <a:gd name="T7" fmla="*/ 5 h 45"/>
                <a:gd name="T8" fmla="*/ 4 w 47"/>
                <a:gd name="T9" fmla="*/ 5 h 45"/>
                <a:gd name="T10" fmla="*/ 4 w 47"/>
                <a:gd name="T11" fmla="*/ 5 h 45"/>
                <a:gd name="T12" fmla="*/ 4 w 47"/>
                <a:gd name="T13" fmla="*/ 5 h 45"/>
                <a:gd name="T14" fmla="*/ 4 w 47"/>
                <a:gd name="T15" fmla="*/ 5 h 45"/>
                <a:gd name="T16" fmla="*/ 4 w 47"/>
                <a:gd name="T17" fmla="*/ 0 h 45"/>
                <a:gd name="T18" fmla="*/ 0 w 47"/>
                <a:gd name="T19" fmla="*/ 5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45"/>
                <a:gd name="T32" fmla="*/ 47 w 47"/>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45">
                  <a:moveTo>
                    <a:pt x="0" y="8"/>
                  </a:moveTo>
                  <a:lnTo>
                    <a:pt x="8" y="21"/>
                  </a:lnTo>
                  <a:lnTo>
                    <a:pt x="15" y="21"/>
                  </a:lnTo>
                  <a:lnTo>
                    <a:pt x="23" y="37"/>
                  </a:lnTo>
                  <a:lnTo>
                    <a:pt x="46" y="44"/>
                  </a:lnTo>
                  <a:lnTo>
                    <a:pt x="46" y="21"/>
                  </a:lnTo>
                  <a:lnTo>
                    <a:pt x="38" y="8"/>
                  </a:lnTo>
                  <a:lnTo>
                    <a:pt x="23" y="8"/>
                  </a:lnTo>
                  <a:lnTo>
                    <a:pt x="15" y="0"/>
                  </a:lnTo>
                  <a:lnTo>
                    <a:pt x="0"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24" name="Freeform 102">
              <a:hlinkClick r:id="rId3" action="ppaction://hlinksldjump" tooltip="Frankreich"/>
            </p:cNvPr>
            <p:cNvSpPr>
              <a:spLocks noChangeAspect="1"/>
            </p:cNvSpPr>
            <p:nvPr/>
          </p:nvSpPr>
          <p:spPr bwMode="auto">
            <a:xfrm>
              <a:off x="2666" y="2058"/>
              <a:ext cx="154" cy="146"/>
            </a:xfrm>
            <a:custGeom>
              <a:avLst/>
              <a:gdLst>
                <a:gd name="T0" fmla="*/ 4 w 176"/>
                <a:gd name="T1" fmla="*/ 0 h 155"/>
                <a:gd name="T2" fmla="*/ 4 w 176"/>
                <a:gd name="T3" fmla="*/ 8 h 155"/>
                <a:gd name="T4" fmla="*/ 4 w 176"/>
                <a:gd name="T5" fmla="*/ 8 h 155"/>
                <a:gd name="T6" fmla="*/ 4 w 176"/>
                <a:gd name="T7" fmla="*/ 8 h 155"/>
                <a:gd name="T8" fmla="*/ 4 w 176"/>
                <a:gd name="T9" fmla="*/ 8 h 155"/>
                <a:gd name="T10" fmla="*/ 4 w 176"/>
                <a:gd name="T11" fmla="*/ 8 h 155"/>
                <a:gd name="T12" fmla="*/ 4 w 176"/>
                <a:gd name="T13" fmla="*/ 8 h 155"/>
                <a:gd name="T14" fmla="*/ 4 w 176"/>
                <a:gd name="T15" fmla="*/ 8 h 155"/>
                <a:gd name="T16" fmla="*/ 4 w 176"/>
                <a:gd name="T17" fmla="*/ 8 h 155"/>
                <a:gd name="T18" fmla="*/ 4 w 176"/>
                <a:gd name="T19" fmla="*/ 8 h 155"/>
                <a:gd name="T20" fmla="*/ 4 w 176"/>
                <a:gd name="T21" fmla="*/ 8 h 155"/>
                <a:gd name="T22" fmla="*/ 4 w 176"/>
                <a:gd name="T23" fmla="*/ 8 h 155"/>
                <a:gd name="T24" fmla="*/ 4 w 176"/>
                <a:gd name="T25" fmla="*/ 8 h 155"/>
                <a:gd name="T26" fmla="*/ 4 w 176"/>
                <a:gd name="T27" fmla="*/ 8 h 155"/>
                <a:gd name="T28" fmla="*/ 4 w 176"/>
                <a:gd name="T29" fmla="*/ 8 h 155"/>
                <a:gd name="T30" fmla="*/ 4 w 176"/>
                <a:gd name="T31" fmla="*/ 10 h 155"/>
                <a:gd name="T32" fmla="*/ 4 w 176"/>
                <a:gd name="T33" fmla="*/ 11 h 155"/>
                <a:gd name="T34" fmla="*/ 4 w 176"/>
                <a:gd name="T35" fmla="*/ 13 h 155"/>
                <a:gd name="T36" fmla="*/ 4 w 176"/>
                <a:gd name="T37" fmla="*/ 11 h 155"/>
                <a:gd name="T38" fmla="*/ 4 w 176"/>
                <a:gd name="T39" fmla="*/ 11 h 155"/>
                <a:gd name="T40" fmla="*/ 4 w 176"/>
                <a:gd name="T41" fmla="*/ 13 h 155"/>
                <a:gd name="T42" fmla="*/ 4 w 176"/>
                <a:gd name="T43" fmla="*/ 13 h 155"/>
                <a:gd name="T44" fmla="*/ 4 w 176"/>
                <a:gd name="T45" fmla="*/ 12 h 155"/>
                <a:gd name="T46" fmla="*/ 4 w 176"/>
                <a:gd name="T47" fmla="*/ 8 h 155"/>
                <a:gd name="T48" fmla="*/ 4 w 176"/>
                <a:gd name="T49" fmla="*/ 8 h 155"/>
                <a:gd name="T50" fmla="*/ 4 w 176"/>
                <a:gd name="T51" fmla="*/ 8 h 155"/>
                <a:gd name="T52" fmla="*/ 4 w 176"/>
                <a:gd name="T53" fmla="*/ 8 h 155"/>
                <a:gd name="T54" fmla="*/ 0 w 176"/>
                <a:gd name="T55" fmla="*/ 8 h 155"/>
                <a:gd name="T56" fmla="*/ 0 w 176"/>
                <a:gd name="T57" fmla="*/ 8 h 155"/>
                <a:gd name="T58" fmla="*/ 4 w 176"/>
                <a:gd name="T59" fmla="*/ 8 h 155"/>
                <a:gd name="T60" fmla="*/ 4 w 176"/>
                <a:gd name="T61" fmla="*/ 8 h 155"/>
                <a:gd name="T62" fmla="*/ 4 w 176"/>
                <a:gd name="T63" fmla="*/ 8 h 155"/>
                <a:gd name="T64" fmla="*/ 4 w 176"/>
                <a:gd name="T65" fmla="*/ 8 h 155"/>
                <a:gd name="T66" fmla="*/ 4 w 176"/>
                <a:gd name="T67" fmla="*/ 0 h 15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155"/>
                <a:gd name="T104" fmla="*/ 176 w 176"/>
                <a:gd name="T105" fmla="*/ 155 h 15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155">
                  <a:moveTo>
                    <a:pt x="100" y="0"/>
                  </a:moveTo>
                  <a:lnTo>
                    <a:pt x="108" y="13"/>
                  </a:lnTo>
                  <a:lnTo>
                    <a:pt x="113" y="13"/>
                  </a:lnTo>
                  <a:lnTo>
                    <a:pt x="121" y="29"/>
                  </a:lnTo>
                  <a:lnTo>
                    <a:pt x="144" y="36"/>
                  </a:lnTo>
                  <a:lnTo>
                    <a:pt x="175" y="36"/>
                  </a:lnTo>
                  <a:lnTo>
                    <a:pt x="175" y="65"/>
                  </a:lnTo>
                  <a:lnTo>
                    <a:pt x="167" y="65"/>
                  </a:lnTo>
                  <a:lnTo>
                    <a:pt x="159" y="81"/>
                  </a:lnTo>
                  <a:lnTo>
                    <a:pt x="144" y="88"/>
                  </a:lnTo>
                  <a:lnTo>
                    <a:pt x="144" y="102"/>
                  </a:lnTo>
                  <a:lnTo>
                    <a:pt x="159" y="94"/>
                  </a:lnTo>
                  <a:lnTo>
                    <a:pt x="167" y="102"/>
                  </a:lnTo>
                  <a:lnTo>
                    <a:pt x="167" y="109"/>
                  </a:lnTo>
                  <a:lnTo>
                    <a:pt x="159" y="117"/>
                  </a:lnTo>
                  <a:lnTo>
                    <a:pt x="159" y="131"/>
                  </a:lnTo>
                  <a:lnTo>
                    <a:pt x="175" y="138"/>
                  </a:lnTo>
                  <a:lnTo>
                    <a:pt x="152" y="154"/>
                  </a:lnTo>
                  <a:lnTo>
                    <a:pt x="136" y="138"/>
                  </a:lnTo>
                  <a:lnTo>
                    <a:pt x="113" y="138"/>
                  </a:lnTo>
                  <a:lnTo>
                    <a:pt x="113" y="154"/>
                  </a:lnTo>
                  <a:lnTo>
                    <a:pt x="69" y="154"/>
                  </a:lnTo>
                  <a:lnTo>
                    <a:pt x="46" y="146"/>
                  </a:lnTo>
                  <a:lnTo>
                    <a:pt x="46" y="109"/>
                  </a:lnTo>
                  <a:lnTo>
                    <a:pt x="54" y="109"/>
                  </a:lnTo>
                  <a:lnTo>
                    <a:pt x="38" y="88"/>
                  </a:lnTo>
                  <a:lnTo>
                    <a:pt x="23" y="73"/>
                  </a:lnTo>
                  <a:lnTo>
                    <a:pt x="0" y="65"/>
                  </a:lnTo>
                  <a:lnTo>
                    <a:pt x="0" y="52"/>
                  </a:lnTo>
                  <a:lnTo>
                    <a:pt x="38" y="52"/>
                  </a:lnTo>
                  <a:lnTo>
                    <a:pt x="46" y="36"/>
                  </a:lnTo>
                  <a:lnTo>
                    <a:pt x="61" y="36"/>
                  </a:lnTo>
                  <a:lnTo>
                    <a:pt x="84" y="21"/>
                  </a:lnTo>
                  <a:lnTo>
                    <a:pt x="10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25" name="Freeform 103">
              <a:hlinkClick r:id="rId3" action="ppaction://hlinksldjump" tooltip="Portugal"/>
            </p:cNvPr>
            <p:cNvSpPr>
              <a:spLocks noChangeAspect="1"/>
            </p:cNvSpPr>
            <p:nvPr/>
          </p:nvSpPr>
          <p:spPr bwMode="auto">
            <a:xfrm>
              <a:off x="2603" y="2214"/>
              <a:ext cx="40" cy="84"/>
            </a:xfrm>
            <a:custGeom>
              <a:avLst/>
              <a:gdLst>
                <a:gd name="T0" fmla="*/ 0 w 99"/>
                <a:gd name="T1" fmla="*/ 0 h 191"/>
                <a:gd name="T2" fmla="*/ 0 w 99"/>
                <a:gd name="T3" fmla="*/ 0 h 191"/>
                <a:gd name="T4" fmla="*/ 0 w 99"/>
                <a:gd name="T5" fmla="*/ 0 h 191"/>
                <a:gd name="T6" fmla="*/ 0 w 99"/>
                <a:gd name="T7" fmla="*/ 0 h 191"/>
                <a:gd name="T8" fmla="*/ 0 w 99"/>
                <a:gd name="T9" fmla="*/ 0 h 191"/>
                <a:gd name="T10" fmla="*/ 0 w 99"/>
                <a:gd name="T11" fmla="*/ 0 h 191"/>
                <a:gd name="T12" fmla="*/ 0 w 99"/>
                <a:gd name="T13" fmla="*/ 0 h 191"/>
                <a:gd name="T14" fmla="*/ 0 w 99"/>
                <a:gd name="T15" fmla="*/ 0 h 191"/>
                <a:gd name="T16" fmla="*/ 0 w 99"/>
                <a:gd name="T17" fmla="*/ 0 h 191"/>
                <a:gd name="T18" fmla="*/ 0 w 99"/>
                <a:gd name="T19" fmla="*/ 0 h 191"/>
                <a:gd name="T20" fmla="*/ 0 w 99"/>
                <a:gd name="T21" fmla="*/ 0 h 191"/>
                <a:gd name="T22" fmla="*/ 0 w 99"/>
                <a:gd name="T23" fmla="*/ 0 h 191"/>
                <a:gd name="T24" fmla="*/ 0 w 99"/>
                <a:gd name="T25" fmla="*/ 0 h 191"/>
                <a:gd name="T26" fmla="*/ 0 w 99"/>
                <a:gd name="T27" fmla="*/ 0 h 191"/>
                <a:gd name="T28" fmla="*/ 0 w 99"/>
                <a:gd name="T29" fmla="*/ 0 h 191"/>
                <a:gd name="T30" fmla="*/ 0 w 99"/>
                <a:gd name="T31" fmla="*/ 0 h 1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9"/>
                <a:gd name="T49" fmla="*/ 0 h 191"/>
                <a:gd name="T50" fmla="*/ 99 w 99"/>
                <a:gd name="T51" fmla="*/ 191 h 1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9" h="191">
                  <a:moveTo>
                    <a:pt x="17" y="0"/>
                  </a:moveTo>
                  <a:lnTo>
                    <a:pt x="46" y="0"/>
                  </a:lnTo>
                  <a:lnTo>
                    <a:pt x="46" y="17"/>
                  </a:lnTo>
                  <a:lnTo>
                    <a:pt x="97" y="17"/>
                  </a:lnTo>
                  <a:lnTo>
                    <a:pt x="99" y="33"/>
                  </a:lnTo>
                  <a:lnTo>
                    <a:pt x="85" y="65"/>
                  </a:lnTo>
                  <a:lnTo>
                    <a:pt x="81" y="95"/>
                  </a:lnTo>
                  <a:lnTo>
                    <a:pt x="63" y="113"/>
                  </a:lnTo>
                  <a:lnTo>
                    <a:pt x="79" y="137"/>
                  </a:lnTo>
                  <a:lnTo>
                    <a:pt x="63" y="177"/>
                  </a:lnTo>
                  <a:lnTo>
                    <a:pt x="63" y="191"/>
                  </a:lnTo>
                  <a:lnTo>
                    <a:pt x="17" y="191"/>
                  </a:lnTo>
                  <a:lnTo>
                    <a:pt x="17" y="158"/>
                  </a:lnTo>
                  <a:lnTo>
                    <a:pt x="0" y="128"/>
                  </a:lnTo>
                  <a:lnTo>
                    <a:pt x="17" y="95"/>
                  </a:lnTo>
                  <a:lnTo>
                    <a:pt x="17"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26" name="Freeform 104">
              <a:hlinkClick r:id="rId3" action="ppaction://hlinksldjump" tooltip="Dänemark"/>
            </p:cNvPr>
            <p:cNvSpPr>
              <a:spLocks noChangeAspect="1"/>
            </p:cNvSpPr>
            <p:nvPr/>
          </p:nvSpPr>
          <p:spPr bwMode="auto">
            <a:xfrm>
              <a:off x="2818" y="1931"/>
              <a:ext cx="26" cy="58"/>
            </a:xfrm>
            <a:custGeom>
              <a:avLst/>
              <a:gdLst>
                <a:gd name="T0" fmla="*/ 3 w 30"/>
                <a:gd name="T1" fmla="*/ 0 h 60"/>
                <a:gd name="T2" fmla="*/ 3 w 30"/>
                <a:gd name="T3" fmla="*/ 7 h 60"/>
                <a:gd name="T4" fmla="*/ 0 w 30"/>
                <a:gd name="T5" fmla="*/ 15 h 60"/>
                <a:gd name="T6" fmla="*/ 3 w 30"/>
                <a:gd name="T7" fmla="*/ 15 h 60"/>
                <a:gd name="T8" fmla="*/ 3 w 30"/>
                <a:gd name="T9" fmla="*/ 15 h 60"/>
                <a:gd name="T10" fmla="*/ 3 w 30"/>
                <a:gd name="T11" fmla="*/ 15 h 60"/>
                <a:gd name="T12" fmla="*/ 3 w 30"/>
                <a:gd name="T13" fmla="*/ 15 h 60"/>
                <a:gd name="T14" fmla="*/ 3 w 30"/>
                <a:gd name="T15" fmla="*/ 0 h 60"/>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0"/>
                <a:gd name="T26" fmla="*/ 30 w 30"/>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0">
                  <a:moveTo>
                    <a:pt x="29" y="0"/>
                  </a:moveTo>
                  <a:lnTo>
                    <a:pt x="7" y="7"/>
                  </a:lnTo>
                  <a:lnTo>
                    <a:pt x="0" y="30"/>
                  </a:lnTo>
                  <a:lnTo>
                    <a:pt x="7" y="59"/>
                  </a:lnTo>
                  <a:lnTo>
                    <a:pt x="21" y="59"/>
                  </a:lnTo>
                  <a:lnTo>
                    <a:pt x="15" y="44"/>
                  </a:lnTo>
                  <a:lnTo>
                    <a:pt x="29" y="23"/>
                  </a:lnTo>
                  <a:lnTo>
                    <a:pt x="29"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27" name="Freeform 105">
              <a:hlinkClick r:id="rId3" action="ppaction://hlinksldjump" tooltip="Irland"/>
            </p:cNvPr>
            <p:cNvSpPr>
              <a:spLocks noChangeAspect="1"/>
            </p:cNvSpPr>
            <p:nvPr/>
          </p:nvSpPr>
          <p:spPr bwMode="auto">
            <a:xfrm>
              <a:off x="2601" y="1979"/>
              <a:ext cx="46" cy="80"/>
            </a:xfrm>
            <a:custGeom>
              <a:avLst/>
              <a:gdLst>
                <a:gd name="T0" fmla="*/ 3 w 53"/>
                <a:gd name="T1" fmla="*/ 0 h 84"/>
                <a:gd name="T2" fmla="*/ 3 w 53"/>
                <a:gd name="T3" fmla="*/ 0 h 84"/>
                <a:gd name="T4" fmla="*/ 3 w 53"/>
                <a:gd name="T5" fmla="*/ 8 h 84"/>
                <a:gd name="T6" fmla="*/ 3 w 53"/>
                <a:gd name="T7" fmla="*/ 10 h 84"/>
                <a:gd name="T8" fmla="*/ 3 w 53"/>
                <a:gd name="T9" fmla="*/ 10 h 84"/>
                <a:gd name="T10" fmla="*/ 3 w 53"/>
                <a:gd name="T11" fmla="*/ 10 h 84"/>
                <a:gd name="T12" fmla="*/ 3 w 53"/>
                <a:gd name="T13" fmla="*/ 10 h 84"/>
                <a:gd name="T14" fmla="*/ 3 w 53"/>
                <a:gd name="T15" fmla="*/ 10 h 84"/>
                <a:gd name="T16" fmla="*/ 0 w 53"/>
                <a:gd name="T17" fmla="*/ 10 h 84"/>
                <a:gd name="T18" fmla="*/ 0 w 53"/>
                <a:gd name="T19" fmla="*/ 10 h 84"/>
                <a:gd name="T20" fmla="*/ 3 w 53"/>
                <a:gd name="T21" fmla="*/ 10 h 84"/>
                <a:gd name="T22" fmla="*/ 3 w 53"/>
                <a:gd name="T23" fmla="*/ 10 h 84"/>
                <a:gd name="T24" fmla="*/ 3 w 53"/>
                <a:gd name="T25" fmla="*/ 10 h 84"/>
                <a:gd name="T26" fmla="*/ 3 w 53"/>
                <a:gd name="T27" fmla="*/ 10 h 84"/>
                <a:gd name="T28" fmla="*/ 3 w 53"/>
                <a:gd name="T29" fmla="*/ 10 h 84"/>
                <a:gd name="T30" fmla="*/ 3 w 53"/>
                <a:gd name="T31" fmla="*/ 10 h 84"/>
                <a:gd name="T32" fmla="*/ 3 w 53"/>
                <a:gd name="T33" fmla="*/ 0 h 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84"/>
                <a:gd name="T53" fmla="*/ 53 w 53"/>
                <a:gd name="T54" fmla="*/ 84 h 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84">
                  <a:moveTo>
                    <a:pt x="37" y="0"/>
                  </a:moveTo>
                  <a:lnTo>
                    <a:pt x="29" y="0"/>
                  </a:lnTo>
                  <a:lnTo>
                    <a:pt x="21" y="8"/>
                  </a:lnTo>
                  <a:lnTo>
                    <a:pt x="21" y="16"/>
                  </a:lnTo>
                  <a:lnTo>
                    <a:pt x="8" y="24"/>
                  </a:lnTo>
                  <a:lnTo>
                    <a:pt x="8" y="39"/>
                  </a:lnTo>
                  <a:lnTo>
                    <a:pt x="16" y="39"/>
                  </a:lnTo>
                  <a:lnTo>
                    <a:pt x="16" y="52"/>
                  </a:lnTo>
                  <a:lnTo>
                    <a:pt x="0" y="60"/>
                  </a:lnTo>
                  <a:lnTo>
                    <a:pt x="0" y="68"/>
                  </a:lnTo>
                  <a:lnTo>
                    <a:pt x="8" y="83"/>
                  </a:lnTo>
                  <a:lnTo>
                    <a:pt x="29" y="60"/>
                  </a:lnTo>
                  <a:lnTo>
                    <a:pt x="44" y="68"/>
                  </a:lnTo>
                  <a:lnTo>
                    <a:pt x="52" y="45"/>
                  </a:lnTo>
                  <a:lnTo>
                    <a:pt x="44" y="31"/>
                  </a:lnTo>
                  <a:lnTo>
                    <a:pt x="29" y="16"/>
                  </a:lnTo>
                  <a:lnTo>
                    <a:pt x="37"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28" name="Freeform 106">
              <a:hlinkClick r:id="rId3" action="ppaction://hlinksldjump" tooltip="Italien (Sizilien)"/>
            </p:cNvPr>
            <p:cNvSpPr>
              <a:spLocks noChangeAspect="1"/>
            </p:cNvSpPr>
            <p:nvPr/>
          </p:nvSpPr>
          <p:spPr bwMode="auto">
            <a:xfrm>
              <a:off x="2897" y="2300"/>
              <a:ext cx="27" cy="23"/>
            </a:xfrm>
            <a:custGeom>
              <a:avLst/>
              <a:gdLst>
                <a:gd name="T0" fmla="*/ 0 w 30"/>
                <a:gd name="T1" fmla="*/ 0 h 24"/>
                <a:gd name="T2" fmla="*/ 5 w 30"/>
                <a:gd name="T3" fmla="*/ 12 h 24"/>
                <a:gd name="T4" fmla="*/ 5 w 30"/>
                <a:gd name="T5" fmla="*/ 0 h 24"/>
                <a:gd name="T6" fmla="*/ 0 w 30"/>
                <a:gd name="T7" fmla="*/ 0 h 24"/>
                <a:gd name="T8" fmla="*/ 0 60000 65536"/>
                <a:gd name="T9" fmla="*/ 0 60000 65536"/>
                <a:gd name="T10" fmla="*/ 0 60000 65536"/>
                <a:gd name="T11" fmla="*/ 0 60000 65536"/>
                <a:gd name="T12" fmla="*/ 0 w 30"/>
                <a:gd name="T13" fmla="*/ 0 h 24"/>
                <a:gd name="T14" fmla="*/ 30 w 30"/>
                <a:gd name="T15" fmla="*/ 24 h 24"/>
              </a:gdLst>
              <a:ahLst/>
              <a:cxnLst>
                <a:cxn ang="T8">
                  <a:pos x="T0" y="T1"/>
                </a:cxn>
                <a:cxn ang="T9">
                  <a:pos x="T2" y="T3"/>
                </a:cxn>
                <a:cxn ang="T10">
                  <a:pos x="T4" y="T5"/>
                </a:cxn>
                <a:cxn ang="T11">
                  <a:pos x="T6" y="T7"/>
                </a:cxn>
              </a:cxnLst>
              <a:rect l="T12" t="T13" r="T14" b="T15"/>
              <a:pathLst>
                <a:path w="30" h="24">
                  <a:moveTo>
                    <a:pt x="0" y="0"/>
                  </a:moveTo>
                  <a:lnTo>
                    <a:pt x="29" y="23"/>
                  </a:lnTo>
                  <a:lnTo>
                    <a:pt x="29" y="0"/>
                  </a:lnTo>
                  <a:lnTo>
                    <a:pt x="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29" name="Freeform 107">
              <a:hlinkClick r:id="rId3" action="ppaction://hlinksldjump" tooltip="Frankreich (Korsika)"/>
            </p:cNvPr>
            <p:cNvSpPr>
              <a:spLocks noChangeAspect="1"/>
            </p:cNvSpPr>
            <p:nvPr/>
          </p:nvSpPr>
          <p:spPr bwMode="auto">
            <a:xfrm>
              <a:off x="2832" y="2203"/>
              <a:ext cx="12" cy="20"/>
            </a:xfrm>
            <a:custGeom>
              <a:avLst/>
              <a:gdLst>
                <a:gd name="T0" fmla="*/ 2 w 15"/>
                <a:gd name="T1" fmla="*/ 0 h 22"/>
                <a:gd name="T2" fmla="*/ 2 w 15"/>
                <a:gd name="T3" fmla="*/ 5 h 22"/>
                <a:gd name="T4" fmla="*/ 0 w 15"/>
                <a:gd name="T5" fmla="*/ 5 h 22"/>
                <a:gd name="T6" fmla="*/ 2 w 15"/>
                <a:gd name="T7" fmla="*/ 0 h 22"/>
                <a:gd name="T8" fmla="*/ 2 w 15"/>
                <a:gd name="T9" fmla="*/ 0 h 22"/>
                <a:gd name="T10" fmla="*/ 0 60000 65536"/>
                <a:gd name="T11" fmla="*/ 0 60000 65536"/>
                <a:gd name="T12" fmla="*/ 0 60000 65536"/>
                <a:gd name="T13" fmla="*/ 0 60000 65536"/>
                <a:gd name="T14" fmla="*/ 0 60000 65536"/>
                <a:gd name="T15" fmla="*/ 0 w 15"/>
                <a:gd name="T16" fmla="*/ 0 h 22"/>
                <a:gd name="T17" fmla="*/ 15 w 15"/>
                <a:gd name="T18" fmla="*/ 22 h 22"/>
              </a:gdLst>
              <a:ahLst/>
              <a:cxnLst>
                <a:cxn ang="T10">
                  <a:pos x="T0" y="T1"/>
                </a:cxn>
                <a:cxn ang="T11">
                  <a:pos x="T2" y="T3"/>
                </a:cxn>
                <a:cxn ang="T12">
                  <a:pos x="T4" y="T5"/>
                </a:cxn>
                <a:cxn ang="T13">
                  <a:pos x="T6" y="T7"/>
                </a:cxn>
                <a:cxn ang="T14">
                  <a:pos x="T8" y="T9"/>
                </a:cxn>
              </a:cxnLst>
              <a:rect l="T15" t="T16" r="T17" b="T18"/>
              <a:pathLst>
                <a:path w="15" h="22">
                  <a:moveTo>
                    <a:pt x="14" y="0"/>
                  </a:moveTo>
                  <a:lnTo>
                    <a:pt x="14" y="21"/>
                  </a:lnTo>
                  <a:lnTo>
                    <a:pt x="0" y="13"/>
                  </a:lnTo>
                  <a:lnTo>
                    <a:pt x="8" y="0"/>
                  </a:lnTo>
                  <a:lnTo>
                    <a:pt x="14"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30" name="Freeform 108">
              <a:hlinkClick r:id="rId3" action="ppaction://hlinksldjump" tooltip="Italien (Sardinien)"/>
            </p:cNvPr>
            <p:cNvSpPr>
              <a:spLocks noChangeAspect="1"/>
            </p:cNvSpPr>
            <p:nvPr/>
          </p:nvSpPr>
          <p:spPr bwMode="auto">
            <a:xfrm>
              <a:off x="2832" y="2238"/>
              <a:ext cx="18" cy="41"/>
            </a:xfrm>
            <a:custGeom>
              <a:avLst/>
              <a:gdLst>
                <a:gd name="T0" fmla="*/ 2 w 22"/>
                <a:gd name="T1" fmla="*/ 0 h 45"/>
                <a:gd name="T2" fmla="*/ 2 w 22"/>
                <a:gd name="T3" fmla="*/ 5 h 45"/>
                <a:gd name="T4" fmla="*/ 2 w 22"/>
                <a:gd name="T5" fmla="*/ 5 h 45"/>
                <a:gd name="T6" fmla="*/ 2 w 22"/>
                <a:gd name="T7" fmla="*/ 5 h 45"/>
                <a:gd name="T8" fmla="*/ 0 w 22"/>
                <a:gd name="T9" fmla="*/ 5 h 45"/>
                <a:gd name="T10" fmla="*/ 2 w 22"/>
                <a:gd name="T11" fmla="*/ 5 h 45"/>
                <a:gd name="T12" fmla="*/ 0 w 22"/>
                <a:gd name="T13" fmla="*/ 5 h 45"/>
                <a:gd name="T14" fmla="*/ 2 w 22"/>
                <a:gd name="T15" fmla="*/ 0 h 45"/>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45"/>
                <a:gd name="T26" fmla="*/ 22 w 22"/>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45">
                  <a:moveTo>
                    <a:pt x="21" y="0"/>
                  </a:moveTo>
                  <a:lnTo>
                    <a:pt x="21" y="29"/>
                  </a:lnTo>
                  <a:lnTo>
                    <a:pt x="14" y="37"/>
                  </a:lnTo>
                  <a:lnTo>
                    <a:pt x="8" y="44"/>
                  </a:lnTo>
                  <a:lnTo>
                    <a:pt x="0" y="37"/>
                  </a:lnTo>
                  <a:lnTo>
                    <a:pt x="8" y="15"/>
                  </a:lnTo>
                  <a:lnTo>
                    <a:pt x="0" y="8"/>
                  </a:lnTo>
                  <a:lnTo>
                    <a:pt x="21"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31" name="Freeform 109">
              <a:hlinkClick r:id="rId3" action="ppaction://hlinksldjump" tooltip="Spanien (Balearen)"/>
            </p:cNvPr>
            <p:cNvSpPr>
              <a:spLocks noChangeAspect="1"/>
            </p:cNvSpPr>
            <p:nvPr/>
          </p:nvSpPr>
          <p:spPr bwMode="auto">
            <a:xfrm>
              <a:off x="2751" y="2259"/>
              <a:ext cx="15" cy="8"/>
            </a:xfrm>
            <a:custGeom>
              <a:avLst/>
              <a:gdLst>
                <a:gd name="T0" fmla="*/ 8 w 16"/>
                <a:gd name="T1" fmla="*/ 0 h 9"/>
                <a:gd name="T2" fmla="*/ 8 w 16"/>
                <a:gd name="T3" fmla="*/ 0 h 9"/>
                <a:gd name="T4" fmla="*/ 8 w 16"/>
                <a:gd name="T5" fmla="*/ 4 h 9"/>
                <a:gd name="T6" fmla="*/ 0 w 16"/>
                <a:gd name="T7" fmla="*/ 0 h 9"/>
                <a:gd name="T8" fmla="*/ 8 w 16"/>
                <a:gd name="T9" fmla="*/ 0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8" y="0"/>
                  </a:moveTo>
                  <a:lnTo>
                    <a:pt x="15" y="0"/>
                  </a:lnTo>
                  <a:lnTo>
                    <a:pt x="8" y="8"/>
                  </a:lnTo>
                  <a:lnTo>
                    <a:pt x="0" y="0"/>
                  </a:lnTo>
                  <a:lnTo>
                    <a:pt x="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32" name="Freeform 110">
              <a:hlinkClick r:id="rId3" action="ppaction://hlinksldjump" tooltip="Großbritannien"/>
            </p:cNvPr>
            <p:cNvSpPr>
              <a:spLocks noChangeAspect="1"/>
            </p:cNvSpPr>
            <p:nvPr/>
          </p:nvSpPr>
          <p:spPr bwMode="auto">
            <a:xfrm>
              <a:off x="2627" y="1979"/>
              <a:ext cx="27" cy="30"/>
            </a:xfrm>
            <a:custGeom>
              <a:avLst/>
              <a:gdLst>
                <a:gd name="T0" fmla="*/ 3 w 32"/>
                <a:gd name="T1" fmla="*/ 0 h 32"/>
                <a:gd name="T2" fmla="*/ 3 w 32"/>
                <a:gd name="T3" fmla="*/ 0 h 32"/>
                <a:gd name="T4" fmla="*/ 3 w 32"/>
                <a:gd name="T5" fmla="*/ 8 h 32"/>
                <a:gd name="T6" fmla="*/ 3 w 32"/>
                <a:gd name="T7" fmla="*/ 8 h 32"/>
                <a:gd name="T8" fmla="*/ 3 w 32"/>
                <a:gd name="T9" fmla="*/ 8 h 32"/>
                <a:gd name="T10" fmla="*/ 3 w 32"/>
                <a:gd name="T11" fmla="*/ 8 h 32"/>
                <a:gd name="T12" fmla="*/ 0 w 32"/>
                <a:gd name="T13" fmla="*/ 8 h 32"/>
                <a:gd name="T14" fmla="*/ 3 w 32"/>
                <a:gd name="T15" fmla="*/ 0 h 32"/>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32"/>
                <a:gd name="T26" fmla="*/ 32 w 32"/>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32">
                  <a:moveTo>
                    <a:pt x="8" y="0"/>
                  </a:moveTo>
                  <a:lnTo>
                    <a:pt x="15" y="0"/>
                  </a:lnTo>
                  <a:lnTo>
                    <a:pt x="15" y="8"/>
                  </a:lnTo>
                  <a:lnTo>
                    <a:pt x="31" y="16"/>
                  </a:lnTo>
                  <a:lnTo>
                    <a:pt x="31" y="24"/>
                  </a:lnTo>
                  <a:lnTo>
                    <a:pt x="15" y="31"/>
                  </a:lnTo>
                  <a:lnTo>
                    <a:pt x="0" y="16"/>
                  </a:lnTo>
                  <a:lnTo>
                    <a:pt x="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33" name="Freeform 111">
              <a:hlinkClick r:id="rId3" action="ppaction://hlinksldjump" tooltip="Großbritannien"/>
            </p:cNvPr>
            <p:cNvSpPr>
              <a:spLocks noChangeAspect="1"/>
            </p:cNvSpPr>
            <p:nvPr/>
          </p:nvSpPr>
          <p:spPr bwMode="auto">
            <a:xfrm>
              <a:off x="2647" y="1911"/>
              <a:ext cx="98" cy="168"/>
            </a:xfrm>
            <a:custGeom>
              <a:avLst/>
              <a:gdLst>
                <a:gd name="T0" fmla="*/ 3 w 114"/>
                <a:gd name="T1" fmla="*/ 7 h 177"/>
                <a:gd name="T2" fmla="*/ 3 w 114"/>
                <a:gd name="T3" fmla="*/ 9 h 177"/>
                <a:gd name="T4" fmla="*/ 3 w 114"/>
                <a:gd name="T5" fmla="*/ 9 h 177"/>
                <a:gd name="T6" fmla="*/ 3 w 114"/>
                <a:gd name="T7" fmla="*/ 9 h 177"/>
                <a:gd name="T8" fmla="*/ 3 w 114"/>
                <a:gd name="T9" fmla="*/ 9 h 177"/>
                <a:gd name="T10" fmla="*/ 3 w 114"/>
                <a:gd name="T11" fmla="*/ 9 h 177"/>
                <a:gd name="T12" fmla="*/ 3 w 114"/>
                <a:gd name="T13" fmla="*/ 11 h 177"/>
                <a:gd name="T14" fmla="*/ 3 w 114"/>
                <a:gd name="T15" fmla="*/ 12 h 177"/>
                <a:gd name="T16" fmla="*/ 3 w 114"/>
                <a:gd name="T17" fmla="*/ 13 h 177"/>
                <a:gd name="T18" fmla="*/ 3 w 114"/>
                <a:gd name="T19" fmla="*/ 16 h 177"/>
                <a:gd name="T20" fmla="*/ 3 w 114"/>
                <a:gd name="T21" fmla="*/ 17 h 177"/>
                <a:gd name="T22" fmla="*/ 3 w 114"/>
                <a:gd name="T23" fmla="*/ 17 h 177"/>
                <a:gd name="T24" fmla="*/ 3 w 114"/>
                <a:gd name="T25" fmla="*/ 19 h 177"/>
                <a:gd name="T26" fmla="*/ 3 w 114"/>
                <a:gd name="T27" fmla="*/ 20 h 177"/>
                <a:gd name="T28" fmla="*/ 0 w 114"/>
                <a:gd name="T29" fmla="*/ 21 h 177"/>
                <a:gd name="T30" fmla="*/ 3 w 114"/>
                <a:gd name="T31" fmla="*/ 21 h 177"/>
                <a:gd name="T32" fmla="*/ 3 w 114"/>
                <a:gd name="T33" fmla="*/ 19 h 177"/>
                <a:gd name="T34" fmla="*/ 3 w 114"/>
                <a:gd name="T35" fmla="*/ 19 h 177"/>
                <a:gd name="T36" fmla="*/ 3 w 114"/>
                <a:gd name="T37" fmla="*/ 17 h 177"/>
                <a:gd name="T38" fmla="*/ 3 w 114"/>
                <a:gd name="T39" fmla="*/ 17 h 177"/>
                <a:gd name="T40" fmla="*/ 3 w 114"/>
                <a:gd name="T41" fmla="*/ 13 h 177"/>
                <a:gd name="T42" fmla="*/ 3 w 114"/>
                <a:gd name="T43" fmla="*/ 12 h 177"/>
                <a:gd name="T44" fmla="*/ 3 w 114"/>
                <a:gd name="T45" fmla="*/ 13 h 177"/>
                <a:gd name="T46" fmla="*/ 3 w 114"/>
                <a:gd name="T47" fmla="*/ 9 h 177"/>
                <a:gd name="T48" fmla="*/ 3 w 114"/>
                <a:gd name="T49" fmla="*/ 9 h 177"/>
                <a:gd name="T50" fmla="*/ 3 w 114"/>
                <a:gd name="T51" fmla="*/ 9 h 177"/>
                <a:gd name="T52" fmla="*/ 3 w 114"/>
                <a:gd name="T53" fmla="*/ 9 h 177"/>
                <a:gd name="T54" fmla="*/ 3 w 114"/>
                <a:gd name="T55" fmla="*/ 9 h 177"/>
                <a:gd name="T56" fmla="*/ 3 w 114"/>
                <a:gd name="T57" fmla="*/ 9 h 177"/>
                <a:gd name="T58" fmla="*/ 3 w 114"/>
                <a:gd name="T59" fmla="*/ 9 h 177"/>
                <a:gd name="T60" fmla="*/ 3 w 114"/>
                <a:gd name="T61" fmla="*/ 9 h 177"/>
                <a:gd name="T62" fmla="*/ 3 w 114"/>
                <a:gd name="T63" fmla="*/ 9 h 177"/>
                <a:gd name="T64" fmla="*/ 3 w 114"/>
                <a:gd name="T65" fmla="*/ 0 h 177"/>
                <a:gd name="T66" fmla="*/ 3 w 114"/>
                <a:gd name="T67" fmla="*/ 0 h 177"/>
                <a:gd name="T68" fmla="*/ 3 w 114"/>
                <a:gd name="T69" fmla="*/ 7 h 1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177"/>
                <a:gd name="T107" fmla="*/ 114 w 114"/>
                <a:gd name="T108" fmla="*/ 177 h 1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177">
                  <a:moveTo>
                    <a:pt x="8" y="7"/>
                  </a:moveTo>
                  <a:lnTo>
                    <a:pt x="8" y="44"/>
                  </a:lnTo>
                  <a:lnTo>
                    <a:pt x="23" y="59"/>
                  </a:lnTo>
                  <a:lnTo>
                    <a:pt x="15" y="72"/>
                  </a:lnTo>
                  <a:lnTo>
                    <a:pt x="23" y="88"/>
                  </a:lnTo>
                  <a:lnTo>
                    <a:pt x="38" y="80"/>
                  </a:lnTo>
                  <a:lnTo>
                    <a:pt x="46" y="103"/>
                  </a:lnTo>
                  <a:lnTo>
                    <a:pt x="23" y="111"/>
                  </a:lnTo>
                  <a:lnTo>
                    <a:pt x="23" y="117"/>
                  </a:lnTo>
                  <a:lnTo>
                    <a:pt x="15" y="132"/>
                  </a:lnTo>
                  <a:lnTo>
                    <a:pt x="8" y="140"/>
                  </a:lnTo>
                  <a:lnTo>
                    <a:pt x="23" y="140"/>
                  </a:lnTo>
                  <a:lnTo>
                    <a:pt x="31" y="155"/>
                  </a:lnTo>
                  <a:lnTo>
                    <a:pt x="8" y="168"/>
                  </a:lnTo>
                  <a:lnTo>
                    <a:pt x="0" y="176"/>
                  </a:lnTo>
                  <a:lnTo>
                    <a:pt x="38" y="176"/>
                  </a:lnTo>
                  <a:lnTo>
                    <a:pt x="54" y="155"/>
                  </a:lnTo>
                  <a:lnTo>
                    <a:pt x="98" y="155"/>
                  </a:lnTo>
                  <a:lnTo>
                    <a:pt x="90" y="140"/>
                  </a:lnTo>
                  <a:lnTo>
                    <a:pt x="113" y="140"/>
                  </a:lnTo>
                  <a:lnTo>
                    <a:pt x="106" y="117"/>
                  </a:lnTo>
                  <a:lnTo>
                    <a:pt x="98" y="111"/>
                  </a:lnTo>
                  <a:lnTo>
                    <a:pt x="90" y="117"/>
                  </a:lnTo>
                  <a:lnTo>
                    <a:pt x="83" y="88"/>
                  </a:lnTo>
                  <a:lnTo>
                    <a:pt x="75" y="80"/>
                  </a:lnTo>
                  <a:lnTo>
                    <a:pt x="60" y="59"/>
                  </a:lnTo>
                  <a:lnTo>
                    <a:pt x="38" y="67"/>
                  </a:lnTo>
                  <a:lnTo>
                    <a:pt x="38" y="51"/>
                  </a:lnTo>
                  <a:lnTo>
                    <a:pt x="46" y="44"/>
                  </a:lnTo>
                  <a:lnTo>
                    <a:pt x="60" y="36"/>
                  </a:lnTo>
                  <a:lnTo>
                    <a:pt x="54" y="15"/>
                  </a:lnTo>
                  <a:lnTo>
                    <a:pt x="38" y="23"/>
                  </a:lnTo>
                  <a:lnTo>
                    <a:pt x="46" y="0"/>
                  </a:lnTo>
                  <a:lnTo>
                    <a:pt x="31" y="0"/>
                  </a:lnTo>
                  <a:lnTo>
                    <a:pt x="8"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34" name="Freeform 112">
              <a:hlinkClick r:id="rId3" action="ppaction://hlinksldjump" tooltip="Slowenien"/>
            </p:cNvPr>
            <p:cNvSpPr>
              <a:spLocks noChangeAspect="1"/>
            </p:cNvSpPr>
            <p:nvPr/>
          </p:nvSpPr>
          <p:spPr bwMode="auto">
            <a:xfrm>
              <a:off x="2891" y="2140"/>
              <a:ext cx="48" cy="22"/>
            </a:xfrm>
            <a:custGeom>
              <a:avLst/>
              <a:gdLst>
                <a:gd name="T0" fmla="*/ 0 w 55"/>
                <a:gd name="T1" fmla="*/ 6 h 24"/>
                <a:gd name="T2" fmla="*/ 0 w 55"/>
                <a:gd name="T3" fmla="*/ 0 h 24"/>
                <a:gd name="T4" fmla="*/ 3 w 55"/>
                <a:gd name="T5" fmla="*/ 0 h 24"/>
                <a:gd name="T6" fmla="*/ 3 w 55"/>
                <a:gd name="T7" fmla="*/ 6 h 24"/>
                <a:gd name="T8" fmla="*/ 3 w 55"/>
                <a:gd name="T9" fmla="*/ 6 h 24"/>
                <a:gd name="T10" fmla="*/ 3 w 55"/>
                <a:gd name="T11" fmla="*/ 6 h 24"/>
                <a:gd name="T12" fmla="*/ 3 w 55"/>
                <a:gd name="T13" fmla="*/ 6 h 24"/>
                <a:gd name="T14" fmla="*/ 3 w 55"/>
                <a:gd name="T15" fmla="*/ 6 h 24"/>
                <a:gd name="T16" fmla="*/ 0 w 55"/>
                <a:gd name="T17" fmla="*/ 6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24"/>
                <a:gd name="T29" fmla="*/ 55 w 55"/>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24">
                  <a:moveTo>
                    <a:pt x="0" y="16"/>
                  </a:moveTo>
                  <a:lnTo>
                    <a:pt x="0" y="0"/>
                  </a:lnTo>
                  <a:lnTo>
                    <a:pt x="46" y="0"/>
                  </a:lnTo>
                  <a:lnTo>
                    <a:pt x="54" y="8"/>
                  </a:lnTo>
                  <a:lnTo>
                    <a:pt x="39" y="8"/>
                  </a:lnTo>
                  <a:lnTo>
                    <a:pt x="31" y="16"/>
                  </a:lnTo>
                  <a:lnTo>
                    <a:pt x="16" y="16"/>
                  </a:lnTo>
                  <a:lnTo>
                    <a:pt x="8" y="23"/>
                  </a:lnTo>
                  <a:lnTo>
                    <a:pt x="0" y="1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35" name="Freeform 113">
              <a:hlinkClick r:id="rId3" action="ppaction://hlinksldjump" tooltip="Mazedonien"/>
            </p:cNvPr>
            <p:cNvSpPr>
              <a:spLocks noChangeAspect="1"/>
            </p:cNvSpPr>
            <p:nvPr/>
          </p:nvSpPr>
          <p:spPr bwMode="auto">
            <a:xfrm>
              <a:off x="2990" y="2203"/>
              <a:ext cx="26" cy="35"/>
            </a:xfrm>
            <a:custGeom>
              <a:avLst/>
              <a:gdLst>
                <a:gd name="T0" fmla="*/ 3 w 31"/>
                <a:gd name="T1" fmla="*/ 0 h 37"/>
                <a:gd name="T2" fmla="*/ 3 w 31"/>
                <a:gd name="T3" fmla="*/ 7 h 37"/>
                <a:gd name="T4" fmla="*/ 0 w 31"/>
                <a:gd name="T5" fmla="*/ 9 h 37"/>
                <a:gd name="T6" fmla="*/ 0 w 31"/>
                <a:gd name="T7" fmla="*/ 9 h 37"/>
                <a:gd name="T8" fmla="*/ 3 w 31"/>
                <a:gd name="T9" fmla="*/ 9 h 37"/>
                <a:gd name="T10" fmla="*/ 3 w 31"/>
                <a:gd name="T11" fmla="*/ 9 h 37"/>
                <a:gd name="T12" fmla="*/ 3 w 31"/>
                <a:gd name="T13" fmla="*/ 9 h 37"/>
                <a:gd name="T14" fmla="*/ 3 w 31"/>
                <a:gd name="T15" fmla="*/ 9 h 37"/>
                <a:gd name="T16" fmla="*/ 3 w 31"/>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37"/>
                <a:gd name="T29" fmla="*/ 31 w 31"/>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37">
                  <a:moveTo>
                    <a:pt x="23" y="0"/>
                  </a:moveTo>
                  <a:lnTo>
                    <a:pt x="7" y="7"/>
                  </a:lnTo>
                  <a:lnTo>
                    <a:pt x="0" y="13"/>
                  </a:lnTo>
                  <a:lnTo>
                    <a:pt x="0" y="28"/>
                  </a:lnTo>
                  <a:lnTo>
                    <a:pt x="7" y="36"/>
                  </a:lnTo>
                  <a:lnTo>
                    <a:pt x="15" y="28"/>
                  </a:lnTo>
                  <a:lnTo>
                    <a:pt x="30" y="21"/>
                  </a:lnTo>
                  <a:lnTo>
                    <a:pt x="30" y="13"/>
                  </a:lnTo>
                  <a:lnTo>
                    <a:pt x="23"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36" name="Freeform 114">
              <a:hlinkClick r:id="rId3" action="ppaction://hlinksldjump" tooltip="Kroatien"/>
            </p:cNvPr>
            <p:cNvSpPr>
              <a:spLocks noChangeAspect="1"/>
            </p:cNvSpPr>
            <p:nvPr/>
          </p:nvSpPr>
          <p:spPr bwMode="auto">
            <a:xfrm>
              <a:off x="2897" y="2146"/>
              <a:ext cx="74" cy="64"/>
            </a:xfrm>
            <a:custGeom>
              <a:avLst/>
              <a:gdLst>
                <a:gd name="T0" fmla="*/ 4 w 84"/>
                <a:gd name="T1" fmla="*/ 8 h 68"/>
                <a:gd name="T2" fmla="*/ 4 w 84"/>
                <a:gd name="T3" fmla="*/ 8 h 68"/>
                <a:gd name="T4" fmla="*/ 4 w 84"/>
                <a:gd name="T5" fmla="*/ 8 h 68"/>
                <a:gd name="T6" fmla="*/ 4 w 84"/>
                <a:gd name="T7" fmla="*/ 8 h 68"/>
                <a:gd name="T8" fmla="*/ 4 w 84"/>
                <a:gd name="T9" fmla="*/ 8 h 68"/>
                <a:gd name="T10" fmla="*/ 4 w 84"/>
                <a:gd name="T11" fmla="*/ 8 h 68"/>
                <a:gd name="T12" fmla="*/ 4 w 84"/>
                <a:gd name="T13" fmla="*/ 8 h 68"/>
                <a:gd name="T14" fmla="*/ 4 w 84"/>
                <a:gd name="T15" fmla="*/ 8 h 68"/>
                <a:gd name="T16" fmla="*/ 4 w 84"/>
                <a:gd name="T17" fmla="*/ 8 h 68"/>
                <a:gd name="T18" fmla="*/ 4 w 84"/>
                <a:gd name="T19" fmla="*/ 8 h 68"/>
                <a:gd name="T20" fmla="*/ 4 w 84"/>
                <a:gd name="T21" fmla="*/ 8 h 68"/>
                <a:gd name="T22" fmla="*/ 4 w 84"/>
                <a:gd name="T23" fmla="*/ 8 h 68"/>
                <a:gd name="T24" fmla="*/ 4 w 84"/>
                <a:gd name="T25" fmla="*/ 8 h 68"/>
                <a:gd name="T26" fmla="*/ 0 w 84"/>
                <a:gd name="T27" fmla="*/ 8 h 68"/>
                <a:gd name="T28" fmla="*/ 4 w 84"/>
                <a:gd name="T29" fmla="*/ 8 h 68"/>
                <a:gd name="T30" fmla="*/ 4 w 84"/>
                <a:gd name="T31" fmla="*/ 8 h 68"/>
                <a:gd name="T32" fmla="*/ 4 w 84"/>
                <a:gd name="T33" fmla="*/ 0 h 68"/>
                <a:gd name="T34" fmla="*/ 4 w 84"/>
                <a:gd name="T35" fmla="*/ 0 h 68"/>
                <a:gd name="T36" fmla="*/ 4 w 84"/>
                <a:gd name="T37" fmla="*/ 8 h 68"/>
                <a:gd name="T38" fmla="*/ 4 w 84"/>
                <a:gd name="T39" fmla="*/ 8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68"/>
                <a:gd name="T62" fmla="*/ 84 w 84"/>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68">
                  <a:moveTo>
                    <a:pt x="83" y="15"/>
                  </a:moveTo>
                  <a:lnTo>
                    <a:pt x="83" y="23"/>
                  </a:lnTo>
                  <a:lnTo>
                    <a:pt x="59" y="15"/>
                  </a:lnTo>
                  <a:lnTo>
                    <a:pt x="38" y="15"/>
                  </a:lnTo>
                  <a:lnTo>
                    <a:pt x="38" y="23"/>
                  </a:lnTo>
                  <a:lnTo>
                    <a:pt x="59" y="52"/>
                  </a:lnTo>
                  <a:lnTo>
                    <a:pt x="67" y="60"/>
                  </a:lnTo>
                  <a:lnTo>
                    <a:pt x="67" y="67"/>
                  </a:lnTo>
                  <a:lnTo>
                    <a:pt x="52" y="60"/>
                  </a:lnTo>
                  <a:lnTo>
                    <a:pt x="23" y="29"/>
                  </a:lnTo>
                  <a:lnTo>
                    <a:pt x="23" y="23"/>
                  </a:lnTo>
                  <a:lnTo>
                    <a:pt x="15" y="15"/>
                  </a:lnTo>
                  <a:lnTo>
                    <a:pt x="8" y="29"/>
                  </a:lnTo>
                  <a:lnTo>
                    <a:pt x="0" y="15"/>
                  </a:lnTo>
                  <a:lnTo>
                    <a:pt x="8" y="8"/>
                  </a:lnTo>
                  <a:lnTo>
                    <a:pt x="23" y="8"/>
                  </a:lnTo>
                  <a:lnTo>
                    <a:pt x="31" y="0"/>
                  </a:lnTo>
                  <a:lnTo>
                    <a:pt x="44" y="0"/>
                  </a:lnTo>
                  <a:lnTo>
                    <a:pt x="67" y="8"/>
                  </a:lnTo>
                  <a:lnTo>
                    <a:pt x="83"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37" name="Freeform 115">
              <a:hlinkClick r:id="rId3" action="ppaction://hlinksldjump" tooltip="Bosnien Herzegowina"/>
            </p:cNvPr>
            <p:cNvSpPr>
              <a:spLocks noChangeAspect="1"/>
            </p:cNvSpPr>
            <p:nvPr/>
          </p:nvSpPr>
          <p:spPr bwMode="auto">
            <a:xfrm>
              <a:off x="2930" y="2161"/>
              <a:ext cx="41" cy="44"/>
            </a:xfrm>
            <a:custGeom>
              <a:avLst/>
              <a:gdLst>
                <a:gd name="T0" fmla="*/ 4 w 46"/>
                <a:gd name="T1" fmla="*/ 8 h 46"/>
                <a:gd name="T2" fmla="*/ 4 w 46"/>
                <a:gd name="T3" fmla="*/ 11 h 46"/>
                <a:gd name="T4" fmla="*/ 4 w 46"/>
                <a:gd name="T5" fmla="*/ 11 h 46"/>
                <a:gd name="T6" fmla="*/ 4 w 46"/>
                <a:gd name="T7" fmla="*/ 11 h 46"/>
                <a:gd name="T8" fmla="*/ 4 w 46"/>
                <a:gd name="T9" fmla="*/ 11 h 46"/>
                <a:gd name="T10" fmla="*/ 0 w 46"/>
                <a:gd name="T11" fmla="*/ 8 h 46"/>
                <a:gd name="T12" fmla="*/ 0 w 46"/>
                <a:gd name="T13" fmla="*/ 0 h 46"/>
                <a:gd name="T14" fmla="*/ 4 w 46"/>
                <a:gd name="T15" fmla="*/ 0 h 46"/>
                <a:gd name="T16" fmla="*/ 4 w 46"/>
                <a:gd name="T17" fmla="*/ 8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6"/>
                <a:gd name="T29" fmla="*/ 46 w 46"/>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6">
                  <a:moveTo>
                    <a:pt x="45" y="8"/>
                  </a:moveTo>
                  <a:lnTo>
                    <a:pt x="45" y="22"/>
                  </a:lnTo>
                  <a:lnTo>
                    <a:pt x="37" y="29"/>
                  </a:lnTo>
                  <a:lnTo>
                    <a:pt x="29" y="45"/>
                  </a:lnTo>
                  <a:lnTo>
                    <a:pt x="23" y="37"/>
                  </a:lnTo>
                  <a:lnTo>
                    <a:pt x="0" y="8"/>
                  </a:lnTo>
                  <a:lnTo>
                    <a:pt x="0" y="0"/>
                  </a:lnTo>
                  <a:lnTo>
                    <a:pt x="23" y="0"/>
                  </a:lnTo>
                  <a:lnTo>
                    <a:pt x="45"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38" name="Freeform 116">
              <a:hlinkClick r:id="rId3" action="ppaction://hlinksldjump" tooltip="Serbien &amp; Montenegro (Montenegro)"/>
            </p:cNvPr>
            <p:cNvSpPr>
              <a:spLocks noChangeAspect="1"/>
            </p:cNvSpPr>
            <p:nvPr/>
          </p:nvSpPr>
          <p:spPr bwMode="auto">
            <a:xfrm>
              <a:off x="2956" y="2189"/>
              <a:ext cx="21" cy="28"/>
            </a:xfrm>
            <a:custGeom>
              <a:avLst/>
              <a:gdLst>
                <a:gd name="T0" fmla="*/ 4 w 24"/>
                <a:gd name="T1" fmla="*/ 7 h 30"/>
                <a:gd name="T2" fmla="*/ 4 w 24"/>
                <a:gd name="T3" fmla="*/ 7 h 30"/>
                <a:gd name="T4" fmla="*/ 4 w 24"/>
                <a:gd name="T5" fmla="*/ 0 h 30"/>
                <a:gd name="T6" fmla="*/ 0 w 24"/>
                <a:gd name="T7" fmla="*/ 7 h 30"/>
                <a:gd name="T8" fmla="*/ 0 w 24"/>
                <a:gd name="T9" fmla="*/ 7 h 30"/>
                <a:gd name="T10" fmla="*/ 4 w 24"/>
                <a:gd name="T11" fmla="*/ 7 h 30"/>
                <a:gd name="T12" fmla="*/ 4 w 24"/>
                <a:gd name="T13" fmla="*/ 7 h 30"/>
                <a:gd name="T14" fmla="*/ 4 w 24"/>
                <a:gd name="T15" fmla="*/ 7 h 30"/>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30"/>
                <a:gd name="T26" fmla="*/ 24 w 24"/>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30">
                  <a:moveTo>
                    <a:pt x="23" y="15"/>
                  </a:moveTo>
                  <a:lnTo>
                    <a:pt x="23" y="8"/>
                  </a:lnTo>
                  <a:lnTo>
                    <a:pt x="8" y="0"/>
                  </a:lnTo>
                  <a:lnTo>
                    <a:pt x="0" y="15"/>
                  </a:lnTo>
                  <a:lnTo>
                    <a:pt x="0" y="21"/>
                  </a:lnTo>
                  <a:lnTo>
                    <a:pt x="16" y="29"/>
                  </a:lnTo>
                  <a:lnTo>
                    <a:pt x="16" y="15"/>
                  </a:lnTo>
                  <a:lnTo>
                    <a:pt x="23"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39" name="Freeform 117">
              <a:hlinkClick r:id="rId3" action="ppaction://hlinksldjump" tooltip="Serbien &amp; Montenegro (Serbien)"/>
            </p:cNvPr>
            <p:cNvSpPr>
              <a:spLocks noChangeAspect="1"/>
            </p:cNvSpPr>
            <p:nvPr/>
          </p:nvSpPr>
          <p:spPr bwMode="auto">
            <a:xfrm>
              <a:off x="2956" y="2140"/>
              <a:ext cx="60" cy="78"/>
            </a:xfrm>
            <a:custGeom>
              <a:avLst/>
              <a:gdLst>
                <a:gd name="T0" fmla="*/ 3 w 70"/>
                <a:gd name="T1" fmla="*/ 0 h 84"/>
                <a:gd name="T2" fmla="*/ 3 w 70"/>
                <a:gd name="T3" fmla="*/ 6 h 84"/>
                <a:gd name="T4" fmla="*/ 3 w 70"/>
                <a:gd name="T5" fmla="*/ 6 h 84"/>
                <a:gd name="T6" fmla="*/ 3 w 70"/>
                <a:gd name="T7" fmla="*/ 6 h 84"/>
                <a:gd name="T8" fmla="*/ 3 w 70"/>
                <a:gd name="T9" fmla="*/ 6 h 84"/>
                <a:gd name="T10" fmla="*/ 3 w 70"/>
                <a:gd name="T11" fmla="*/ 6 h 84"/>
                <a:gd name="T12" fmla="*/ 3 w 70"/>
                <a:gd name="T13" fmla="*/ 6 h 84"/>
                <a:gd name="T14" fmla="*/ 3 w 70"/>
                <a:gd name="T15" fmla="*/ 6 h 84"/>
                <a:gd name="T16" fmla="*/ 3 w 70"/>
                <a:gd name="T17" fmla="*/ 6 h 84"/>
                <a:gd name="T18" fmla="*/ 3 w 70"/>
                <a:gd name="T19" fmla="*/ 6 h 84"/>
                <a:gd name="T20" fmla="*/ 3 w 70"/>
                <a:gd name="T21" fmla="*/ 6 h 84"/>
                <a:gd name="T22" fmla="*/ 3 w 70"/>
                <a:gd name="T23" fmla="*/ 6 h 84"/>
                <a:gd name="T24" fmla="*/ 3 w 70"/>
                <a:gd name="T25" fmla="*/ 6 h 84"/>
                <a:gd name="T26" fmla="*/ 3 w 70"/>
                <a:gd name="T27" fmla="*/ 6 h 84"/>
                <a:gd name="T28" fmla="*/ 0 w 70"/>
                <a:gd name="T29" fmla="*/ 6 h 84"/>
                <a:gd name="T30" fmla="*/ 3 w 70"/>
                <a:gd name="T31" fmla="*/ 0 h 84"/>
                <a:gd name="T32" fmla="*/ 3 w 70"/>
                <a:gd name="T33" fmla="*/ 0 h 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84"/>
                <a:gd name="T53" fmla="*/ 70 w 70"/>
                <a:gd name="T54" fmla="*/ 84 h 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84">
                  <a:moveTo>
                    <a:pt x="39" y="0"/>
                  </a:moveTo>
                  <a:lnTo>
                    <a:pt x="31" y="16"/>
                  </a:lnTo>
                  <a:lnTo>
                    <a:pt x="46" y="31"/>
                  </a:lnTo>
                  <a:lnTo>
                    <a:pt x="54" y="31"/>
                  </a:lnTo>
                  <a:lnTo>
                    <a:pt x="69" y="45"/>
                  </a:lnTo>
                  <a:lnTo>
                    <a:pt x="69" y="60"/>
                  </a:lnTo>
                  <a:lnTo>
                    <a:pt x="62" y="68"/>
                  </a:lnTo>
                  <a:lnTo>
                    <a:pt x="46" y="75"/>
                  </a:lnTo>
                  <a:lnTo>
                    <a:pt x="39" y="83"/>
                  </a:lnTo>
                  <a:lnTo>
                    <a:pt x="23" y="68"/>
                  </a:lnTo>
                  <a:lnTo>
                    <a:pt x="23" y="60"/>
                  </a:lnTo>
                  <a:lnTo>
                    <a:pt x="8" y="52"/>
                  </a:lnTo>
                  <a:lnTo>
                    <a:pt x="16" y="45"/>
                  </a:lnTo>
                  <a:lnTo>
                    <a:pt x="16" y="23"/>
                  </a:lnTo>
                  <a:lnTo>
                    <a:pt x="0" y="16"/>
                  </a:lnTo>
                  <a:lnTo>
                    <a:pt x="16" y="0"/>
                  </a:lnTo>
                  <a:lnTo>
                    <a:pt x="39"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40" name="Freeform 118">
              <a:hlinkClick r:id="rId3" action="ppaction://hlinksldjump" tooltip="Moldawien"/>
            </p:cNvPr>
            <p:cNvSpPr>
              <a:spLocks noChangeAspect="1"/>
            </p:cNvSpPr>
            <p:nvPr/>
          </p:nvSpPr>
          <p:spPr bwMode="auto">
            <a:xfrm>
              <a:off x="3056" y="2104"/>
              <a:ext cx="38" cy="51"/>
            </a:xfrm>
            <a:custGeom>
              <a:avLst/>
              <a:gdLst>
                <a:gd name="T0" fmla="*/ 0 w 45"/>
                <a:gd name="T1" fmla="*/ 0 h 53"/>
                <a:gd name="T2" fmla="*/ 3 w 45"/>
                <a:gd name="T3" fmla="*/ 0 h 53"/>
                <a:gd name="T4" fmla="*/ 3 w 45"/>
                <a:gd name="T5" fmla="*/ 8 h 53"/>
                <a:gd name="T6" fmla="*/ 3 w 45"/>
                <a:gd name="T7" fmla="*/ 13 h 53"/>
                <a:gd name="T8" fmla="*/ 3 w 45"/>
                <a:gd name="T9" fmla="*/ 13 h 53"/>
                <a:gd name="T10" fmla="*/ 3 w 45"/>
                <a:gd name="T11" fmla="*/ 13 h 53"/>
                <a:gd name="T12" fmla="*/ 3 w 45"/>
                <a:gd name="T13" fmla="*/ 13 h 53"/>
                <a:gd name="T14" fmla="*/ 3 w 45"/>
                <a:gd name="T15" fmla="*/ 13 h 53"/>
                <a:gd name="T16" fmla="*/ 3 w 45"/>
                <a:gd name="T17" fmla="*/ 13 h 53"/>
                <a:gd name="T18" fmla="*/ 3 w 45"/>
                <a:gd name="T19" fmla="*/ 13 h 53"/>
                <a:gd name="T20" fmla="*/ 3 w 45"/>
                <a:gd name="T21" fmla="*/ 8 h 53"/>
                <a:gd name="T22" fmla="*/ 0 w 45"/>
                <a:gd name="T23" fmla="*/ 0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53"/>
                <a:gd name="T38" fmla="*/ 45 w 45"/>
                <a:gd name="T39" fmla="*/ 53 h 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53">
                  <a:moveTo>
                    <a:pt x="0" y="0"/>
                  </a:moveTo>
                  <a:lnTo>
                    <a:pt x="16" y="0"/>
                  </a:lnTo>
                  <a:lnTo>
                    <a:pt x="37" y="8"/>
                  </a:lnTo>
                  <a:lnTo>
                    <a:pt x="37" y="15"/>
                  </a:lnTo>
                  <a:lnTo>
                    <a:pt x="44" y="23"/>
                  </a:lnTo>
                  <a:lnTo>
                    <a:pt x="44" y="31"/>
                  </a:lnTo>
                  <a:lnTo>
                    <a:pt x="37" y="36"/>
                  </a:lnTo>
                  <a:lnTo>
                    <a:pt x="29" y="52"/>
                  </a:lnTo>
                  <a:lnTo>
                    <a:pt x="21" y="23"/>
                  </a:lnTo>
                  <a:lnTo>
                    <a:pt x="16" y="15"/>
                  </a:lnTo>
                  <a:lnTo>
                    <a:pt x="16" y="8"/>
                  </a:lnTo>
                  <a:lnTo>
                    <a:pt x="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41" name="Freeform 119">
              <a:hlinkClick r:id="rId3" action="ppaction://hlinksldjump" tooltip="Litauen"/>
            </p:cNvPr>
            <p:cNvSpPr>
              <a:spLocks noChangeAspect="1"/>
            </p:cNvSpPr>
            <p:nvPr/>
          </p:nvSpPr>
          <p:spPr bwMode="auto">
            <a:xfrm>
              <a:off x="2976" y="1954"/>
              <a:ext cx="68" cy="49"/>
            </a:xfrm>
            <a:custGeom>
              <a:avLst/>
              <a:gdLst>
                <a:gd name="T0" fmla="*/ 0 w 78"/>
                <a:gd name="T1" fmla="*/ 6 h 53"/>
                <a:gd name="T2" fmla="*/ 3 w 78"/>
                <a:gd name="T3" fmla="*/ 6 h 53"/>
                <a:gd name="T4" fmla="*/ 3 w 78"/>
                <a:gd name="T5" fmla="*/ 6 h 53"/>
                <a:gd name="T6" fmla="*/ 3 w 78"/>
                <a:gd name="T7" fmla="*/ 6 h 53"/>
                <a:gd name="T8" fmla="*/ 3 w 78"/>
                <a:gd name="T9" fmla="*/ 6 h 53"/>
                <a:gd name="T10" fmla="*/ 3 w 78"/>
                <a:gd name="T11" fmla="*/ 6 h 53"/>
                <a:gd name="T12" fmla="*/ 3 w 78"/>
                <a:gd name="T13" fmla="*/ 6 h 53"/>
                <a:gd name="T14" fmla="*/ 3 w 78"/>
                <a:gd name="T15" fmla="*/ 6 h 53"/>
                <a:gd name="T16" fmla="*/ 3 w 78"/>
                <a:gd name="T17" fmla="*/ 6 h 53"/>
                <a:gd name="T18" fmla="*/ 3 w 78"/>
                <a:gd name="T19" fmla="*/ 6 h 53"/>
                <a:gd name="T20" fmla="*/ 3 w 78"/>
                <a:gd name="T21" fmla="*/ 0 h 53"/>
                <a:gd name="T22" fmla="*/ 3 w 78"/>
                <a:gd name="T23" fmla="*/ 0 h 53"/>
                <a:gd name="T24" fmla="*/ 3 w 78"/>
                <a:gd name="T25" fmla="*/ 6 h 53"/>
                <a:gd name="T26" fmla="*/ 3 w 78"/>
                <a:gd name="T27" fmla="*/ 0 h 53"/>
                <a:gd name="T28" fmla="*/ 0 w 78"/>
                <a:gd name="T29" fmla="*/ 0 h 53"/>
                <a:gd name="T30" fmla="*/ 0 w 78"/>
                <a:gd name="T31" fmla="*/ 6 h 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8"/>
                <a:gd name="T49" fmla="*/ 0 h 53"/>
                <a:gd name="T50" fmla="*/ 78 w 78"/>
                <a:gd name="T51" fmla="*/ 53 h 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8" h="53">
                  <a:moveTo>
                    <a:pt x="0" y="15"/>
                  </a:moveTo>
                  <a:lnTo>
                    <a:pt x="16" y="30"/>
                  </a:lnTo>
                  <a:lnTo>
                    <a:pt x="31" y="30"/>
                  </a:lnTo>
                  <a:lnTo>
                    <a:pt x="31" y="44"/>
                  </a:lnTo>
                  <a:lnTo>
                    <a:pt x="39" y="52"/>
                  </a:lnTo>
                  <a:lnTo>
                    <a:pt x="54" y="52"/>
                  </a:lnTo>
                  <a:lnTo>
                    <a:pt x="69" y="36"/>
                  </a:lnTo>
                  <a:lnTo>
                    <a:pt x="69" y="30"/>
                  </a:lnTo>
                  <a:lnTo>
                    <a:pt x="77" y="23"/>
                  </a:lnTo>
                  <a:lnTo>
                    <a:pt x="77" y="15"/>
                  </a:lnTo>
                  <a:lnTo>
                    <a:pt x="62" y="0"/>
                  </a:lnTo>
                  <a:lnTo>
                    <a:pt x="54" y="0"/>
                  </a:lnTo>
                  <a:lnTo>
                    <a:pt x="31" y="7"/>
                  </a:lnTo>
                  <a:lnTo>
                    <a:pt x="23" y="0"/>
                  </a:lnTo>
                  <a:lnTo>
                    <a:pt x="0" y="0"/>
                  </a:lnTo>
                  <a:lnTo>
                    <a:pt x="0"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42" name="Freeform 120"/>
            <p:cNvSpPr>
              <a:spLocks noChangeAspect="1"/>
            </p:cNvSpPr>
            <p:nvPr/>
          </p:nvSpPr>
          <p:spPr bwMode="auto">
            <a:xfrm>
              <a:off x="2568" y="2327"/>
              <a:ext cx="146" cy="128"/>
            </a:xfrm>
            <a:custGeom>
              <a:avLst/>
              <a:gdLst>
                <a:gd name="T0" fmla="*/ 3 w 168"/>
                <a:gd name="T1" fmla="*/ 9 h 135"/>
                <a:gd name="T2" fmla="*/ 3 w 168"/>
                <a:gd name="T3" fmla="*/ 9 h 135"/>
                <a:gd name="T4" fmla="*/ 3 w 168"/>
                <a:gd name="T5" fmla="*/ 8 h 135"/>
                <a:gd name="T6" fmla="*/ 3 w 168"/>
                <a:gd name="T7" fmla="*/ 0 h 135"/>
                <a:gd name="T8" fmla="*/ 3 w 168"/>
                <a:gd name="T9" fmla="*/ 9 h 135"/>
                <a:gd name="T10" fmla="*/ 3 w 168"/>
                <a:gd name="T11" fmla="*/ 9 h 135"/>
                <a:gd name="T12" fmla="*/ 3 w 168"/>
                <a:gd name="T13" fmla="*/ 9 h 135"/>
                <a:gd name="T14" fmla="*/ 3 w 168"/>
                <a:gd name="T15" fmla="*/ 9 h 135"/>
                <a:gd name="T16" fmla="*/ 3 w 168"/>
                <a:gd name="T17" fmla="*/ 9 h 135"/>
                <a:gd name="T18" fmla="*/ 3 w 168"/>
                <a:gd name="T19" fmla="*/ 9 h 135"/>
                <a:gd name="T20" fmla="*/ 3 w 168"/>
                <a:gd name="T21" fmla="*/ 9 h 135"/>
                <a:gd name="T22" fmla="*/ 0 w 168"/>
                <a:gd name="T23" fmla="*/ 15 h 135"/>
                <a:gd name="T24" fmla="*/ 3 w 168"/>
                <a:gd name="T25" fmla="*/ 15 h 135"/>
                <a:gd name="T26" fmla="*/ 3 w 168"/>
                <a:gd name="T27" fmla="*/ 13 h 135"/>
                <a:gd name="T28" fmla="*/ 3 w 168"/>
                <a:gd name="T29" fmla="*/ 11 h 135"/>
                <a:gd name="T30" fmla="*/ 3 w 168"/>
                <a:gd name="T31" fmla="*/ 9 h 135"/>
                <a:gd name="T32" fmla="*/ 3 w 168"/>
                <a:gd name="T33" fmla="*/ 9 h 135"/>
                <a:gd name="T34" fmla="*/ 3 w 168"/>
                <a:gd name="T35" fmla="*/ 9 h 135"/>
                <a:gd name="T36" fmla="*/ 3 w 168"/>
                <a:gd name="T37" fmla="*/ 9 h 135"/>
                <a:gd name="T38" fmla="*/ 3 w 168"/>
                <a:gd name="T39" fmla="*/ 9 h 135"/>
                <a:gd name="T40" fmla="*/ 3 w 168"/>
                <a:gd name="T41" fmla="*/ 9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8"/>
                <a:gd name="T64" fmla="*/ 0 h 135"/>
                <a:gd name="T65" fmla="*/ 168 w 168"/>
                <a:gd name="T66" fmla="*/ 135 h 1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8" h="135">
                  <a:moveTo>
                    <a:pt x="159" y="15"/>
                  </a:moveTo>
                  <a:lnTo>
                    <a:pt x="128" y="15"/>
                  </a:lnTo>
                  <a:lnTo>
                    <a:pt x="113" y="8"/>
                  </a:lnTo>
                  <a:lnTo>
                    <a:pt x="92" y="0"/>
                  </a:lnTo>
                  <a:lnTo>
                    <a:pt x="84" y="31"/>
                  </a:lnTo>
                  <a:lnTo>
                    <a:pt x="69" y="44"/>
                  </a:lnTo>
                  <a:lnTo>
                    <a:pt x="46" y="44"/>
                  </a:lnTo>
                  <a:lnTo>
                    <a:pt x="38" y="52"/>
                  </a:lnTo>
                  <a:lnTo>
                    <a:pt x="38" y="60"/>
                  </a:lnTo>
                  <a:lnTo>
                    <a:pt x="23" y="67"/>
                  </a:lnTo>
                  <a:lnTo>
                    <a:pt x="23" y="83"/>
                  </a:lnTo>
                  <a:lnTo>
                    <a:pt x="0" y="134"/>
                  </a:lnTo>
                  <a:lnTo>
                    <a:pt x="46" y="134"/>
                  </a:lnTo>
                  <a:lnTo>
                    <a:pt x="46" y="119"/>
                  </a:lnTo>
                  <a:lnTo>
                    <a:pt x="100" y="111"/>
                  </a:lnTo>
                  <a:lnTo>
                    <a:pt x="128" y="83"/>
                  </a:lnTo>
                  <a:lnTo>
                    <a:pt x="144" y="60"/>
                  </a:lnTo>
                  <a:lnTo>
                    <a:pt x="159" y="60"/>
                  </a:lnTo>
                  <a:lnTo>
                    <a:pt x="167" y="52"/>
                  </a:lnTo>
                  <a:lnTo>
                    <a:pt x="159" y="44"/>
                  </a:lnTo>
                  <a:lnTo>
                    <a:pt x="159"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43" name="Freeform 121"/>
            <p:cNvSpPr>
              <a:spLocks noChangeAspect="1"/>
            </p:cNvSpPr>
            <p:nvPr/>
          </p:nvSpPr>
          <p:spPr bwMode="auto">
            <a:xfrm>
              <a:off x="2825" y="2308"/>
              <a:ext cx="53" cy="111"/>
            </a:xfrm>
            <a:custGeom>
              <a:avLst/>
              <a:gdLst>
                <a:gd name="T0" fmla="*/ 0 w 133"/>
                <a:gd name="T1" fmla="*/ 0 h 254"/>
                <a:gd name="T2" fmla="*/ 0 w 133"/>
                <a:gd name="T3" fmla="*/ 0 h 254"/>
                <a:gd name="T4" fmla="*/ 0 w 133"/>
                <a:gd name="T5" fmla="*/ 0 h 254"/>
                <a:gd name="T6" fmla="*/ 0 w 133"/>
                <a:gd name="T7" fmla="*/ 0 h 254"/>
                <a:gd name="T8" fmla="*/ 0 w 133"/>
                <a:gd name="T9" fmla="*/ 0 h 254"/>
                <a:gd name="T10" fmla="*/ 0 w 133"/>
                <a:gd name="T11" fmla="*/ 0 h 254"/>
                <a:gd name="T12" fmla="*/ 0 w 133"/>
                <a:gd name="T13" fmla="*/ 0 h 254"/>
                <a:gd name="T14" fmla="*/ 0 w 133"/>
                <a:gd name="T15" fmla="*/ 0 h 254"/>
                <a:gd name="T16" fmla="*/ 0 w 133"/>
                <a:gd name="T17" fmla="*/ 0 h 254"/>
                <a:gd name="T18" fmla="*/ 0 w 133"/>
                <a:gd name="T19" fmla="*/ 0 h 254"/>
                <a:gd name="T20" fmla="*/ 0 w 133"/>
                <a:gd name="T21" fmla="*/ 0 h 254"/>
                <a:gd name="T22" fmla="*/ 0 w 133"/>
                <a:gd name="T23" fmla="*/ 0 h 254"/>
                <a:gd name="T24" fmla="*/ 0 w 133"/>
                <a:gd name="T25" fmla="*/ 0 h 254"/>
                <a:gd name="T26" fmla="*/ 0 w 133"/>
                <a:gd name="T27" fmla="*/ 0 h 254"/>
                <a:gd name="T28" fmla="*/ 0 w 133"/>
                <a:gd name="T29" fmla="*/ 0 h 254"/>
                <a:gd name="T30" fmla="*/ 0 w 133"/>
                <a:gd name="T31" fmla="*/ 0 h 254"/>
                <a:gd name="T32" fmla="*/ 0 w 133"/>
                <a:gd name="T33" fmla="*/ 0 h 254"/>
                <a:gd name="T34" fmla="*/ 0 w 133"/>
                <a:gd name="T35" fmla="*/ 0 h 254"/>
                <a:gd name="T36" fmla="*/ 0 w 133"/>
                <a:gd name="T37" fmla="*/ 0 h 254"/>
                <a:gd name="T38" fmla="*/ 0 w 133"/>
                <a:gd name="T39" fmla="*/ 0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3"/>
                <a:gd name="T61" fmla="*/ 0 h 254"/>
                <a:gd name="T62" fmla="*/ 133 w 133"/>
                <a:gd name="T63" fmla="*/ 254 h 2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3" h="254">
                  <a:moveTo>
                    <a:pt x="116" y="17"/>
                  </a:moveTo>
                  <a:lnTo>
                    <a:pt x="87" y="0"/>
                  </a:lnTo>
                  <a:lnTo>
                    <a:pt x="20" y="17"/>
                  </a:lnTo>
                  <a:lnTo>
                    <a:pt x="20" y="78"/>
                  </a:lnTo>
                  <a:lnTo>
                    <a:pt x="3" y="113"/>
                  </a:lnTo>
                  <a:lnTo>
                    <a:pt x="0" y="146"/>
                  </a:lnTo>
                  <a:lnTo>
                    <a:pt x="38" y="164"/>
                  </a:lnTo>
                  <a:lnTo>
                    <a:pt x="53" y="221"/>
                  </a:lnTo>
                  <a:lnTo>
                    <a:pt x="66" y="254"/>
                  </a:lnTo>
                  <a:lnTo>
                    <a:pt x="100" y="221"/>
                  </a:lnTo>
                  <a:lnTo>
                    <a:pt x="87" y="208"/>
                  </a:lnTo>
                  <a:lnTo>
                    <a:pt x="87" y="191"/>
                  </a:lnTo>
                  <a:lnTo>
                    <a:pt x="116" y="176"/>
                  </a:lnTo>
                  <a:lnTo>
                    <a:pt x="133" y="158"/>
                  </a:lnTo>
                  <a:lnTo>
                    <a:pt x="116" y="128"/>
                  </a:lnTo>
                  <a:lnTo>
                    <a:pt x="87" y="128"/>
                  </a:lnTo>
                  <a:lnTo>
                    <a:pt x="87" y="113"/>
                  </a:lnTo>
                  <a:lnTo>
                    <a:pt x="116" y="78"/>
                  </a:lnTo>
                  <a:lnTo>
                    <a:pt x="100" y="63"/>
                  </a:lnTo>
                  <a:lnTo>
                    <a:pt x="116" y="1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44" name="Freeform 122"/>
            <p:cNvSpPr>
              <a:spLocks noChangeAspect="1"/>
            </p:cNvSpPr>
            <p:nvPr/>
          </p:nvSpPr>
          <p:spPr bwMode="auto">
            <a:xfrm>
              <a:off x="2444" y="2628"/>
              <a:ext cx="6" cy="5"/>
            </a:xfrm>
            <a:custGeom>
              <a:avLst/>
              <a:gdLst>
                <a:gd name="T0" fmla="*/ 2 w 8"/>
                <a:gd name="T1" fmla="*/ 0 h 6"/>
                <a:gd name="T2" fmla="*/ 2 w 8"/>
                <a:gd name="T3" fmla="*/ 3 h 6"/>
                <a:gd name="T4" fmla="*/ 0 w 8"/>
                <a:gd name="T5" fmla="*/ 3 h 6"/>
                <a:gd name="T6" fmla="*/ 2 w 8"/>
                <a:gd name="T7" fmla="*/ 0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7" y="0"/>
                  </a:moveTo>
                  <a:lnTo>
                    <a:pt x="7" y="5"/>
                  </a:lnTo>
                  <a:lnTo>
                    <a:pt x="0" y="5"/>
                  </a:lnTo>
                  <a:lnTo>
                    <a:pt x="7"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45" name="Freeform 123"/>
            <p:cNvSpPr>
              <a:spLocks noChangeAspect="1"/>
            </p:cNvSpPr>
            <p:nvPr/>
          </p:nvSpPr>
          <p:spPr bwMode="auto">
            <a:xfrm>
              <a:off x="2514" y="2432"/>
              <a:ext cx="15" cy="9"/>
            </a:xfrm>
            <a:custGeom>
              <a:avLst/>
              <a:gdLst>
                <a:gd name="T0" fmla="*/ 4 w 17"/>
                <a:gd name="T1" fmla="*/ 0 h 9"/>
                <a:gd name="T2" fmla="*/ 4 w 17"/>
                <a:gd name="T3" fmla="*/ 8 h 9"/>
                <a:gd name="T4" fmla="*/ 0 w 17"/>
                <a:gd name="T5" fmla="*/ 0 h 9"/>
                <a:gd name="T6" fmla="*/ 4 w 17"/>
                <a:gd name="T7" fmla="*/ 0 h 9"/>
                <a:gd name="T8" fmla="*/ 0 60000 65536"/>
                <a:gd name="T9" fmla="*/ 0 60000 65536"/>
                <a:gd name="T10" fmla="*/ 0 60000 65536"/>
                <a:gd name="T11" fmla="*/ 0 60000 65536"/>
                <a:gd name="T12" fmla="*/ 0 w 17"/>
                <a:gd name="T13" fmla="*/ 0 h 9"/>
                <a:gd name="T14" fmla="*/ 17 w 17"/>
                <a:gd name="T15" fmla="*/ 9 h 9"/>
              </a:gdLst>
              <a:ahLst/>
              <a:cxnLst>
                <a:cxn ang="T8">
                  <a:pos x="T0" y="T1"/>
                </a:cxn>
                <a:cxn ang="T9">
                  <a:pos x="T2" y="T3"/>
                </a:cxn>
                <a:cxn ang="T10">
                  <a:pos x="T4" y="T5"/>
                </a:cxn>
                <a:cxn ang="T11">
                  <a:pos x="T6" y="T7"/>
                </a:cxn>
              </a:cxnLst>
              <a:rect l="T12" t="T13" r="T14" b="T15"/>
              <a:pathLst>
                <a:path w="17" h="9">
                  <a:moveTo>
                    <a:pt x="16" y="0"/>
                  </a:moveTo>
                  <a:lnTo>
                    <a:pt x="8" y="8"/>
                  </a:lnTo>
                  <a:lnTo>
                    <a:pt x="0" y="0"/>
                  </a:lnTo>
                  <a:lnTo>
                    <a:pt x="16"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46" name="Freeform 124"/>
            <p:cNvSpPr>
              <a:spLocks noChangeAspect="1"/>
            </p:cNvSpPr>
            <p:nvPr/>
          </p:nvSpPr>
          <p:spPr bwMode="auto">
            <a:xfrm>
              <a:off x="2660" y="2647"/>
              <a:ext cx="101" cy="78"/>
            </a:xfrm>
            <a:custGeom>
              <a:avLst/>
              <a:gdLst>
                <a:gd name="T0" fmla="*/ 3 w 117"/>
                <a:gd name="T1" fmla="*/ 0 h 83"/>
                <a:gd name="T2" fmla="*/ 3 w 117"/>
                <a:gd name="T3" fmla="*/ 0 h 83"/>
                <a:gd name="T4" fmla="*/ 3 w 117"/>
                <a:gd name="T5" fmla="*/ 8 h 83"/>
                <a:gd name="T6" fmla="*/ 3 w 117"/>
                <a:gd name="T7" fmla="*/ 8 h 83"/>
                <a:gd name="T8" fmla="*/ 0 w 117"/>
                <a:gd name="T9" fmla="*/ 8 h 83"/>
                <a:gd name="T10" fmla="*/ 0 w 117"/>
                <a:gd name="T11" fmla="*/ 8 h 83"/>
                <a:gd name="T12" fmla="*/ 3 w 117"/>
                <a:gd name="T13" fmla="*/ 8 h 83"/>
                <a:gd name="T14" fmla="*/ 3 w 117"/>
                <a:gd name="T15" fmla="*/ 8 h 83"/>
                <a:gd name="T16" fmla="*/ 3 w 117"/>
                <a:gd name="T17" fmla="*/ 8 h 83"/>
                <a:gd name="T18" fmla="*/ 3 w 117"/>
                <a:gd name="T19" fmla="*/ 8 h 83"/>
                <a:gd name="T20" fmla="*/ 3 w 117"/>
                <a:gd name="T21" fmla="*/ 8 h 83"/>
                <a:gd name="T22" fmla="*/ 3 w 117"/>
                <a:gd name="T23" fmla="*/ 8 h 83"/>
                <a:gd name="T24" fmla="*/ 3 w 117"/>
                <a:gd name="T25" fmla="*/ 8 h 83"/>
                <a:gd name="T26" fmla="*/ 3 w 117"/>
                <a:gd name="T27" fmla="*/ 8 h 83"/>
                <a:gd name="T28" fmla="*/ 3 w 117"/>
                <a:gd name="T29" fmla="*/ 8 h 83"/>
                <a:gd name="T30" fmla="*/ 3 w 117"/>
                <a:gd name="T31" fmla="*/ 8 h 83"/>
                <a:gd name="T32" fmla="*/ 3 w 117"/>
                <a:gd name="T33" fmla="*/ 8 h 83"/>
                <a:gd name="T34" fmla="*/ 3 w 117"/>
                <a:gd name="T35" fmla="*/ 0 h 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83"/>
                <a:gd name="T56" fmla="*/ 117 w 117"/>
                <a:gd name="T57" fmla="*/ 83 h 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83">
                  <a:moveTo>
                    <a:pt x="85" y="0"/>
                  </a:moveTo>
                  <a:lnTo>
                    <a:pt x="62" y="0"/>
                  </a:lnTo>
                  <a:lnTo>
                    <a:pt x="39" y="23"/>
                  </a:lnTo>
                  <a:lnTo>
                    <a:pt x="23" y="23"/>
                  </a:lnTo>
                  <a:lnTo>
                    <a:pt x="0" y="44"/>
                  </a:lnTo>
                  <a:lnTo>
                    <a:pt x="0" y="67"/>
                  </a:lnTo>
                  <a:lnTo>
                    <a:pt x="8" y="67"/>
                  </a:lnTo>
                  <a:lnTo>
                    <a:pt x="23" y="82"/>
                  </a:lnTo>
                  <a:lnTo>
                    <a:pt x="31" y="82"/>
                  </a:lnTo>
                  <a:lnTo>
                    <a:pt x="31" y="52"/>
                  </a:lnTo>
                  <a:lnTo>
                    <a:pt x="92" y="52"/>
                  </a:lnTo>
                  <a:lnTo>
                    <a:pt x="100" y="44"/>
                  </a:lnTo>
                  <a:lnTo>
                    <a:pt x="116" y="44"/>
                  </a:lnTo>
                  <a:lnTo>
                    <a:pt x="108" y="30"/>
                  </a:lnTo>
                  <a:lnTo>
                    <a:pt x="100" y="30"/>
                  </a:lnTo>
                  <a:lnTo>
                    <a:pt x="100" y="23"/>
                  </a:lnTo>
                  <a:lnTo>
                    <a:pt x="85" y="15"/>
                  </a:lnTo>
                  <a:lnTo>
                    <a:pt x="8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47" name="Freeform 125"/>
            <p:cNvSpPr>
              <a:spLocks noChangeAspect="1"/>
            </p:cNvSpPr>
            <p:nvPr/>
          </p:nvSpPr>
          <p:spPr bwMode="auto">
            <a:xfrm>
              <a:off x="2613" y="2711"/>
              <a:ext cx="82" cy="99"/>
            </a:xfrm>
            <a:custGeom>
              <a:avLst/>
              <a:gdLst>
                <a:gd name="T0" fmla="*/ 4 w 93"/>
                <a:gd name="T1" fmla="*/ 8 h 105"/>
                <a:gd name="T2" fmla="*/ 4 w 93"/>
                <a:gd name="T3" fmla="*/ 8 h 105"/>
                <a:gd name="T4" fmla="*/ 4 w 93"/>
                <a:gd name="T5" fmla="*/ 8 h 105"/>
                <a:gd name="T6" fmla="*/ 0 w 93"/>
                <a:gd name="T7" fmla="*/ 8 h 105"/>
                <a:gd name="T8" fmla="*/ 0 w 93"/>
                <a:gd name="T9" fmla="*/ 8 h 105"/>
                <a:gd name="T10" fmla="*/ 4 w 93"/>
                <a:gd name="T11" fmla="*/ 8 h 105"/>
                <a:gd name="T12" fmla="*/ 4 w 93"/>
                <a:gd name="T13" fmla="*/ 8 h 105"/>
                <a:gd name="T14" fmla="*/ 4 w 93"/>
                <a:gd name="T15" fmla="*/ 8 h 105"/>
                <a:gd name="T16" fmla="*/ 4 w 93"/>
                <a:gd name="T17" fmla="*/ 8 h 105"/>
                <a:gd name="T18" fmla="*/ 4 w 93"/>
                <a:gd name="T19" fmla="*/ 8 h 105"/>
                <a:gd name="T20" fmla="*/ 4 w 93"/>
                <a:gd name="T21" fmla="*/ 8 h 105"/>
                <a:gd name="T22" fmla="*/ 4 w 93"/>
                <a:gd name="T23" fmla="*/ 8 h 105"/>
                <a:gd name="T24" fmla="*/ 4 w 93"/>
                <a:gd name="T25" fmla="*/ 8 h 105"/>
                <a:gd name="T26" fmla="*/ 4 w 93"/>
                <a:gd name="T27" fmla="*/ 8 h 105"/>
                <a:gd name="T28" fmla="*/ 4 w 93"/>
                <a:gd name="T29" fmla="*/ 8 h 105"/>
                <a:gd name="T30" fmla="*/ 4 w 93"/>
                <a:gd name="T31" fmla="*/ 0 h 105"/>
                <a:gd name="T32" fmla="*/ 4 w 93"/>
                <a:gd name="T33" fmla="*/ 0 h 105"/>
                <a:gd name="T34" fmla="*/ 4 w 93"/>
                <a:gd name="T35" fmla="*/ 8 h 105"/>
                <a:gd name="T36" fmla="*/ 4 w 93"/>
                <a:gd name="T37" fmla="*/ 8 h 1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105"/>
                <a:gd name="T59" fmla="*/ 93 w 93"/>
                <a:gd name="T60" fmla="*/ 105 h 1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105">
                  <a:moveTo>
                    <a:pt x="7" y="8"/>
                  </a:moveTo>
                  <a:lnTo>
                    <a:pt x="7" y="31"/>
                  </a:lnTo>
                  <a:lnTo>
                    <a:pt x="15" y="44"/>
                  </a:lnTo>
                  <a:lnTo>
                    <a:pt x="0" y="52"/>
                  </a:lnTo>
                  <a:lnTo>
                    <a:pt x="0" y="67"/>
                  </a:lnTo>
                  <a:lnTo>
                    <a:pt x="15" y="75"/>
                  </a:lnTo>
                  <a:lnTo>
                    <a:pt x="15" y="104"/>
                  </a:lnTo>
                  <a:lnTo>
                    <a:pt x="30" y="104"/>
                  </a:lnTo>
                  <a:lnTo>
                    <a:pt x="46" y="81"/>
                  </a:lnTo>
                  <a:lnTo>
                    <a:pt x="61" y="88"/>
                  </a:lnTo>
                  <a:lnTo>
                    <a:pt x="84" y="81"/>
                  </a:lnTo>
                  <a:lnTo>
                    <a:pt x="84" y="44"/>
                  </a:lnTo>
                  <a:lnTo>
                    <a:pt x="92" y="31"/>
                  </a:lnTo>
                  <a:lnTo>
                    <a:pt x="84" y="15"/>
                  </a:lnTo>
                  <a:lnTo>
                    <a:pt x="76" y="15"/>
                  </a:lnTo>
                  <a:lnTo>
                    <a:pt x="61" y="0"/>
                  </a:lnTo>
                  <a:lnTo>
                    <a:pt x="30" y="0"/>
                  </a:lnTo>
                  <a:lnTo>
                    <a:pt x="30" y="8"/>
                  </a:lnTo>
                  <a:lnTo>
                    <a:pt x="7"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48" name="Freeform 126"/>
            <p:cNvSpPr>
              <a:spLocks noChangeAspect="1"/>
            </p:cNvSpPr>
            <p:nvPr/>
          </p:nvSpPr>
          <p:spPr bwMode="auto">
            <a:xfrm>
              <a:off x="2568" y="2508"/>
              <a:ext cx="225" cy="211"/>
            </a:xfrm>
            <a:custGeom>
              <a:avLst/>
              <a:gdLst>
                <a:gd name="T0" fmla="*/ 3 w 258"/>
                <a:gd name="T1" fmla="*/ 8 h 224"/>
                <a:gd name="T2" fmla="*/ 3 w 258"/>
                <a:gd name="T3" fmla="*/ 9 h 224"/>
                <a:gd name="T4" fmla="*/ 3 w 258"/>
                <a:gd name="T5" fmla="*/ 11 h 224"/>
                <a:gd name="T6" fmla="*/ 3 w 258"/>
                <a:gd name="T7" fmla="*/ 12 h 224"/>
                <a:gd name="T8" fmla="*/ 3 w 258"/>
                <a:gd name="T9" fmla="*/ 12 h 224"/>
                <a:gd name="T10" fmla="*/ 3 w 258"/>
                <a:gd name="T11" fmla="*/ 15 h 224"/>
                <a:gd name="T12" fmla="*/ 3 w 258"/>
                <a:gd name="T13" fmla="*/ 15 h 224"/>
                <a:gd name="T14" fmla="*/ 3 w 258"/>
                <a:gd name="T15" fmla="*/ 17 h 224"/>
                <a:gd name="T16" fmla="*/ 3 w 258"/>
                <a:gd name="T17" fmla="*/ 19 h 224"/>
                <a:gd name="T18" fmla="*/ 3 w 258"/>
                <a:gd name="T19" fmla="*/ 19 h 224"/>
                <a:gd name="T20" fmla="*/ 3 w 258"/>
                <a:gd name="T21" fmla="*/ 19 h 224"/>
                <a:gd name="T22" fmla="*/ 3 w 258"/>
                <a:gd name="T23" fmla="*/ 19 h 224"/>
                <a:gd name="T24" fmla="*/ 3 w 258"/>
                <a:gd name="T25" fmla="*/ 18 h 224"/>
                <a:gd name="T26" fmla="*/ 3 w 258"/>
                <a:gd name="T27" fmla="*/ 18 h 224"/>
                <a:gd name="T28" fmla="*/ 3 w 258"/>
                <a:gd name="T29" fmla="*/ 17 h 224"/>
                <a:gd name="T30" fmla="*/ 3 w 258"/>
                <a:gd name="T31" fmla="*/ 16 h 224"/>
                <a:gd name="T32" fmla="*/ 3 w 258"/>
                <a:gd name="T33" fmla="*/ 17 h 224"/>
                <a:gd name="T34" fmla="*/ 3 w 258"/>
                <a:gd name="T35" fmla="*/ 16 h 224"/>
                <a:gd name="T36" fmla="*/ 3 w 258"/>
                <a:gd name="T37" fmla="*/ 15 h 224"/>
                <a:gd name="T38" fmla="*/ 0 w 258"/>
                <a:gd name="T39" fmla="*/ 15 h 224"/>
                <a:gd name="T40" fmla="*/ 0 w 258"/>
                <a:gd name="T41" fmla="*/ 12 h 224"/>
                <a:gd name="T42" fmla="*/ 3 w 258"/>
                <a:gd name="T43" fmla="*/ 11 h 224"/>
                <a:gd name="T44" fmla="*/ 3 w 258"/>
                <a:gd name="T45" fmla="*/ 11 h 224"/>
                <a:gd name="T46" fmla="*/ 3 w 258"/>
                <a:gd name="T47" fmla="*/ 12 h 224"/>
                <a:gd name="T48" fmla="*/ 3 w 258"/>
                <a:gd name="T49" fmla="*/ 11 h 224"/>
                <a:gd name="T50" fmla="*/ 3 w 258"/>
                <a:gd name="T51" fmla="*/ 11 h 224"/>
                <a:gd name="T52" fmla="*/ 3 w 258"/>
                <a:gd name="T53" fmla="*/ 10 h 224"/>
                <a:gd name="T54" fmla="*/ 3 w 258"/>
                <a:gd name="T55" fmla="*/ 10 h 224"/>
                <a:gd name="T56" fmla="*/ 3 w 258"/>
                <a:gd name="T57" fmla="*/ 9 h 224"/>
                <a:gd name="T58" fmla="*/ 3 w 258"/>
                <a:gd name="T59" fmla="*/ 0 h 224"/>
                <a:gd name="T60" fmla="*/ 3 w 258"/>
                <a:gd name="T61" fmla="*/ 0 h 224"/>
                <a:gd name="T62" fmla="*/ 3 w 258"/>
                <a:gd name="T63" fmla="*/ 8 h 224"/>
                <a:gd name="T64" fmla="*/ 3 w 258"/>
                <a:gd name="T65" fmla="*/ 8 h 224"/>
                <a:gd name="T66" fmla="*/ 3 w 258"/>
                <a:gd name="T67" fmla="*/ 8 h 224"/>
                <a:gd name="T68" fmla="*/ 3 w 258"/>
                <a:gd name="T69" fmla="*/ 8 h 224"/>
                <a:gd name="T70" fmla="*/ 3 w 258"/>
                <a:gd name="T71" fmla="*/ 8 h 224"/>
                <a:gd name="T72" fmla="*/ 3 w 258"/>
                <a:gd name="T73" fmla="*/ 8 h 2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8"/>
                <a:gd name="T112" fmla="*/ 0 h 224"/>
                <a:gd name="T113" fmla="*/ 258 w 258"/>
                <a:gd name="T114" fmla="*/ 224 h 2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8" h="224">
                  <a:moveTo>
                    <a:pt x="257" y="88"/>
                  </a:moveTo>
                  <a:lnTo>
                    <a:pt x="257" y="119"/>
                  </a:lnTo>
                  <a:lnTo>
                    <a:pt x="242" y="134"/>
                  </a:lnTo>
                  <a:lnTo>
                    <a:pt x="190" y="148"/>
                  </a:lnTo>
                  <a:lnTo>
                    <a:pt x="167" y="148"/>
                  </a:lnTo>
                  <a:lnTo>
                    <a:pt x="144" y="171"/>
                  </a:lnTo>
                  <a:lnTo>
                    <a:pt x="128" y="171"/>
                  </a:lnTo>
                  <a:lnTo>
                    <a:pt x="105" y="194"/>
                  </a:lnTo>
                  <a:lnTo>
                    <a:pt x="105" y="215"/>
                  </a:lnTo>
                  <a:lnTo>
                    <a:pt x="82" y="215"/>
                  </a:lnTo>
                  <a:lnTo>
                    <a:pt x="82" y="223"/>
                  </a:lnTo>
                  <a:lnTo>
                    <a:pt x="61" y="223"/>
                  </a:lnTo>
                  <a:lnTo>
                    <a:pt x="61" y="207"/>
                  </a:lnTo>
                  <a:lnTo>
                    <a:pt x="54" y="207"/>
                  </a:lnTo>
                  <a:lnTo>
                    <a:pt x="54" y="194"/>
                  </a:lnTo>
                  <a:lnTo>
                    <a:pt x="46" y="186"/>
                  </a:lnTo>
                  <a:lnTo>
                    <a:pt x="30" y="194"/>
                  </a:lnTo>
                  <a:lnTo>
                    <a:pt x="7" y="186"/>
                  </a:lnTo>
                  <a:lnTo>
                    <a:pt x="7" y="171"/>
                  </a:lnTo>
                  <a:lnTo>
                    <a:pt x="0" y="171"/>
                  </a:lnTo>
                  <a:lnTo>
                    <a:pt x="0" y="148"/>
                  </a:lnTo>
                  <a:lnTo>
                    <a:pt x="7" y="134"/>
                  </a:lnTo>
                  <a:lnTo>
                    <a:pt x="23" y="140"/>
                  </a:lnTo>
                  <a:lnTo>
                    <a:pt x="23" y="148"/>
                  </a:lnTo>
                  <a:lnTo>
                    <a:pt x="38" y="140"/>
                  </a:lnTo>
                  <a:lnTo>
                    <a:pt x="98" y="140"/>
                  </a:lnTo>
                  <a:lnTo>
                    <a:pt x="98" y="127"/>
                  </a:lnTo>
                  <a:lnTo>
                    <a:pt x="90" y="127"/>
                  </a:lnTo>
                  <a:lnTo>
                    <a:pt x="82" y="119"/>
                  </a:lnTo>
                  <a:lnTo>
                    <a:pt x="82" y="0"/>
                  </a:lnTo>
                  <a:lnTo>
                    <a:pt x="98" y="0"/>
                  </a:lnTo>
                  <a:lnTo>
                    <a:pt x="182" y="52"/>
                  </a:lnTo>
                  <a:lnTo>
                    <a:pt x="190" y="44"/>
                  </a:lnTo>
                  <a:lnTo>
                    <a:pt x="211" y="67"/>
                  </a:lnTo>
                  <a:lnTo>
                    <a:pt x="234" y="67"/>
                  </a:lnTo>
                  <a:lnTo>
                    <a:pt x="234" y="88"/>
                  </a:lnTo>
                  <a:lnTo>
                    <a:pt x="257" y="8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49" name="Freeform 127"/>
            <p:cNvSpPr>
              <a:spLocks noChangeAspect="1"/>
            </p:cNvSpPr>
            <p:nvPr/>
          </p:nvSpPr>
          <p:spPr bwMode="auto">
            <a:xfrm>
              <a:off x="2568" y="2739"/>
              <a:ext cx="60" cy="71"/>
            </a:xfrm>
            <a:custGeom>
              <a:avLst/>
              <a:gdLst>
                <a:gd name="T0" fmla="*/ 0 w 68"/>
                <a:gd name="T1" fmla="*/ 7 h 76"/>
                <a:gd name="T2" fmla="*/ 4 w 68"/>
                <a:gd name="T3" fmla="*/ 7 h 76"/>
                <a:gd name="T4" fmla="*/ 4 w 68"/>
                <a:gd name="T5" fmla="*/ 7 h 76"/>
                <a:gd name="T6" fmla="*/ 4 w 68"/>
                <a:gd name="T7" fmla="*/ 7 h 76"/>
                <a:gd name="T8" fmla="*/ 4 w 68"/>
                <a:gd name="T9" fmla="*/ 7 h 76"/>
                <a:gd name="T10" fmla="*/ 4 w 68"/>
                <a:gd name="T11" fmla="*/ 7 h 76"/>
                <a:gd name="T12" fmla="*/ 4 w 68"/>
                <a:gd name="T13" fmla="*/ 7 h 76"/>
                <a:gd name="T14" fmla="*/ 4 w 68"/>
                <a:gd name="T15" fmla="*/ 7 h 76"/>
                <a:gd name="T16" fmla="*/ 4 w 68"/>
                <a:gd name="T17" fmla="*/ 0 h 76"/>
                <a:gd name="T18" fmla="*/ 4 w 68"/>
                <a:gd name="T19" fmla="*/ 0 h 76"/>
                <a:gd name="T20" fmla="*/ 4 w 68"/>
                <a:gd name="T21" fmla="*/ 7 h 76"/>
                <a:gd name="T22" fmla="*/ 0 w 68"/>
                <a:gd name="T23" fmla="*/ 7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76"/>
                <a:gd name="T38" fmla="*/ 68 w 68"/>
                <a:gd name="T39" fmla="*/ 76 h 7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76">
                  <a:moveTo>
                    <a:pt x="0" y="23"/>
                  </a:moveTo>
                  <a:lnTo>
                    <a:pt x="7" y="38"/>
                  </a:lnTo>
                  <a:lnTo>
                    <a:pt x="30" y="52"/>
                  </a:lnTo>
                  <a:lnTo>
                    <a:pt x="67" y="75"/>
                  </a:lnTo>
                  <a:lnTo>
                    <a:pt x="67" y="44"/>
                  </a:lnTo>
                  <a:lnTo>
                    <a:pt x="52" y="38"/>
                  </a:lnTo>
                  <a:lnTo>
                    <a:pt x="52" y="23"/>
                  </a:lnTo>
                  <a:lnTo>
                    <a:pt x="38" y="23"/>
                  </a:lnTo>
                  <a:lnTo>
                    <a:pt x="30" y="0"/>
                  </a:lnTo>
                  <a:lnTo>
                    <a:pt x="23" y="0"/>
                  </a:lnTo>
                  <a:lnTo>
                    <a:pt x="23" y="15"/>
                  </a:lnTo>
                  <a:lnTo>
                    <a:pt x="0" y="2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50" name="Freeform 128"/>
            <p:cNvSpPr>
              <a:spLocks noChangeAspect="1"/>
            </p:cNvSpPr>
            <p:nvPr/>
          </p:nvSpPr>
          <p:spPr bwMode="auto">
            <a:xfrm>
              <a:off x="2549" y="2716"/>
              <a:ext cx="40" cy="43"/>
            </a:xfrm>
            <a:custGeom>
              <a:avLst/>
              <a:gdLst>
                <a:gd name="T0" fmla="*/ 0 w 101"/>
                <a:gd name="T1" fmla="*/ 0 h 101"/>
                <a:gd name="T2" fmla="*/ 0 w 101"/>
                <a:gd name="T3" fmla="*/ 0 h 101"/>
                <a:gd name="T4" fmla="*/ 0 w 101"/>
                <a:gd name="T5" fmla="*/ 0 h 101"/>
                <a:gd name="T6" fmla="*/ 0 w 101"/>
                <a:gd name="T7" fmla="*/ 0 h 101"/>
                <a:gd name="T8" fmla="*/ 0 w 101"/>
                <a:gd name="T9" fmla="*/ 0 h 101"/>
                <a:gd name="T10" fmla="*/ 0 w 101"/>
                <a:gd name="T11" fmla="*/ 0 h 101"/>
                <a:gd name="T12" fmla="*/ 0 w 101"/>
                <a:gd name="T13" fmla="*/ 0 h 101"/>
                <a:gd name="T14" fmla="*/ 0 w 101"/>
                <a:gd name="T15" fmla="*/ 0 h 101"/>
                <a:gd name="T16" fmla="*/ 0 w 101"/>
                <a:gd name="T17" fmla="*/ 0 h 1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101"/>
                <a:gd name="T29" fmla="*/ 101 w 101"/>
                <a:gd name="T30" fmla="*/ 101 h 10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101">
                  <a:moveTo>
                    <a:pt x="0" y="28"/>
                  </a:moveTo>
                  <a:lnTo>
                    <a:pt x="15" y="0"/>
                  </a:lnTo>
                  <a:lnTo>
                    <a:pt x="50" y="0"/>
                  </a:lnTo>
                  <a:lnTo>
                    <a:pt x="100" y="45"/>
                  </a:lnTo>
                  <a:lnTo>
                    <a:pt x="101" y="87"/>
                  </a:lnTo>
                  <a:lnTo>
                    <a:pt x="99" y="87"/>
                  </a:lnTo>
                  <a:lnTo>
                    <a:pt x="49" y="101"/>
                  </a:lnTo>
                  <a:lnTo>
                    <a:pt x="0" y="61"/>
                  </a:lnTo>
                  <a:lnTo>
                    <a:pt x="0" y="2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51" name="Freeform 129"/>
            <p:cNvSpPr>
              <a:spLocks noChangeAspect="1"/>
            </p:cNvSpPr>
            <p:nvPr/>
          </p:nvSpPr>
          <p:spPr bwMode="auto">
            <a:xfrm>
              <a:off x="2529" y="2682"/>
              <a:ext cx="100" cy="76"/>
            </a:xfrm>
            <a:custGeom>
              <a:avLst/>
              <a:gdLst>
                <a:gd name="T0" fmla="*/ 0 w 114"/>
                <a:gd name="T1" fmla="*/ 6 h 82"/>
                <a:gd name="T2" fmla="*/ 4 w 114"/>
                <a:gd name="T3" fmla="*/ 6 h 82"/>
                <a:gd name="T4" fmla="*/ 4 w 114"/>
                <a:gd name="T5" fmla="*/ 6 h 82"/>
                <a:gd name="T6" fmla="*/ 4 w 114"/>
                <a:gd name="T7" fmla="*/ 6 h 82"/>
                <a:gd name="T8" fmla="*/ 4 w 114"/>
                <a:gd name="T9" fmla="*/ 6 h 82"/>
                <a:gd name="T10" fmla="*/ 4 w 114"/>
                <a:gd name="T11" fmla="*/ 6 h 82"/>
                <a:gd name="T12" fmla="*/ 4 w 114"/>
                <a:gd name="T13" fmla="*/ 6 h 82"/>
                <a:gd name="T14" fmla="*/ 4 w 114"/>
                <a:gd name="T15" fmla="*/ 6 h 82"/>
                <a:gd name="T16" fmla="*/ 4 w 114"/>
                <a:gd name="T17" fmla="*/ 6 h 82"/>
                <a:gd name="T18" fmla="*/ 4 w 114"/>
                <a:gd name="T19" fmla="*/ 6 h 82"/>
                <a:gd name="T20" fmla="*/ 4 w 114"/>
                <a:gd name="T21" fmla="*/ 6 h 82"/>
                <a:gd name="T22" fmla="*/ 4 w 114"/>
                <a:gd name="T23" fmla="*/ 6 h 82"/>
                <a:gd name="T24" fmla="*/ 4 w 114"/>
                <a:gd name="T25" fmla="*/ 6 h 82"/>
                <a:gd name="T26" fmla="*/ 4 w 114"/>
                <a:gd name="T27" fmla="*/ 6 h 82"/>
                <a:gd name="T28" fmla="*/ 4 w 114"/>
                <a:gd name="T29" fmla="*/ 6 h 82"/>
                <a:gd name="T30" fmla="*/ 4 w 114"/>
                <a:gd name="T31" fmla="*/ 0 h 82"/>
                <a:gd name="T32" fmla="*/ 4 w 114"/>
                <a:gd name="T33" fmla="*/ 6 h 82"/>
                <a:gd name="T34" fmla="*/ 4 w 114"/>
                <a:gd name="T35" fmla="*/ 0 h 82"/>
                <a:gd name="T36" fmla="*/ 4 w 114"/>
                <a:gd name="T37" fmla="*/ 0 h 82"/>
                <a:gd name="T38" fmla="*/ 4 w 114"/>
                <a:gd name="T39" fmla="*/ 6 h 82"/>
                <a:gd name="T40" fmla="*/ 4 w 114"/>
                <a:gd name="T41" fmla="*/ 6 h 82"/>
                <a:gd name="T42" fmla="*/ 0 w 114"/>
                <a:gd name="T43" fmla="*/ 6 h 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4"/>
                <a:gd name="T67" fmla="*/ 0 h 82"/>
                <a:gd name="T68" fmla="*/ 114 w 114"/>
                <a:gd name="T69" fmla="*/ 82 h 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4" h="82">
                  <a:moveTo>
                    <a:pt x="0" y="23"/>
                  </a:moveTo>
                  <a:lnTo>
                    <a:pt x="7" y="44"/>
                  </a:lnTo>
                  <a:lnTo>
                    <a:pt x="23" y="44"/>
                  </a:lnTo>
                  <a:lnTo>
                    <a:pt x="23" y="52"/>
                  </a:lnTo>
                  <a:lnTo>
                    <a:pt x="30" y="37"/>
                  </a:lnTo>
                  <a:lnTo>
                    <a:pt x="46" y="37"/>
                  </a:lnTo>
                  <a:lnTo>
                    <a:pt x="67" y="60"/>
                  </a:lnTo>
                  <a:lnTo>
                    <a:pt x="75" y="60"/>
                  </a:lnTo>
                  <a:lnTo>
                    <a:pt x="82" y="81"/>
                  </a:lnTo>
                  <a:lnTo>
                    <a:pt x="98" y="81"/>
                  </a:lnTo>
                  <a:lnTo>
                    <a:pt x="113" y="73"/>
                  </a:lnTo>
                  <a:lnTo>
                    <a:pt x="105" y="60"/>
                  </a:lnTo>
                  <a:lnTo>
                    <a:pt x="105" y="23"/>
                  </a:lnTo>
                  <a:lnTo>
                    <a:pt x="98" y="23"/>
                  </a:lnTo>
                  <a:lnTo>
                    <a:pt x="98" y="8"/>
                  </a:lnTo>
                  <a:lnTo>
                    <a:pt x="90" y="0"/>
                  </a:lnTo>
                  <a:lnTo>
                    <a:pt x="75" y="8"/>
                  </a:lnTo>
                  <a:lnTo>
                    <a:pt x="53" y="0"/>
                  </a:lnTo>
                  <a:lnTo>
                    <a:pt x="30" y="0"/>
                  </a:lnTo>
                  <a:lnTo>
                    <a:pt x="15" y="8"/>
                  </a:lnTo>
                  <a:lnTo>
                    <a:pt x="15" y="16"/>
                  </a:lnTo>
                  <a:lnTo>
                    <a:pt x="0" y="2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52" name="Freeform 130"/>
            <p:cNvSpPr>
              <a:spLocks noChangeAspect="1"/>
            </p:cNvSpPr>
            <p:nvPr/>
          </p:nvSpPr>
          <p:spPr bwMode="auto">
            <a:xfrm>
              <a:off x="2508" y="2689"/>
              <a:ext cx="35" cy="15"/>
            </a:xfrm>
            <a:custGeom>
              <a:avLst/>
              <a:gdLst>
                <a:gd name="T0" fmla="*/ 0 w 85"/>
                <a:gd name="T1" fmla="*/ 0 h 37"/>
                <a:gd name="T2" fmla="*/ 0 w 85"/>
                <a:gd name="T3" fmla="*/ 0 h 37"/>
                <a:gd name="T4" fmla="*/ 0 w 85"/>
                <a:gd name="T5" fmla="*/ 0 h 37"/>
                <a:gd name="T6" fmla="*/ 0 w 85"/>
                <a:gd name="T7" fmla="*/ 0 h 37"/>
                <a:gd name="T8" fmla="*/ 0 w 85"/>
                <a:gd name="T9" fmla="*/ 0 h 37"/>
                <a:gd name="T10" fmla="*/ 0 60000 65536"/>
                <a:gd name="T11" fmla="*/ 0 60000 65536"/>
                <a:gd name="T12" fmla="*/ 0 60000 65536"/>
                <a:gd name="T13" fmla="*/ 0 60000 65536"/>
                <a:gd name="T14" fmla="*/ 0 60000 65536"/>
                <a:gd name="T15" fmla="*/ 0 w 85"/>
                <a:gd name="T16" fmla="*/ 0 h 37"/>
                <a:gd name="T17" fmla="*/ 85 w 85"/>
                <a:gd name="T18" fmla="*/ 37 h 37"/>
              </a:gdLst>
              <a:ahLst/>
              <a:cxnLst>
                <a:cxn ang="T10">
                  <a:pos x="T0" y="T1"/>
                </a:cxn>
                <a:cxn ang="T11">
                  <a:pos x="T2" y="T3"/>
                </a:cxn>
                <a:cxn ang="T12">
                  <a:pos x="T4" y="T5"/>
                </a:cxn>
                <a:cxn ang="T13">
                  <a:pos x="T6" y="T7"/>
                </a:cxn>
                <a:cxn ang="T14">
                  <a:pos x="T8" y="T9"/>
                </a:cxn>
              </a:cxnLst>
              <a:rect l="T15" t="T16" r="T17" b="T18"/>
              <a:pathLst>
                <a:path w="85" h="37">
                  <a:moveTo>
                    <a:pt x="1" y="0"/>
                  </a:moveTo>
                  <a:lnTo>
                    <a:pt x="85" y="0"/>
                  </a:lnTo>
                  <a:lnTo>
                    <a:pt x="85" y="20"/>
                  </a:lnTo>
                  <a:lnTo>
                    <a:pt x="50" y="37"/>
                  </a:lnTo>
                  <a:lnTo>
                    <a:pt x="0" y="4"/>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53" name="Freeform 131">
              <a:hlinkClick r:id="rId4" action="ppaction://hlinksldjump" tooltip="Senegal"/>
            </p:cNvPr>
            <p:cNvSpPr>
              <a:spLocks noChangeAspect="1"/>
            </p:cNvSpPr>
            <p:nvPr/>
          </p:nvSpPr>
          <p:spPr bwMode="auto">
            <a:xfrm>
              <a:off x="2496" y="2628"/>
              <a:ext cx="78" cy="62"/>
            </a:xfrm>
            <a:custGeom>
              <a:avLst/>
              <a:gdLst>
                <a:gd name="T0" fmla="*/ 0 w 195"/>
                <a:gd name="T1" fmla="*/ 0 h 141"/>
                <a:gd name="T2" fmla="*/ 0 w 195"/>
                <a:gd name="T3" fmla="*/ 0 h 141"/>
                <a:gd name="T4" fmla="*/ 0 w 195"/>
                <a:gd name="T5" fmla="*/ 0 h 141"/>
                <a:gd name="T6" fmla="*/ 0 w 195"/>
                <a:gd name="T7" fmla="*/ 0 h 141"/>
                <a:gd name="T8" fmla="*/ 0 w 195"/>
                <a:gd name="T9" fmla="*/ 0 h 141"/>
                <a:gd name="T10" fmla="*/ 0 w 195"/>
                <a:gd name="T11" fmla="*/ 0 h 141"/>
                <a:gd name="T12" fmla="*/ 0 w 195"/>
                <a:gd name="T13" fmla="*/ 0 h 141"/>
                <a:gd name="T14" fmla="*/ 0 w 195"/>
                <a:gd name="T15" fmla="*/ 0 h 141"/>
                <a:gd name="T16" fmla="*/ 0 w 195"/>
                <a:gd name="T17" fmla="*/ 0 h 141"/>
                <a:gd name="T18" fmla="*/ 0 w 195"/>
                <a:gd name="T19" fmla="*/ 0 h 141"/>
                <a:gd name="T20" fmla="*/ 0 w 195"/>
                <a:gd name="T21" fmla="*/ 0 h 141"/>
                <a:gd name="T22" fmla="*/ 0 w 195"/>
                <a:gd name="T23" fmla="*/ 0 h 141"/>
                <a:gd name="T24" fmla="*/ 0 w 195"/>
                <a:gd name="T25" fmla="*/ 0 h 141"/>
                <a:gd name="T26" fmla="*/ 0 w 195"/>
                <a:gd name="T27" fmla="*/ 0 h 141"/>
                <a:gd name="T28" fmla="*/ 0 w 195"/>
                <a:gd name="T29" fmla="*/ 0 h 141"/>
                <a:gd name="T30" fmla="*/ 0 w 195"/>
                <a:gd name="T31" fmla="*/ 0 h 141"/>
                <a:gd name="T32" fmla="*/ 0 w 195"/>
                <a:gd name="T33" fmla="*/ 0 h 141"/>
                <a:gd name="T34" fmla="*/ 0 w 195"/>
                <a:gd name="T35" fmla="*/ 0 h 141"/>
                <a:gd name="T36" fmla="*/ 0 w 195"/>
                <a:gd name="T37" fmla="*/ 0 h 141"/>
                <a:gd name="T38" fmla="*/ 0 w 195"/>
                <a:gd name="T39" fmla="*/ 0 h 141"/>
                <a:gd name="T40" fmla="*/ 0 w 195"/>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141"/>
                <a:gd name="T65" fmla="*/ 195 w 195"/>
                <a:gd name="T66" fmla="*/ 141 h 1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141">
                  <a:moveTo>
                    <a:pt x="17" y="0"/>
                  </a:moveTo>
                  <a:lnTo>
                    <a:pt x="0" y="61"/>
                  </a:lnTo>
                  <a:lnTo>
                    <a:pt x="17" y="78"/>
                  </a:lnTo>
                  <a:lnTo>
                    <a:pt x="113" y="78"/>
                  </a:lnTo>
                  <a:lnTo>
                    <a:pt x="113" y="108"/>
                  </a:lnTo>
                  <a:lnTo>
                    <a:pt x="84" y="108"/>
                  </a:lnTo>
                  <a:lnTo>
                    <a:pt x="67" y="95"/>
                  </a:lnTo>
                  <a:lnTo>
                    <a:pt x="0" y="108"/>
                  </a:lnTo>
                  <a:lnTo>
                    <a:pt x="35" y="141"/>
                  </a:lnTo>
                  <a:lnTo>
                    <a:pt x="113" y="141"/>
                  </a:lnTo>
                  <a:lnTo>
                    <a:pt x="145" y="124"/>
                  </a:lnTo>
                  <a:lnTo>
                    <a:pt x="195" y="124"/>
                  </a:lnTo>
                  <a:lnTo>
                    <a:pt x="195" y="95"/>
                  </a:lnTo>
                  <a:lnTo>
                    <a:pt x="180" y="95"/>
                  </a:lnTo>
                  <a:lnTo>
                    <a:pt x="180" y="46"/>
                  </a:lnTo>
                  <a:lnTo>
                    <a:pt x="145" y="28"/>
                  </a:lnTo>
                  <a:lnTo>
                    <a:pt x="141" y="9"/>
                  </a:lnTo>
                  <a:lnTo>
                    <a:pt x="113" y="0"/>
                  </a:lnTo>
                  <a:lnTo>
                    <a:pt x="100" y="0"/>
                  </a:lnTo>
                  <a:lnTo>
                    <a:pt x="65" y="11"/>
                  </a:lnTo>
                  <a:lnTo>
                    <a:pt x="17"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54" name="Freeform 132"/>
            <p:cNvSpPr>
              <a:spLocks noChangeAspect="1"/>
            </p:cNvSpPr>
            <p:nvPr/>
          </p:nvSpPr>
          <p:spPr bwMode="auto">
            <a:xfrm>
              <a:off x="2496" y="2662"/>
              <a:ext cx="47" cy="15"/>
            </a:xfrm>
            <a:custGeom>
              <a:avLst/>
              <a:gdLst>
                <a:gd name="T0" fmla="*/ 4 w 53"/>
                <a:gd name="T1" fmla="*/ 0 h 16"/>
                <a:gd name="T2" fmla="*/ 4 w 53"/>
                <a:gd name="T3" fmla="*/ 0 h 16"/>
                <a:gd name="T4" fmla="*/ 4 w 53"/>
                <a:gd name="T5" fmla="*/ 8 h 16"/>
                <a:gd name="T6" fmla="*/ 4 w 53"/>
                <a:gd name="T7" fmla="*/ 8 h 16"/>
                <a:gd name="T8" fmla="*/ 4 w 53"/>
                <a:gd name="T9" fmla="*/ 8 h 16"/>
                <a:gd name="T10" fmla="*/ 0 w 53"/>
                <a:gd name="T11" fmla="*/ 8 h 16"/>
                <a:gd name="T12" fmla="*/ 4 w 53"/>
                <a:gd name="T13" fmla="*/ 0 h 16"/>
                <a:gd name="T14" fmla="*/ 0 60000 65536"/>
                <a:gd name="T15" fmla="*/ 0 60000 65536"/>
                <a:gd name="T16" fmla="*/ 0 60000 65536"/>
                <a:gd name="T17" fmla="*/ 0 60000 65536"/>
                <a:gd name="T18" fmla="*/ 0 60000 65536"/>
                <a:gd name="T19" fmla="*/ 0 60000 65536"/>
                <a:gd name="T20" fmla="*/ 0 60000 65536"/>
                <a:gd name="T21" fmla="*/ 0 w 53"/>
                <a:gd name="T22" fmla="*/ 0 h 16"/>
                <a:gd name="T23" fmla="*/ 53 w 5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16">
                  <a:moveTo>
                    <a:pt x="8" y="0"/>
                  </a:moveTo>
                  <a:lnTo>
                    <a:pt x="52" y="0"/>
                  </a:lnTo>
                  <a:lnTo>
                    <a:pt x="52" y="15"/>
                  </a:lnTo>
                  <a:lnTo>
                    <a:pt x="37" y="15"/>
                  </a:lnTo>
                  <a:lnTo>
                    <a:pt x="29" y="8"/>
                  </a:lnTo>
                  <a:lnTo>
                    <a:pt x="0" y="15"/>
                  </a:lnTo>
                  <a:lnTo>
                    <a:pt x="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55" name="Freeform 133"/>
            <p:cNvSpPr>
              <a:spLocks noChangeAspect="1"/>
            </p:cNvSpPr>
            <p:nvPr/>
          </p:nvSpPr>
          <p:spPr bwMode="auto">
            <a:xfrm>
              <a:off x="2503" y="2473"/>
              <a:ext cx="151" cy="177"/>
            </a:xfrm>
            <a:custGeom>
              <a:avLst/>
              <a:gdLst>
                <a:gd name="T0" fmla="*/ 3 w 174"/>
                <a:gd name="T1" fmla="*/ 10 h 186"/>
                <a:gd name="T2" fmla="*/ 3 w 174"/>
                <a:gd name="T3" fmla="*/ 10 h 186"/>
                <a:gd name="T4" fmla="*/ 3 w 174"/>
                <a:gd name="T5" fmla="*/ 20 h 186"/>
                <a:gd name="T6" fmla="*/ 3 w 174"/>
                <a:gd name="T7" fmla="*/ 21 h 186"/>
                <a:gd name="T8" fmla="*/ 3 w 174"/>
                <a:gd name="T9" fmla="*/ 21 h 186"/>
                <a:gd name="T10" fmla="*/ 3 w 174"/>
                <a:gd name="T11" fmla="*/ 23 h 186"/>
                <a:gd name="T12" fmla="*/ 3 w 174"/>
                <a:gd name="T13" fmla="*/ 23 h 186"/>
                <a:gd name="T14" fmla="*/ 3 w 174"/>
                <a:gd name="T15" fmla="*/ 24 h 186"/>
                <a:gd name="T16" fmla="*/ 3 w 174"/>
                <a:gd name="T17" fmla="*/ 23 h 186"/>
                <a:gd name="T18" fmla="*/ 3 w 174"/>
                <a:gd name="T19" fmla="*/ 22 h 186"/>
                <a:gd name="T20" fmla="*/ 3 w 174"/>
                <a:gd name="T21" fmla="*/ 24 h 186"/>
                <a:gd name="T22" fmla="*/ 3 w 174"/>
                <a:gd name="T23" fmla="*/ 23 h 186"/>
                <a:gd name="T24" fmla="*/ 3 w 174"/>
                <a:gd name="T25" fmla="*/ 22 h 186"/>
                <a:gd name="T26" fmla="*/ 3 w 174"/>
                <a:gd name="T27" fmla="*/ 21 h 186"/>
                <a:gd name="T28" fmla="*/ 3 w 174"/>
                <a:gd name="T29" fmla="*/ 21 h 186"/>
                <a:gd name="T30" fmla="*/ 3 w 174"/>
                <a:gd name="T31" fmla="*/ 22 h 186"/>
                <a:gd name="T32" fmla="*/ 0 w 174"/>
                <a:gd name="T33" fmla="*/ 21 h 186"/>
                <a:gd name="T34" fmla="*/ 3 w 174"/>
                <a:gd name="T35" fmla="*/ 18 h 186"/>
                <a:gd name="T36" fmla="*/ 3 w 174"/>
                <a:gd name="T37" fmla="*/ 14 h 186"/>
                <a:gd name="T38" fmla="*/ 0 w 174"/>
                <a:gd name="T39" fmla="*/ 11 h 186"/>
                <a:gd name="T40" fmla="*/ 0 w 174"/>
                <a:gd name="T41" fmla="*/ 10 h 186"/>
                <a:gd name="T42" fmla="*/ 3 w 174"/>
                <a:gd name="T43" fmla="*/ 10 h 186"/>
                <a:gd name="T44" fmla="*/ 3 w 174"/>
                <a:gd name="T45" fmla="*/ 10 h 186"/>
                <a:gd name="T46" fmla="*/ 3 w 174"/>
                <a:gd name="T47" fmla="*/ 10 h 186"/>
                <a:gd name="T48" fmla="*/ 3 w 174"/>
                <a:gd name="T49" fmla="*/ 10 h 186"/>
                <a:gd name="T50" fmla="*/ 3 w 174"/>
                <a:gd name="T51" fmla="*/ 10 h 186"/>
                <a:gd name="T52" fmla="*/ 3 w 174"/>
                <a:gd name="T53" fmla="*/ 10 h 186"/>
                <a:gd name="T54" fmla="*/ 3 w 174"/>
                <a:gd name="T55" fmla="*/ 0 h 186"/>
                <a:gd name="T56" fmla="*/ 3 w 174"/>
                <a:gd name="T57" fmla="*/ 10 h 1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86"/>
                <a:gd name="T89" fmla="*/ 174 w 174"/>
                <a:gd name="T90" fmla="*/ 186 h 1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86">
                  <a:moveTo>
                    <a:pt x="173" y="37"/>
                  </a:moveTo>
                  <a:lnTo>
                    <a:pt x="157" y="37"/>
                  </a:lnTo>
                  <a:lnTo>
                    <a:pt x="157" y="156"/>
                  </a:lnTo>
                  <a:lnTo>
                    <a:pt x="165" y="164"/>
                  </a:lnTo>
                  <a:lnTo>
                    <a:pt x="173" y="164"/>
                  </a:lnTo>
                  <a:lnTo>
                    <a:pt x="173" y="177"/>
                  </a:lnTo>
                  <a:lnTo>
                    <a:pt x="113" y="177"/>
                  </a:lnTo>
                  <a:lnTo>
                    <a:pt x="98" y="185"/>
                  </a:lnTo>
                  <a:lnTo>
                    <a:pt x="98" y="177"/>
                  </a:lnTo>
                  <a:lnTo>
                    <a:pt x="82" y="169"/>
                  </a:lnTo>
                  <a:lnTo>
                    <a:pt x="75" y="185"/>
                  </a:lnTo>
                  <a:lnTo>
                    <a:pt x="59" y="177"/>
                  </a:lnTo>
                  <a:lnTo>
                    <a:pt x="59" y="169"/>
                  </a:lnTo>
                  <a:lnTo>
                    <a:pt x="44" y="164"/>
                  </a:lnTo>
                  <a:lnTo>
                    <a:pt x="36" y="164"/>
                  </a:lnTo>
                  <a:lnTo>
                    <a:pt x="23" y="169"/>
                  </a:lnTo>
                  <a:lnTo>
                    <a:pt x="0" y="164"/>
                  </a:lnTo>
                  <a:lnTo>
                    <a:pt x="15" y="141"/>
                  </a:lnTo>
                  <a:lnTo>
                    <a:pt x="8" y="112"/>
                  </a:lnTo>
                  <a:lnTo>
                    <a:pt x="0" y="96"/>
                  </a:lnTo>
                  <a:lnTo>
                    <a:pt x="0" y="89"/>
                  </a:lnTo>
                  <a:lnTo>
                    <a:pt x="52" y="89"/>
                  </a:lnTo>
                  <a:lnTo>
                    <a:pt x="52" y="68"/>
                  </a:lnTo>
                  <a:lnTo>
                    <a:pt x="59" y="60"/>
                  </a:lnTo>
                  <a:lnTo>
                    <a:pt x="75" y="52"/>
                  </a:lnTo>
                  <a:lnTo>
                    <a:pt x="75" y="22"/>
                  </a:lnTo>
                  <a:lnTo>
                    <a:pt x="121" y="16"/>
                  </a:lnTo>
                  <a:lnTo>
                    <a:pt x="121" y="0"/>
                  </a:lnTo>
                  <a:lnTo>
                    <a:pt x="173" y="3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56" name="Freeform 134"/>
            <p:cNvSpPr>
              <a:spLocks noChangeAspect="1"/>
            </p:cNvSpPr>
            <p:nvPr/>
          </p:nvSpPr>
          <p:spPr bwMode="auto">
            <a:xfrm>
              <a:off x="2503" y="2454"/>
              <a:ext cx="107" cy="104"/>
            </a:xfrm>
            <a:custGeom>
              <a:avLst/>
              <a:gdLst>
                <a:gd name="T0" fmla="*/ 4 w 122"/>
                <a:gd name="T1" fmla="*/ 0 h 111"/>
                <a:gd name="T2" fmla="*/ 4 w 122"/>
                <a:gd name="T3" fmla="*/ 0 h 111"/>
                <a:gd name="T4" fmla="*/ 4 w 122"/>
                <a:gd name="T5" fmla="*/ 7 h 111"/>
                <a:gd name="T6" fmla="*/ 4 w 122"/>
                <a:gd name="T7" fmla="*/ 7 h 111"/>
                <a:gd name="T8" fmla="*/ 4 w 122"/>
                <a:gd name="T9" fmla="*/ 7 h 111"/>
                <a:gd name="T10" fmla="*/ 4 w 122"/>
                <a:gd name="T11" fmla="*/ 7 h 111"/>
                <a:gd name="T12" fmla="*/ 4 w 122"/>
                <a:gd name="T13" fmla="*/ 7 h 111"/>
                <a:gd name="T14" fmla="*/ 4 w 122"/>
                <a:gd name="T15" fmla="*/ 7 h 111"/>
                <a:gd name="T16" fmla="*/ 0 w 122"/>
                <a:gd name="T17" fmla="*/ 7 h 111"/>
                <a:gd name="T18" fmla="*/ 0 w 122"/>
                <a:gd name="T19" fmla="*/ 7 h 111"/>
                <a:gd name="T20" fmla="*/ 4 w 122"/>
                <a:gd name="T21" fmla="*/ 7 h 111"/>
                <a:gd name="T22" fmla="*/ 4 w 122"/>
                <a:gd name="T23" fmla="*/ 7 h 111"/>
                <a:gd name="T24" fmla="*/ 4 w 122"/>
                <a:gd name="T25" fmla="*/ 7 h 111"/>
                <a:gd name="T26" fmla="*/ 4 w 122"/>
                <a:gd name="T27" fmla="*/ 7 h 111"/>
                <a:gd name="T28" fmla="*/ 4 w 122"/>
                <a:gd name="T29" fmla="*/ 7 h 111"/>
                <a:gd name="T30" fmla="*/ 4 w 122"/>
                <a:gd name="T31" fmla="*/ 0 h 1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2"/>
                <a:gd name="T49" fmla="*/ 0 h 111"/>
                <a:gd name="T50" fmla="*/ 122 w 122"/>
                <a:gd name="T51" fmla="*/ 111 h 1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2" h="111">
                  <a:moveTo>
                    <a:pt x="75" y="0"/>
                  </a:moveTo>
                  <a:lnTo>
                    <a:pt x="121" y="0"/>
                  </a:lnTo>
                  <a:lnTo>
                    <a:pt x="121" y="37"/>
                  </a:lnTo>
                  <a:lnTo>
                    <a:pt x="75" y="45"/>
                  </a:lnTo>
                  <a:lnTo>
                    <a:pt x="75" y="73"/>
                  </a:lnTo>
                  <a:lnTo>
                    <a:pt x="61" y="81"/>
                  </a:lnTo>
                  <a:lnTo>
                    <a:pt x="54" y="89"/>
                  </a:lnTo>
                  <a:lnTo>
                    <a:pt x="54" y="110"/>
                  </a:lnTo>
                  <a:lnTo>
                    <a:pt x="0" y="110"/>
                  </a:lnTo>
                  <a:lnTo>
                    <a:pt x="0" y="96"/>
                  </a:lnTo>
                  <a:lnTo>
                    <a:pt x="23" y="66"/>
                  </a:lnTo>
                  <a:lnTo>
                    <a:pt x="38" y="29"/>
                  </a:lnTo>
                  <a:lnTo>
                    <a:pt x="46" y="23"/>
                  </a:lnTo>
                  <a:lnTo>
                    <a:pt x="46" y="16"/>
                  </a:lnTo>
                  <a:lnTo>
                    <a:pt x="54" y="8"/>
                  </a:lnTo>
                  <a:lnTo>
                    <a:pt x="7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57" name="Freeform 135"/>
            <p:cNvSpPr>
              <a:spLocks noChangeAspect="1"/>
            </p:cNvSpPr>
            <p:nvPr/>
          </p:nvSpPr>
          <p:spPr bwMode="auto">
            <a:xfrm>
              <a:off x="2609" y="2308"/>
              <a:ext cx="275" cy="285"/>
            </a:xfrm>
            <a:custGeom>
              <a:avLst/>
              <a:gdLst>
                <a:gd name="T0" fmla="*/ 0 w 687"/>
                <a:gd name="T1" fmla="*/ 0 h 657"/>
                <a:gd name="T2" fmla="*/ 0 w 687"/>
                <a:gd name="T3" fmla="*/ 0 h 657"/>
                <a:gd name="T4" fmla="*/ 0 w 687"/>
                <a:gd name="T5" fmla="*/ 0 h 657"/>
                <a:gd name="T6" fmla="*/ 0 w 687"/>
                <a:gd name="T7" fmla="*/ 0 h 657"/>
                <a:gd name="T8" fmla="*/ 0 w 687"/>
                <a:gd name="T9" fmla="*/ 0 h 657"/>
                <a:gd name="T10" fmla="*/ 0 w 687"/>
                <a:gd name="T11" fmla="*/ 0 h 657"/>
                <a:gd name="T12" fmla="*/ 0 w 687"/>
                <a:gd name="T13" fmla="*/ 0 h 657"/>
                <a:gd name="T14" fmla="*/ 0 w 687"/>
                <a:gd name="T15" fmla="*/ 0 h 657"/>
                <a:gd name="T16" fmla="*/ 0 w 687"/>
                <a:gd name="T17" fmla="*/ 0 h 657"/>
                <a:gd name="T18" fmla="*/ 0 w 687"/>
                <a:gd name="T19" fmla="*/ 0 h 657"/>
                <a:gd name="T20" fmla="*/ 0 w 687"/>
                <a:gd name="T21" fmla="*/ 0 h 657"/>
                <a:gd name="T22" fmla="*/ 0 w 687"/>
                <a:gd name="T23" fmla="*/ 0 h 657"/>
                <a:gd name="T24" fmla="*/ 0 w 687"/>
                <a:gd name="T25" fmla="*/ 0 h 657"/>
                <a:gd name="T26" fmla="*/ 0 w 687"/>
                <a:gd name="T27" fmla="*/ 0 h 657"/>
                <a:gd name="T28" fmla="*/ 0 w 687"/>
                <a:gd name="T29" fmla="*/ 0 h 657"/>
                <a:gd name="T30" fmla="*/ 0 w 687"/>
                <a:gd name="T31" fmla="*/ 0 h 657"/>
                <a:gd name="T32" fmla="*/ 0 w 687"/>
                <a:gd name="T33" fmla="*/ 0 h 657"/>
                <a:gd name="T34" fmla="*/ 0 w 687"/>
                <a:gd name="T35" fmla="*/ 0 h 657"/>
                <a:gd name="T36" fmla="*/ 0 w 687"/>
                <a:gd name="T37" fmla="*/ 0 h 657"/>
                <a:gd name="T38" fmla="*/ 0 w 687"/>
                <a:gd name="T39" fmla="*/ 0 h 657"/>
                <a:gd name="T40" fmla="*/ 0 w 687"/>
                <a:gd name="T41" fmla="*/ 0 h 657"/>
                <a:gd name="T42" fmla="*/ 0 w 687"/>
                <a:gd name="T43" fmla="*/ 0 h 657"/>
                <a:gd name="T44" fmla="*/ 0 w 687"/>
                <a:gd name="T45" fmla="*/ 0 h 657"/>
                <a:gd name="T46" fmla="*/ 0 w 687"/>
                <a:gd name="T47" fmla="*/ 0 h 657"/>
                <a:gd name="T48" fmla="*/ 0 w 687"/>
                <a:gd name="T49" fmla="*/ 0 h 657"/>
                <a:gd name="T50" fmla="*/ 0 w 687"/>
                <a:gd name="T51" fmla="*/ 0 h 657"/>
                <a:gd name="T52" fmla="*/ 0 w 687"/>
                <a:gd name="T53" fmla="*/ 0 h 657"/>
                <a:gd name="T54" fmla="*/ 0 w 687"/>
                <a:gd name="T55" fmla="*/ 0 h 657"/>
                <a:gd name="T56" fmla="*/ 0 w 687"/>
                <a:gd name="T57" fmla="*/ 0 h 657"/>
                <a:gd name="T58" fmla="*/ 0 w 687"/>
                <a:gd name="T59" fmla="*/ 0 h 657"/>
                <a:gd name="T60" fmla="*/ 0 w 687"/>
                <a:gd name="T61" fmla="*/ 0 h 657"/>
                <a:gd name="T62" fmla="*/ 0 w 687"/>
                <a:gd name="T63" fmla="*/ 0 h 657"/>
                <a:gd name="T64" fmla="*/ 0 w 687"/>
                <a:gd name="T65" fmla="*/ 0 h 657"/>
                <a:gd name="T66" fmla="*/ 0 w 687"/>
                <a:gd name="T67" fmla="*/ 0 h 657"/>
                <a:gd name="T68" fmla="*/ 0 w 687"/>
                <a:gd name="T69" fmla="*/ 0 h 6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87"/>
                <a:gd name="T106" fmla="*/ 0 h 657"/>
                <a:gd name="T107" fmla="*/ 687 w 687"/>
                <a:gd name="T108" fmla="*/ 657 h 6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87" h="657">
                  <a:moveTo>
                    <a:pt x="557" y="17"/>
                  </a:moveTo>
                  <a:lnTo>
                    <a:pt x="507" y="0"/>
                  </a:lnTo>
                  <a:lnTo>
                    <a:pt x="425" y="0"/>
                  </a:lnTo>
                  <a:lnTo>
                    <a:pt x="375" y="17"/>
                  </a:lnTo>
                  <a:lnTo>
                    <a:pt x="327" y="17"/>
                  </a:lnTo>
                  <a:lnTo>
                    <a:pt x="245" y="78"/>
                  </a:lnTo>
                  <a:lnTo>
                    <a:pt x="245" y="145"/>
                  </a:lnTo>
                  <a:lnTo>
                    <a:pt x="257" y="160"/>
                  </a:lnTo>
                  <a:lnTo>
                    <a:pt x="245" y="176"/>
                  </a:lnTo>
                  <a:lnTo>
                    <a:pt x="212" y="176"/>
                  </a:lnTo>
                  <a:lnTo>
                    <a:pt x="178" y="225"/>
                  </a:lnTo>
                  <a:lnTo>
                    <a:pt x="117" y="286"/>
                  </a:lnTo>
                  <a:lnTo>
                    <a:pt x="0" y="303"/>
                  </a:lnTo>
                  <a:lnTo>
                    <a:pt x="0" y="386"/>
                  </a:lnTo>
                  <a:lnTo>
                    <a:pt x="117" y="466"/>
                  </a:lnTo>
                  <a:lnTo>
                    <a:pt x="295" y="579"/>
                  </a:lnTo>
                  <a:lnTo>
                    <a:pt x="312" y="561"/>
                  </a:lnTo>
                  <a:lnTo>
                    <a:pt x="358" y="611"/>
                  </a:lnTo>
                  <a:lnTo>
                    <a:pt x="407" y="611"/>
                  </a:lnTo>
                  <a:lnTo>
                    <a:pt x="407" y="657"/>
                  </a:lnTo>
                  <a:lnTo>
                    <a:pt x="457" y="657"/>
                  </a:lnTo>
                  <a:lnTo>
                    <a:pt x="524" y="624"/>
                  </a:lnTo>
                  <a:lnTo>
                    <a:pt x="687" y="512"/>
                  </a:lnTo>
                  <a:lnTo>
                    <a:pt x="687" y="449"/>
                  </a:lnTo>
                  <a:lnTo>
                    <a:pt x="637" y="462"/>
                  </a:lnTo>
                  <a:lnTo>
                    <a:pt x="637" y="416"/>
                  </a:lnTo>
                  <a:lnTo>
                    <a:pt x="602" y="399"/>
                  </a:lnTo>
                  <a:lnTo>
                    <a:pt x="620" y="321"/>
                  </a:lnTo>
                  <a:lnTo>
                    <a:pt x="603" y="254"/>
                  </a:lnTo>
                  <a:lnTo>
                    <a:pt x="589" y="222"/>
                  </a:lnTo>
                  <a:lnTo>
                    <a:pt x="579" y="166"/>
                  </a:lnTo>
                  <a:lnTo>
                    <a:pt x="540" y="145"/>
                  </a:lnTo>
                  <a:lnTo>
                    <a:pt x="540" y="113"/>
                  </a:lnTo>
                  <a:lnTo>
                    <a:pt x="557" y="78"/>
                  </a:lnTo>
                  <a:lnTo>
                    <a:pt x="557" y="1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58" name="Freeform 136"/>
            <p:cNvSpPr>
              <a:spLocks noChangeAspect="1"/>
            </p:cNvSpPr>
            <p:nvPr/>
          </p:nvSpPr>
          <p:spPr bwMode="auto">
            <a:xfrm>
              <a:off x="3022" y="2983"/>
              <a:ext cx="152" cy="139"/>
            </a:xfrm>
            <a:custGeom>
              <a:avLst/>
              <a:gdLst>
                <a:gd name="T0" fmla="*/ 3 w 174"/>
                <a:gd name="T1" fmla="*/ 0 h 149"/>
                <a:gd name="T2" fmla="*/ 3 w 174"/>
                <a:gd name="T3" fmla="*/ 7 h 149"/>
                <a:gd name="T4" fmla="*/ 3 w 174"/>
                <a:gd name="T5" fmla="*/ 0 h 149"/>
                <a:gd name="T6" fmla="*/ 3 w 174"/>
                <a:gd name="T7" fmla="*/ 7 h 149"/>
                <a:gd name="T8" fmla="*/ 3 w 174"/>
                <a:gd name="T9" fmla="*/ 7 h 149"/>
                <a:gd name="T10" fmla="*/ 3 w 174"/>
                <a:gd name="T11" fmla="*/ 7 h 149"/>
                <a:gd name="T12" fmla="*/ 3 w 174"/>
                <a:gd name="T13" fmla="*/ 7 h 149"/>
                <a:gd name="T14" fmla="*/ 3 w 174"/>
                <a:gd name="T15" fmla="*/ 7 h 149"/>
                <a:gd name="T16" fmla="*/ 3 w 174"/>
                <a:gd name="T17" fmla="*/ 7 h 149"/>
                <a:gd name="T18" fmla="*/ 3 w 174"/>
                <a:gd name="T19" fmla="*/ 7 h 149"/>
                <a:gd name="T20" fmla="*/ 3 w 174"/>
                <a:gd name="T21" fmla="*/ 7 h 149"/>
                <a:gd name="T22" fmla="*/ 3 w 174"/>
                <a:gd name="T23" fmla="*/ 7 h 149"/>
                <a:gd name="T24" fmla="*/ 3 w 174"/>
                <a:gd name="T25" fmla="*/ 7 h 149"/>
                <a:gd name="T26" fmla="*/ 3 w 174"/>
                <a:gd name="T27" fmla="*/ 7 h 149"/>
                <a:gd name="T28" fmla="*/ 3 w 174"/>
                <a:gd name="T29" fmla="*/ 7 h 149"/>
                <a:gd name="T30" fmla="*/ 3 w 174"/>
                <a:gd name="T31" fmla="*/ 7 h 149"/>
                <a:gd name="T32" fmla="*/ 3 w 174"/>
                <a:gd name="T33" fmla="*/ 7 h 149"/>
                <a:gd name="T34" fmla="*/ 0 w 174"/>
                <a:gd name="T35" fmla="*/ 7 h 149"/>
                <a:gd name="T36" fmla="*/ 0 w 174"/>
                <a:gd name="T37" fmla="*/ 7 h 149"/>
                <a:gd name="T38" fmla="*/ 3 w 174"/>
                <a:gd name="T39" fmla="*/ 7 h 149"/>
                <a:gd name="T40" fmla="*/ 3 w 174"/>
                <a:gd name="T41" fmla="*/ 7 h 149"/>
                <a:gd name="T42" fmla="*/ 3 w 174"/>
                <a:gd name="T43" fmla="*/ 7 h 149"/>
                <a:gd name="T44" fmla="*/ 3 w 174"/>
                <a:gd name="T45" fmla="*/ 7 h 149"/>
                <a:gd name="T46" fmla="*/ 3 w 174"/>
                <a:gd name="T47" fmla="*/ 7 h 149"/>
                <a:gd name="T48" fmla="*/ 3 w 174"/>
                <a:gd name="T49" fmla="*/ 7 h 149"/>
                <a:gd name="T50" fmla="*/ 3 w 174"/>
                <a:gd name="T51" fmla="*/ 7 h 149"/>
                <a:gd name="T52" fmla="*/ 3 w 174"/>
                <a:gd name="T53" fmla="*/ 7 h 149"/>
                <a:gd name="T54" fmla="*/ 3 w 174"/>
                <a:gd name="T55" fmla="*/ 7 h 149"/>
                <a:gd name="T56" fmla="*/ 3 w 174"/>
                <a:gd name="T57" fmla="*/ 7 h 149"/>
                <a:gd name="T58" fmla="*/ 3 w 174"/>
                <a:gd name="T59" fmla="*/ 7 h 149"/>
                <a:gd name="T60" fmla="*/ 3 w 174"/>
                <a:gd name="T61" fmla="*/ 7 h 149"/>
                <a:gd name="T62" fmla="*/ 3 w 174"/>
                <a:gd name="T63" fmla="*/ 7 h 149"/>
                <a:gd name="T64" fmla="*/ 3 w 174"/>
                <a:gd name="T65" fmla="*/ 7 h 149"/>
                <a:gd name="T66" fmla="*/ 3 w 174"/>
                <a:gd name="T67" fmla="*/ 0 h 149"/>
                <a:gd name="T68" fmla="*/ 3 w 174"/>
                <a:gd name="T69" fmla="*/ 0 h 1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4"/>
                <a:gd name="T106" fmla="*/ 0 h 149"/>
                <a:gd name="T107" fmla="*/ 174 w 174"/>
                <a:gd name="T108" fmla="*/ 149 h 14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4" h="149">
                  <a:moveTo>
                    <a:pt x="136" y="0"/>
                  </a:moveTo>
                  <a:lnTo>
                    <a:pt x="142" y="8"/>
                  </a:lnTo>
                  <a:lnTo>
                    <a:pt x="150" y="0"/>
                  </a:lnTo>
                  <a:lnTo>
                    <a:pt x="165" y="15"/>
                  </a:lnTo>
                  <a:lnTo>
                    <a:pt x="165" y="59"/>
                  </a:lnTo>
                  <a:lnTo>
                    <a:pt x="157" y="67"/>
                  </a:lnTo>
                  <a:lnTo>
                    <a:pt x="173" y="88"/>
                  </a:lnTo>
                  <a:lnTo>
                    <a:pt x="142" y="103"/>
                  </a:lnTo>
                  <a:lnTo>
                    <a:pt x="136" y="111"/>
                  </a:lnTo>
                  <a:lnTo>
                    <a:pt x="129" y="117"/>
                  </a:lnTo>
                  <a:lnTo>
                    <a:pt x="121" y="117"/>
                  </a:lnTo>
                  <a:lnTo>
                    <a:pt x="106" y="132"/>
                  </a:lnTo>
                  <a:lnTo>
                    <a:pt x="90" y="140"/>
                  </a:lnTo>
                  <a:lnTo>
                    <a:pt x="82" y="148"/>
                  </a:lnTo>
                  <a:lnTo>
                    <a:pt x="54" y="148"/>
                  </a:lnTo>
                  <a:lnTo>
                    <a:pt x="38" y="132"/>
                  </a:lnTo>
                  <a:lnTo>
                    <a:pt x="15" y="140"/>
                  </a:lnTo>
                  <a:lnTo>
                    <a:pt x="0" y="117"/>
                  </a:lnTo>
                  <a:lnTo>
                    <a:pt x="0" y="73"/>
                  </a:lnTo>
                  <a:lnTo>
                    <a:pt x="38" y="73"/>
                  </a:lnTo>
                  <a:lnTo>
                    <a:pt x="38" y="44"/>
                  </a:lnTo>
                  <a:lnTo>
                    <a:pt x="46" y="52"/>
                  </a:lnTo>
                  <a:lnTo>
                    <a:pt x="54" y="44"/>
                  </a:lnTo>
                  <a:lnTo>
                    <a:pt x="59" y="52"/>
                  </a:lnTo>
                  <a:lnTo>
                    <a:pt x="75" y="59"/>
                  </a:lnTo>
                  <a:lnTo>
                    <a:pt x="82" y="59"/>
                  </a:lnTo>
                  <a:lnTo>
                    <a:pt x="106" y="73"/>
                  </a:lnTo>
                  <a:lnTo>
                    <a:pt x="121" y="80"/>
                  </a:lnTo>
                  <a:lnTo>
                    <a:pt x="129" y="73"/>
                  </a:lnTo>
                  <a:lnTo>
                    <a:pt x="121" y="59"/>
                  </a:lnTo>
                  <a:lnTo>
                    <a:pt x="113" y="59"/>
                  </a:lnTo>
                  <a:lnTo>
                    <a:pt x="113" y="23"/>
                  </a:lnTo>
                  <a:lnTo>
                    <a:pt x="106" y="23"/>
                  </a:lnTo>
                  <a:lnTo>
                    <a:pt x="106" y="0"/>
                  </a:lnTo>
                  <a:lnTo>
                    <a:pt x="136"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59" name="Freeform 137"/>
            <p:cNvSpPr>
              <a:spLocks noChangeAspect="1"/>
            </p:cNvSpPr>
            <p:nvPr/>
          </p:nvSpPr>
          <p:spPr bwMode="auto">
            <a:xfrm>
              <a:off x="2938" y="3183"/>
              <a:ext cx="223" cy="204"/>
            </a:xfrm>
            <a:custGeom>
              <a:avLst/>
              <a:gdLst>
                <a:gd name="T0" fmla="*/ 0 w 258"/>
                <a:gd name="T1" fmla="*/ 9 h 216"/>
                <a:gd name="T2" fmla="*/ 3 w 258"/>
                <a:gd name="T3" fmla="*/ 10 h 216"/>
                <a:gd name="T4" fmla="*/ 3 w 258"/>
                <a:gd name="T5" fmla="*/ 17 h 216"/>
                <a:gd name="T6" fmla="*/ 3 w 258"/>
                <a:gd name="T7" fmla="*/ 19 h 216"/>
                <a:gd name="T8" fmla="*/ 3 w 258"/>
                <a:gd name="T9" fmla="*/ 20 h 216"/>
                <a:gd name="T10" fmla="*/ 3 w 258"/>
                <a:gd name="T11" fmla="*/ 21 h 216"/>
                <a:gd name="T12" fmla="*/ 3 w 258"/>
                <a:gd name="T13" fmla="*/ 20 h 216"/>
                <a:gd name="T14" fmla="*/ 3 w 258"/>
                <a:gd name="T15" fmla="*/ 20 h 216"/>
                <a:gd name="T16" fmla="*/ 3 w 258"/>
                <a:gd name="T17" fmla="*/ 20 h 216"/>
                <a:gd name="T18" fmla="*/ 3 w 258"/>
                <a:gd name="T19" fmla="*/ 19 h 216"/>
                <a:gd name="T20" fmla="*/ 3 w 258"/>
                <a:gd name="T21" fmla="*/ 19 h 216"/>
                <a:gd name="T22" fmla="*/ 3 w 258"/>
                <a:gd name="T23" fmla="*/ 18 h 216"/>
                <a:gd name="T24" fmla="*/ 3 w 258"/>
                <a:gd name="T25" fmla="*/ 17 h 216"/>
                <a:gd name="T26" fmla="*/ 3 w 258"/>
                <a:gd name="T27" fmla="*/ 13 h 216"/>
                <a:gd name="T28" fmla="*/ 3 w 258"/>
                <a:gd name="T29" fmla="*/ 12 h 216"/>
                <a:gd name="T30" fmla="*/ 3 w 258"/>
                <a:gd name="T31" fmla="*/ 9 h 216"/>
                <a:gd name="T32" fmla="*/ 3 w 258"/>
                <a:gd name="T33" fmla="*/ 9 h 216"/>
                <a:gd name="T34" fmla="*/ 3 w 258"/>
                <a:gd name="T35" fmla="*/ 9 h 216"/>
                <a:gd name="T36" fmla="*/ 3 w 258"/>
                <a:gd name="T37" fmla="*/ 9 h 216"/>
                <a:gd name="T38" fmla="*/ 3 w 258"/>
                <a:gd name="T39" fmla="*/ 9 h 216"/>
                <a:gd name="T40" fmla="*/ 3 w 258"/>
                <a:gd name="T41" fmla="*/ 9 h 216"/>
                <a:gd name="T42" fmla="*/ 3 w 258"/>
                <a:gd name="T43" fmla="*/ 9 h 216"/>
                <a:gd name="T44" fmla="*/ 3 w 258"/>
                <a:gd name="T45" fmla="*/ 8 h 216"/>
                <a:gd name="T46" fmla="*/ 3 w 258"/>
                <a:gd name="T47" fmla="*/ 0 h 216"/>
                <a:gd name="T48" fmla="*/ 3 w 258"/>
                <a:gd name="T49" fmla="*/ 0 h 216"/>
                <a:gd name="T50" fmla="*/ 3 w 258"/>
                <a:gd name="T51" fmla="*/ 9 h 216"/>
                <a:gd name="T52" fmla="*/ 3 w 258"/>
                <a:gd name="T53" fmla="*/ 9 h 216"/>
                <a:gd name="T54" fmla="*/ 3 w 258"/>
                <a:gd name="T55" fmla="*/ 9 h 216"/>
                <a:gd name="T56" fmla="*/ 3 w 258"/>
                <a:gd name="T57" fmla="*/ 9 h 216"/>
                <a:gd name="T58" fmla="*/ 3 w 258"/>
                <a:gd name="T59" fmla="*/ 9 h 216"/>
                <a:gd name="T60" fmla="*/ 3 w 258"/>
                <a:gd name="T61" fmla="*/ 9 h 216"/>
                <a:gd name="T62" fmla="*/ 3 w 258"/>
                <a:gd name="T63" fmla="*/ 9 h 216"/>
                <a:gd name="T64" fmla="*/ 3 w 258"/>
                <a:gd name="T65" fmla="*/ 9 h 216"/>
                <a:gd name="T66" fmla="*/ 3 w 258"/>
                <a:gd name="T67" fmla="*/ 9 h 216"/>
                <a:gd name="T68" fmla="*/ 3 w 258"/>
                <a:gd name="T69" fmla="*/ 9 h 216"/>
                <a:gd name="T70" fmla="*/ 3 w 258"/>
                <a:gd name="T71" fmla="*/ 9 h 216"/>
                <a:gd name="T72" fmla="*/ 3 w 258"/>
                <a:gd name="T73" fmla="*/ 9 h 216"/>
                <a:gd name="T74" fmla="*/ 3 w 258"/>
                <a:gd name="T75" fmla="*/ 9 h 216"/>
                <a:gd name="T76" fmla="*/ 3 w 258"/>
                <a:gd name="T77" fmla="*/ 9 h 216"/>
                <a:gd name="T78" fmla="*/ 3 w 258"/>
                <a:gd name="T79" fmla="*/ 9 h 216"/>
                <a:gd name="T80" fmla="*/ 0 w 258"/>
                <a:gd name="T81" fmla="*/ 9 h 2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8"/>
                <a:gd name="T124" fmla="*/ 0 h 216"/>
                <a:gd name="T125" fmla="*/ 258 w 258"/>
                <a:gd name="T126" fmla="*/ 216 h 2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8" h="216">
                  <a:moveTo>
                    <a:pt x="0" y="104"/>
                  </a:moveTo>
                  <a:lnTo>
                    <a:pt x="15" y="119"/>
                  </a:lnTo>
                  <a:lnTo>
                    <a:pt x="31" y="171"/>
                  </a:lnTo>
                  <a:lnTo>
                    <a:pt x="31" y="192"/>
                  </a:lnTo>
                  <a:lnTo>
                    <a:pt x="23" y="199"/>
                  </a:lnTo>
                  <a:lnTo>
                    <a:pt x="46" y="215"/>
                  </a:lnTo>
                  <a:lnTo>
                    <a:pt x="54" y="207"/>
                  </a:lnTo>
                  <a:lnTo>
                    <a:pt x="106" y="199"/>
                  </a:lnTo>
                  <a:lnTo>
                    <a:pt x="121" y="199"/>
                  </a:lnTo>
                  <a:lnTo>
                    <a:pt x="136" y="192"/>
                  </a:lnTo>
                  <a:lnTo>
                    <a:pt x="144" y="192"/>
                  </a:lnTo>
                  <a:lnTo>
                    <a:pt x="159" y="184"/>
                  </a:lnTo>
                  <a:lnTo>
                    <a:pt x="182" y="171"/>
                  </a:lnTo>
                  <a:lnTo>
                    <a:pt x="211" y="140"/>
                  </a:lnTo>
                  <a:lnTo>
                    <a:pt x="219" y="127"/>
                  </a:lnTo>
                  <a:lnTo>
                    <a:pt x="250" y="96"/>
                  </a:lnTo>
                  <a:lnTo>
                    <a:pt x="257" y="75"/>
                  </a:lnTo>
                  <a:lnTo>
                    <a:pt x="242" y="67"/>
                  </a:lnTo>
                  <a:lnTo>
                    <a:pt x="234" y="75"/>
                  </a:lnTo>
                  <a:lnTo>
                    <a:pt x="227" y="75"/>
                  </a:lnTo>
                  <a:lnTo>
                    <a:pt x="227" y="52"/>
                  </a:lnTo>
                  <a:lnTo>
                    <a:pt x="242" y="52"/>
                  </a:lnTo>
                  <a:lnTo>
                    <a:pt x="242" y="8"/>
                  </a:lnTo>
                  <a:lnTo>
                    <a:pt x="227" y="0"/>
                  </a:lnTo>
                  <a:lnTo>
                    <a:pt x="204" y="0"/>
                  </a:lnTo>
                  <a:lnTo>
                    <a:pt x="190" y="15"/>
                  </a:lnTo>
                  <a:lnTo>
                    <a:pt x="182" y="15"/>
                  </a:lnTo>
                  <a:lnTo>
                    <a:pt x="167" y="21"/>
                  </a:lnTo>
                  <a:lnTo>
                    <a:pt x="175" y="36"/>
                  </a:lnTo>
                  <a:lnTo>
                    <a:pt x="159" y="36"/>
                  </a:lnTo>
                  <a:lnTo>
                    <a:pt x="144" y="52"/>
                  </a:lnTo>
                  <a:lnTo>
                    <a:pt x="113" y="52"/>
                  </a:lnTo>
                  <a:lnTo>
                    <a:pt x="83" y="67"/>
                  </a:lnTo>
                  <a:lnTo>
                    <a:pt x="75" y="52"/>
                  </a:lnTo>
                  <a:lnTo>
                    <a:pt x="67" y="44"/>
                  </a:lnTo>
                  <a:lnTo>
                    <a:pt x="67" y="96"/>
                  </a:lnTo>
                  <a:lnTo>
                    <a:pt x="54" y="96"/>
                  </a:lnTo>
                  <a:lnTo>
                    <a:pt x="38" y="104"/>
                  </a:lnTo>
                  <a:lnTo>
                    <a:pt x="23" y="104"/>
                  </a:lnTo>
                  <a:lnTo>
                    <a:pt x="23" y="96"/>
                  </a:lnTo>
                  <a:lnTo>
                    <a:pt x="0" y="104"/>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60" name="Freeform 138"/>
            <p:cNvSpPr>
              <a:spLocks noChangeAspect="1"/>
            </p:cNvSpPr>
            <p:nvPr/>
          </p:nvSpPr>
          <p:spPr bwMode="auto">
            <a:xfrm>
              <a:off x="2884" y="3107"/>
              <a:ext cx="185" cy="175"/>
            </a:xfrm>
            <a:custGeom>
              <a:avLst/>
              <a:gdLst>
                <a:gd name="T0" fmla="*/ 0 w 212"/>
                <a:gd name="T1" fmla="*/ 8 h 186"/>
                <a:gd name="T2" fmla="*/ 0 w 212"/>
                <a:gd name="T3" fmla="*/ 8 h 186"/>
                <a:gd name="T4" fmla="*/ 3 w 212"/>
                <a:gd name="T5" fmla="*/ 8 h 186"/>
                <a:gd name="T6" fmla="*/ 3 w 212"/>
                <a:gd name="T7" fmla="*/ 8 h 186"/>
                <a:gd name="T8" fmla="*/ 3 w 212"/>
                <a:gd name="T9" fmla="*/ 8 h 186"/>
                <a:gd name="T10" fmla="*/ 3 w 212"/>
                <a:gd name="T11" fmla="*/ 8 h 186"/>
                <a:gd name="T12" fmla="*/ 3 w 212"/>
                <a:gd name="T13" fmla="*/ 14 h 186"/>
                <a:gd name="T14" fmla="*/ 3 w 212"/>
                <a:gd name="T15" fmla="*/ 15 h 186"/>
                <a:gd name="T16" fmla="*/ 3 w 212"/>
                <a:gd name="T17" fmla="*/ 15 h 186"/>
                <a:gd name="T18" fmla="*/ 3 w 212"/>
                <a:gd name="T19" fmla="*/ 15 h 186"/>
                <a:gd name="T20" fmla="*/ 3 w 212"/>
                <a:gd name="T21" fmla="*/ 15 h 186"/>
                <a:gd name="T22" fmla="*/ 3 w 212"/>
                <a:gd name="T23" fmla="*/ 15 h 186"/>
                <a:gd name="T24" fmla="*/ 3 w 212"/>
                <a:gd name="T25" fmla="*/ 15 h 186"/>
                <a:gd name="T26" fmla="*/ 3 w 212"/>
                <a:gd name="T27" fmla="*/ 8 h 186"/>
                <a:gd name="T28" fmla="*/ 3 w 212"/>
                <a:gd name="T29" fmla="*/ 8 h 186"/>
                <a:gd name="T30" fmla="*/ 3 w 212"/>
                <a:gd name="T31" fmla="*/ 8 h 186"/>
                <a:gd name="T32" fmla="*/ 3 w 212"/>
                <a:gd name="T33" fmla="*/ 8 h 186"/>
                <a:gd name="T34" fmla="*/ 3 w 212"/>
                <a:gd name="T35" fmla="*/ 8 h 186"/>
                <a:gd name="T36" fmla="*/ 3 w 212"/>
                <a:gd name="T37" fmla="*/ 8 h 186"/>
                <a:gd name="T38" fmla="*/ 3 w 212"/>
                <a:gd name="T39" fmla="*/ 0 h 186"/>
                <a:gd name="T40" fmla="*/ 3 w 212"/>
                <a:gd name="T41" fmla="*/ 8 h 186"/>
                <a:gd name="T42" fmla="*/ 3 w 212"/>
                <a:gd name="T43" fmla="*/ 8 h 186"/>
                <a:gd name="T44" fmla="*/ 3 w 212"/>
                <a:gd name="T45" fmla="*/ 8 h 186"/>
                <a:gd name="T46" fmla="*/ 3 w 212"/>
                <a:gd name="T47" fmla="*/ 8 h 186"/>
                <a:gd name="T48" fmla="*/ 3 w 212"/>
                <a:gd name="T49" fmla="*/ 8 h 186"/>
                <a:gd name="T50" fmla="*/ 3 w 212"/>
                <a:gd name="T51" fmla="*/ 0 h 186"/>
                <a:gd name="T52" fmla="*/ 3 w 212"/>
                <a:gd name="T53" fmla="*/ 8 h 186"/>
                <a:gd name="T54" fmla="*/ 0 w 212"/>
                <a:gd name="T55" fmla="*/ 8 h 18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2"/>
                <a:gd name="T85" fmla="*/ 0 h 186"/>
                <a:gd name="T86" fmla="*/ 212 w 212"/>
                <a:gd name="T87" fmla="*/ 186 h 18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2" h="186">
                  <a:moveTo>
                    <a:pt x="0" y="8"/>
                  </a:moveTo>
                  <a:lnTo>
                    <a:pt x="0" y="21"/>
                  </a:lnTo>
                  <a:lnTo>
                    <a:pt x="15" y="37"/>
                  </a:lnTo>
                  <a:lnTo>
                    <a:pt x="23" y="60"/>
                  </a:lnTo>
                  <a:lnTo>
                    <a:pt x="38" y="96"/>
                  </a:lnTo>
                  <a:lnTo>
                    <a:pt x="38" y="104"/>
                  </a:lnTo>
                  <a:lnTo>
                    <a:pt x="44" y="169"/>
                  </a:lnTo>
                  <a:lnTo>
                    <a:pt x="59" y="185"/>
                  </a:lnTo>
                  <a:lnTo>
                    <a:pt x="82" y="177"/>
                  </a:lnTo>
                  <a:lnTo>
                    <a:pt x="82" y="185"/>
                  </a:lnTo>
                  <a:lnTo>
                    <a:pt x="98" y="185"/>
                  </a:lnTo>
                  <a:lnTo>
                    <a:pt x="113" y="177"/>
                  </a:lnTo>
                  <a:lnTo>
                    <a:pt x="128" y="177"/>
                  </a:lnTo>
                  <a:lnTo>
                    <a:pt x="128" y="81"/>
                  </a:lnTo>
                  <a:lnTo>
                    <a:pt x="144" y="73"/>
                  </a:lnTo>
                  <a:lnTo>
                    <a:pt x="144" y="37"/>
                  </a:lnTo>
                  <a:lnTo>
                    <a:pt x="151" y="29"/>
                  </a:lnTo>
                  <a:lnTo>
                    <a:pt x="172" y="29"/>
                  </a:lnTo>
                  <a:lnTo>
                    <a:pt x="211" y="16"/>
                  </a:lnTo>
                  <a:lnTo>
                    <a:pt x="195" y="0"/>
                  </a:lnTo>
                  <a:lnTo>
                    <a:pt x="172" y="8"/>
                  </a:lnTo>
                  <a:lnTo>
                    <a:pt x="151" y="16"/>
                  </a:lnTo>
                  <a:lnTo>
                    <a:pt x="113" y="16"/>
                  </a:lnTo>
                  <a:lnTo>
                    <a:pt x="105" y="8"/>
                  </a:lnTo>
                  <a:lnTo>
                    <a:pt x="30" y="8"/>
                  </a:lnTo>
                  <a:lnTo>
                    <a:pt x="23" y="0"/>
                  </a:lnTo>
                  <a:lnTo>
                    <a:pt x="15" y="8"/>
                  </a:lnTo>
                  <a:lnTo>
                    <a:pt x="0"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61" name="Freeform 139"/>
            <p:cNvSpPr>
              <a:spLocks noChangeAspect="1"/>
            </p:cNvSpPr>
            <p:nvPr/>
          </p:nvSpPr>
          <p:spPr bwMode="auto">
            <a:xfrm>
              <a:off x="2996" y="3120"/>
              <a:ext cx="121" cy="126"/>
            </a:xfrm>
            <a:custGeom>
              <a:avLst/>
              <a:gdLst>
                <a:gd name="T0" fmla="*/ 4 w 138"/>
                <a:gd name="T1" fmla="*/ 0 h 133"/>
                <a:gd name="T2" fmla="*/ 4 w 138"/>
                <a:gd name="T3" fmla="*/ 9 h 133"/>
                <a:gd name="T4" fmla="*/ 4 w 138"/>
                <a:gd name="T5" fmla="*/ 9 h 133"/>
                <a:gd name="T6" fmla="*/ 4 w 138"/>
                <a:gd name="T7" fmla="*/ 9 h 133"/>
                <a:gd name="T8" fmla="*/ 4 w 138"/>
                <a:gd name="T9" fmla="*/ 9 h 133"/>
                <a:gd name="T10" fmla="*/ 0 w 138"/>
                <a:gd name="T11" fmla="*/ 9 h 133"/>
                <a:gd name="T12" fmla="*/ 0 w 138"/>
                <a:gd name="T13" fmla="*/ 11 h 133"/>
                <a:gd name="T14" fmla="*/ 4 w 138"/>
                <a:gd name="T15" fmla="*/ 12 h 133"/>
                <a:gd name="T16" fmla="*/ 4 w 138"/>
                <a:gd name="T17" fmla="*/ 14 h 133"/>
                <a:gd name="T18" fmla="*/ 4 w 138"/>
                <a:gd name="T19" fmla="*/ 12 h 133"/>
                <a:gd name="T20" fmla="*/ 4 w 138"/>
                <a:gd name="T21" fmla="*/ 12 h 133"/>
                <a:gd name="T22" fmla="*/ 4 w 138"/>
                <a:gd name="T23" fmla="*/ 9 h 133"/>
                <a:gd name="T24" fmla="*/ 4 w 138"/>
                <a:gd name="T25" fmla="*/ 9 h 133"/>
                <a:gd name="T26" fmla="*/ 4 w 138"/>
                <a:gd name="T27" fmla="*/ 9 h 133"/>
                <a:gd name="T28" fmla="*/ 4 w 138"/>
                <a:gd name="T29" fmla="*/ 9 h 133"/>
                <a:gd name="T30" fmla="*/ 4 w 138"/>
                <a:gd name="T31" fmla="*/ 9 h 133"/>
                <a:gd name="T32" fmla="*/ 4 w 138"/>
                <a:gd name="T33" fmla="*/ 9 h 133"/>
                <a:gd name="T34" fmla="*/ 4 w 138"/>
                <a:gd name="T35" fmla="*/ 9 h 133"/>
                <a:gd name="T36" fmla="*/ 4 w 138"/>
                <a:gd name="T37" fmla="*/ 9 h 133"/>
                <a:gd name="T38" fmla="*/ 4 w 138"/>
                <a:gd name="T39" fmla="*/ 9 h 133"/>
                <a:gd name="T40" fmla="*/ 4 w 138"/>
                <a:gd name="T41" fmla="*/ 9 h 133"/>
                <a:gd name="T42" fmla="*/ 4 w 138"/>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8"/>
                <a:gd name="T67" fmla="*/ 0 h 133"/>
                <a:gd name="T68" fmla="*/ 138 w 138"/>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8" h="133">
                  <a:moveTo>
                    <a:pt x="83" y="0"/>
                  </a:moveTo>
                  <a:lnTo>
                    <a:pt x="46" y="15"/>
                  </a:lnTo>
                  <a:lnTo>
                    <a:pt x="23" y="15"/>
                  </a:lnTo>
                  <a:lnTo>
                    <a:pt x="16" y="21"/>
                  </a:lnTo>
                  <a:lnTo>
                    <a:pt x="16" y="59"/>
                  </a:lnTo>
                  <a:lnTo>
                    <a:pt x="0" y="67"/>
                  </a:lnTo>
                  <a:lnTo>
                    <a:pt x="0" y="111"/>
                  </a:lnTo>
                  <a:lnTo>
                    <a:pt x="8" y="117"/>
                  </a:lnTo>
                  <a:lnTo>
                    <a:pt x="16" y="132"/>
                  </a:lnTo>
                  <a:lnTo>
                    <a:pt x="46" y="117"/>
                  </a:lnTo>
                  <a:lnTo>
                    <a:pt x="75" y="117"/>
                  </a:lnTo>
                  <a:lnTo>
                    <a:pt x="90" y="103"/>
                  </a:lnTo>
                  <a:lnTo>
                    <a:pt x="106" y="103"/>
                  </a:lnTo>
                  <a:lnTo>
                    <a:pt x="98" y="88"/>
                  </a:lnTo>
                  <a:lnTo>
                    <a:pt x="113" y="80"/>
                  </a:lnTo>
                  <a:lnTo>
                    <a:pt x="121" y="80"/>
                  </a:lnTo>
                  <a:lnTo>
                    <a:pt x="137" y="67"/>
                  </a:lnTo>
                  <a:lnTo>
                    <a:pt x="137" y="51"/>
                  </a:lnTo>
                  <a:lnTo>
                    <a:pt x="121" y="51"/>
                  </a:lnTo>
                  <a:lnTo>
                    <a:pt x="113" y="36"/>
                  </a:lnTo>
                  <a:lnTo>
                    <a:pt x="90" y="21"/>
                  </a:lnTo>
                  <a:lnTo>
                    <a:pt x="83"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62" name="Freeform 140"/>
            <p:cNvSpPr>
              <a:spLocks noChangeAspect="1"/>
            </p:cNvSpPr>
            <p:nvPr/>
          </p:nvSpPr>
          <p:spPr bwMode="auto">
            <a:xfrm>
              <a:off x="3135" y="3233"/>
              <a:ext cx="12" cy="21"/>
            </a:xfrm>
            <a:custGeom>
              <a:avLst/>
              <a:gdLst>
                <a:gd name="T0" fmla="*/ 2 w 16"/>
                <a:gd name="T1" fmla="*/ 0 h 24"/>
                <a:gd name="T2" fmla="*/ 0 w 16"/>
                <a:gd name="T3" fmla="*/ 0 h 24"/>
                <a:gd name="T4" fmla="*/ 0 w 16"/>
                <a:gd name="T5" fmla="*/ 4 h 24"/>
                <a:gd name="T6" fmla="*/ 2 w 16"/>
                <a:gd name="T7" fmla="*/ 4 h 24"/>
                <a:gd name="T8" fmla="*/ 2 w 16"/>
                <a:gd name="T9" fmla="*/ 4 h 24"/>
                <a:gd name="T10" fmla="*/ 2 w 16"/>
                <a:gd name="T11" fmla="*/ 0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15" y="0"/>
                  </a:moveTo>
                  <a:lnTo>
                    <a:pt x="0" y="0"/>
                  </a:lnTo>
                  <a:lnTo>
                    <a:pt x="0" y="23"/>
                  </a:lnTo>
                  <a:lnTo>
                    <a:pt x="7" y="23"/>
                  </a:lnTo>
                  <a:lnTo>
                    <a:pt x="15" y="15"/>
                  </a:lnTo>
                  <a:lnTo>
                    <a:pt x="1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63" name="Freeform 141"/>
            <p:cNvSpPr>
              <a:spLocks noChangeAspect="1"/>
            </p:cNvSpPr>
            <p:nvPr/>
          </p:nvSpPr>
          <p:spPr bwMode="auto">
            <a:xfrm>
              <a:off x="3068" y="3086"/>
              <a:ext cx="106" cy="106"/>
            </a:xfrm>
            <a:custGeom>
              <a:avLst/>
              <a:gdLst>
                <a:gd name="T0" fmla="*/ 0 w 122"/>
                <a:gd name="T1" fmla="*/ 8 h 113"/>
                <a:gd name="T2" fmla="*/ 3 w 122"/>
                <a:gd name="T3" fmla="*/ 8 h 113"/>
                <a:gd name="T4" fmla="*/ 3 w 122"/>
                <a:gd name="T5" fmla="*/ 8 h 113"/>
                <a:gd name="T6" fmla="*/ 3 w 122"/>
                <a:gd name="T7" fmla="*/ 8 h 113"/>
                <a:gd name="T8" fmla="*/ 3 w 122"/>
                <a:gd name="T9" fmla="*/ 8 h 113"/>
                <a:gd name="T10" fmla="*/ 3 w 122"/>
                <a:gd name="T11" fmla="*/ 8 h 113"/>
                <a:gd name="T12" fmla="*/ 3 w 122"/>
                <a:gd name="T13" fmla="*/ 8 h 113"/>
                <a:gd name="T14" fmla="*/ 3 w 122"/>
                <a:gd name="T15" fmla="*/ 8 h 113"/>
                <a:gd name="T16" fmla="*/ 3 w 122"/>
                <a:gd name="T17" fmla="*/ 8 h 113"/>
                <a:gd name="T18" fmla="*/ 3 w 122"/>
                <a:gd name="T19" fmla="*/ 8 h 113"/>
                <a:gd name="T20" fmla="*/ 3 w 122"/>
                <a:gd name="T21" fmla="*/ 8 h 113"/>
                <a:gd name="T22" fmla="*/ 3 w 122"/>
                <a:gd name="T23" fmla="*/ 8 h 113"/>
                <a:gd name="T24" fmla="*/ 3 w 122"/>
                <a:gd name="T25" fmla="*/ 8 h 113"/>
                <a:gd name="T26" fmla="*/ 3 w 122"/>
                <a:gd name="T27" fmla="*/ 8 h 113"/>
                <a:gd name="T28" fmla="*/ 3 w 122"/>
                <a:gd name="T29" fmla="*/ 8 h 113"/>
                <a:gd name="T30" fmla="*/ 3 w 122"/>
                <a:gd name="T31" fmla="*/ 0 h 113"/>
                <a:gd name="T32" fmla="*/ 3 w 122"/>
                <a:gd name="T33" fmla="*/ 8 h 113"/>
                <a:gd name="T34" fmla="*/ 3 w 122"/>
                <a:gd name="T35" fmla="*/ 8 h 113"/>
                <a:gd name="T36" fmla="*/ 3 w 122"/>
                <a:gd name="T37" fmla="*/ 8 h 113"/>
                <a:gd name="T38" fmla="*/ 3 w 122"/>
                <a:gd name="T39" fmla="*/ 8 h 113"/>
                <a:gd name="T40" fmla="*/ 3 w 122"/>
                <a:gd name="T41" fmla="*/ 8 h 113"/>
                <a:gd name="T42" fmla="*/ 0 w 122"/>
                <a:gd name="T43" fmla="*/ 8 h 1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2"/>
                <a:gd name="T67" fmla="*/ 0 h 113"/>
                <a:gd name="T68" fmla="*/ 122 w 122"/>
                <a:gd name="T69" fmla="*/ 113 h 1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2" h="113">
                  <a:moveTo>
                    <a:pt x="0" y="37"/>
                  </a:moveTo>
                  <a:lnTo>
                    <a:pt x="7" y="60"/>
                  </a:lnTo>
                  <a:lnTo>
                    <a:pt x="30" y="75"/>
                  </a:lnTo>
                  <a:lnTo>
                    <a:pt x="38" y="89"/>
                  </a:lnTo>
                  <a:lnTo>
                    <a:pt x="54" y="89"/>
                  </a:lnTo>
                  <a:lnTo>
                    <a:pt x="54" y="104"/>
                  </a:lnTo>
                  <a:lnTo>
                    <a:pt x="75" y="104"/>
                  </a:lnTo>
                  <a:lnTo>
                    <a:pt x="90" y="112"/>
                  </a:lnTo>
                  <a:lnTo>
                    <a:pt x="105" y="96"/>
                  </a:lnTo>
                  <a:lnTo>
                    <a:pt x="105" y="75"/>
                  </a:lnTo>
                  <a:lnTo>
                    <a:pt x="121" y="75"/>
                  </a:lnTo>
                  <a:lnTo>
                    <a:pt x="113" y="60"/>
                  </a:lnTo>
                  <a:lnTo>
                    <a:pt x="121" y="37"/>
                  </a:lnTo>
                  <a:lnTo>
                    <a:pt x="113" y="23"/>
                  </a:lnTo>
                  <a:lnTo>
                    <a:pt x="98" y="23"/>
                  </a:lnTo>
                  <a:lnTo>
                    <a:pt x="82" y="0"/>
                  </a:lnTo>
                  <a:lnTo>
                    <a:pt x="75" y="8"/>
                  </a:lnTo>
                  <a:lnTo>
                    <a:pt x="67" y="8"/>
                  </a:lnTo>
                  <a:lnTo>
                    <a:pt x="54" y="23"/>
                  </a:lnTo>
                  <a:lnTo>
                    <a:pt x="38" y="31"/>
                  </a:lnTo>
                  <a:lnTo>
                    <a:pt x="30" y="37"/>
                  </a:lnTo>
                  <a:lnTo>
                    <a:pt x="0" y="3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64" name="Freeform 142"/>
            <p:cNvSpPr>
              <a:spLocks noChangeAspect="1"/>
            </p:cNvSpPr>
            <p:nvPr/>
          </p:nvSpPr>
          <p:spPr bwMode="auto">
            <a:xfrm>
              <a:off x="3141" y="3008"/>
              <a:ext cx="137" cy="246"/>
            </a:xfrm>
            <a:custGeom>
              <a:avLst/>
              <a:gdLst>
                <a:gd name="T0" fmla="*/ 3 w 159"/>
                <a:gd name="T1" fmla="*/ 0 h 260"/>
                <a:gd name="T2" fmla="*/ 3 w 159"/>
                <a:gd name="T3" fmla="*/ 9 h 260"/>
                <a:gd name="T4" fmla="*/ 3 w 159"/>
                <a:gd name="T5" fmla="*/ 10 h 260"/>
                <a:gd name="T6" fmla="*/ 3 w 159"/>
                <a:gd name="T7" fmla="*/ 11 h 260"/>
                <a:gd name="T8" fmla="*/ 3 w 159"/>
                <a:gd name="T9" fmla="*/ 13 h 260"/>
                <a:gd name="T10" fmla="*/ 3 w 159"/>
                <a:gd name="T11" fmla="*/ 16 h 260"/>
                <a:gd name="T12" fmla="*/ 3 w 159"/>
                <a:gd name="T13" fmla="*/ 19 h 260"/>
                <a:gd name="T14" fmla="*/ 3 w 159"/>
                <a:gd name="T15" fmla="*/ 20 h 260"/>
                <a:gd name="T16" fmla="*/ 3 w 159"/>
                <a:gd name="T17" fmla="*/ 22 h 260"/>
                <a:gd name="T18" fmla="*/ 3 w 159"/>
                <a:gd name="T19" fmla="*/ 23 h 260"/>
                <a:gd name="T20" fmla="*/ 3 w 159"/>
                <a:gd name="T21" fmla="*/ 24 h 260"/>
                <a:gd name="T22" fmla="*/ 3 w 159"/>
                <a:gd name="T23" fmla="*/ 25 h 260"/>
                <a:gd name="T24" fmla="*/ 3 w 159"/>
                <a:gd name="T25" fmla="*/ 24 h 260"/>
                <a:gd name="T26" fmla="*/ 3 w 159"/>
                <a:gd name="T27" fmla="*/ 20 h 260"/>
                <a:gd name="T28" fmla="*/ 3 w 159"/>
                <a:gd name="T29" fmla="*/ 18 h 260"/>
                <a:gd name="T30" fmla="*/ 3 w 159"/>
                <a:gd name="T31" fmla="*/ 16 h 260"/>
                <a:gd name="T32" fmla="*/ 3 w 159"/>
                <a:gd name="T33" fmla="*/ 16 h 260"/>
                <a:gd name="T34" fmla="*/ 3 w 159"/>
                <a:gd name="T35" fmla="*/ 14 h 260"/>
                <a:gd name="T36" fmla="*/ 3 w 159"/>
                <a:gd name="T37" fmla="*/ 11 h 260"/>
                <a:gd name="T38" fmla="*/ 3 w 159"/>
                <a:gd name="T39" fmla="*/ 9 h 260"/>
                <a:gd name="T40" fmla="*/ 3 w 159"/>
                <a:gd name="T41" fmla="*/ 9 h 260"/>
                <a:gd name="T42" fmla="*/ 0 w 159"/>
                <a:gd name="T43" fmla="*/ 9 h 260"/>
                <a:gd name="T44" fmla="*/ 3 w 159"/>
                <a:gd name="T45" fmla="*/ 9 h 260"/>
                <a:gd name="T46" fmla="*/ 3 w 159"/>
                <a:gd name="T47" fmla="*/ 9 h 260"/>
                <a:gd name="T48" fmla="*/ 3 w 159"/>
                <a:gd name="T49" fmla="*/ 9 h 260"/>
                <a:gd name="T50" fmla="*/ 3 w 159"/>
                <a:gd name="T51" fmla="*/ 9 h 260"/>
                <a:gd name="T52" fmla="*/ 3 w 159"/>
                <a:gd name="T53" fmla="*/ 9 h 260"/>
                <a:gd name="T54" fmla="*/ 3 w 159"/>
                <a:gd name="T55" fmla="*/ 9 h 260"/>
                <a:gd name="T56" fmla="*/ 3 w 159"/>
                <a:gd name="T57" fmla="*/ 9 h 260"/>
                <a:gd name="T58" fmla="*/ 3 w 159"/>
                <a:gd name="T59" fmla="*/ 9 h 260"/>
                <a:gd name="T60" fmla="*/ 3 w 159"/>
                <a:gd name="T61" fmla="*/ 9 h 260"/>
                <a:gd name="T62" fmla="*/ 3 w 159"/>
                <a:gd name="T63" fmla="*/ 9 h 260"/>
                <a:gd name="T64" fmla="*/ 3 w 159"/>
                <a:gd name="T65" fmla="*/ 9 h 260"/>
                <a:gd name="T66" fmla="*/ 3 w 159"/>
                <a:gd name="T67" fmla="*/ 9 h 260"/>
                <a:gd name="T68" fmla="*/ 3 w 159"/>
                <a:gd name="T69" fmla="*/ 9 h 260"/>
                <a:gd name="T70" fmla="*/ 3 w 159"/>
                <a:gd name="T71" fmla="*/ 9 h 260"/>
                <a:gd name="T72" fmla="*/ 3 w 159"/>
                <a:gd name="T73" fmla="*/ 9 h 260"/>
                <a:gd name="T74" fmla="*/ 3 w 159"/>
                <a:gd name="T75" fmla="*/ 9 h 260"/>
                <a:gd name="T76" fmla="*/ 3 w 159"/>
                <a:gd name="T77" fmla="*/ 0 h 2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9"/>
                <a:gd name="T118" fmla="*/ 0 h 260"/>
                <a:gd name="T119" fmla="*/ 159 w 159"/>
                <a:gd name="T120" fmla="*/ 260 h 2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9" h="260">
                  <a:moveTo>
                    <a:pt x="158" y="0"/>
                  </a:moveTo>
                  <a:lnTo>
                    <a:pt x="158" y="88"/>
                  </a:lnTo>
                  <a:lnTo>
                    <a:pt x="127" y="111"/>
                  </a:lnTo>
                  <a:lnTo>
                    <a:pt x="106" y="119"/>
                  </a:lnTo>
                  <a:lnTo>
                    <a:pt x="98" y="132"/>
                  </a:lnTo>
                  <a:lnTo>
                    <a:pt x="67" y="155"/>
                  </a:lnTo>
                  <a:lnTo>
                    <a:pt x="67" y="184"/>
                  </a:lnTo>
                  <a:lnTo>
                    <a:pt x="75" y="192"/>
                  </a:lnTo>
                  <a:lnTo>
                    <a:pt x="75" y="222"/>
                  </a:lnTo>
                  <a:lnTo>
                    <a:pt x="60" y="230"/>
                  </a:lnTo>
                  <a:lnTo>
                    <a:pt x="23" y="238"/>
                  </a:lnTo>
                  <a:lnTo>
                    <a:pt x="23" y="259"/>
                  </a:lnTo>
                  <a:lnTo>
                    <a:pt x="8" y="251"/>
                  </a:lnTo>
                  <a:lnTo>
                    <a:pt x="8" y="192"/>
                  </a:lnTo>
                  <a:lnTo>
                    <a:pt x="23" y="178"/>
                  </a:lnTo>
                  <a:lnTo>
                    <a:pt x="23" y="155"/>
                  </a:lnTo>
                  <a:lnTo>
                    <a:pt x="37" y="155"/>
                  </a:lnTo>
                  <a:lnTo>
                    <a:pt x="31" y="140"/>
                  </a:lnTo>
                  <a:lnTo>
                    <a:pt x="37" y="119"/>
                  </a:lnTo>
                  <a:lnTo>
                    <a:pt x="31" y="103"/>
                  </a:lnTo>
                  <a:lnTo>
                    <a:pt x="16" y="103"/>
                  </a:lnTo>
                  <a:lnTo>
                    <a:pt x="0" y="80"/>
                  </a:lnTo>
                  <a:lnTo>
                    <a:pt x="8" y="74"/>
                  </a:lnTo>
                  <a:lnTo>
                    <a:pt x="37" y="59"/>
                  </a:lnTo>
                  <a:lnTo>
                    <a:pt x="44" y="74"/>
                  </a:lnTo>
                  <a:lnTo>
                    <a:pt x="60" y="80"/>
                  </a:lnTo>
                  <a:lnTo>
                    <a:pt x="60" y="88"/>
                  </a:lnTo>
                  <a:lnTo>
                    <a:pt x="67" y="103"/>
                  </a:lnTo>
                  <a:lnTo>
                    <a:pt x="90" y="67"/>
                  </a:lnTo>
                  <a:lnTo>
                    <a:pt x="75" y="51"/>
                  </a:lnTo>
                  <a:lnTo>
                    <a:pt x="67" y="30"/>
                  </a:lnTo>
                  <a:lnTo>
                    <a:pt x="75" y="23"/>
                  </a:lnTo>
                  <a:lnTo>
                    <a:pt x="67" y="23"/>
                  </a:lnTo>
                  <a:lnTo>
                    <a:pt x="83" y="15"/>
                  </a:lnTo>
                  <a:lnTo>
                    <a:pt x="90" y="23"/>
                  </a:lnTo>
                  <a:lnTo>
                    <a:pt x="106" y="23"/>
                  </a:lnTo>
                  <a:lnTo>
                    <a:pt x="114" y="15"/>
                  </a:lnTo>
                  <a:lnTo>
                    <a:pt x="127" y="23"/>
                  </a:lnTo>
                  <a:lnTo>
                    <a:pt x="15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65" name="Freeform 143"/>
            <p:cNvSpPr>
              <a:spLocks noChangeAspect="1"/>
            </p:cNvSpPr>
            <p:nvPr/>
          </p:nvSpPr>
          <p:spPr bwMode="auto">
            <a:xfrm>
              <a:off x="3159" y="2995"/>
              <a:ext cx="59" cy="111"/>
            </a:xfrm>
            <a:custGeom>
              <a:avLst/>
              <a:gdLst>
                <a:gd name="T0" fmla="*/ 0 w 145"/>
                <a:gd name="T1" fmla="*/ 0 h 254"/>
                <a:gd name="T2" fmla="*/ 0 w 145"/>
                <a:gd name="T3" fmla="*/ 0 h 254"/>
                <a:gd name="T4" fmla="*/ 0 w 145"/>
                <a:gd name="T5" fmla="*/ 0 h 254"/>
                <a:gd name="T6" fmla="*/ 0 w 145"/>
                <a:gd name="T7" fmla="*/ 0 h 254"/>
                <a:gd name="T8" fmla="*/ 0 w 145"/>
                <a:gd name="T9" fmla="*/ 0 h 254"/>
                <a:gd name="T10" fmla="*/ 0 w 145"/>
                <a:gd name="T11" fmla="*/ 0 h 254"/>
                <a:gd name="T12" fmla="*/ 0 w 145"/>
                <a:gd name="T13" fmla="*/ 0 h 254"/>
                <a:gd name="T14" fmla="*/ 0 w 145"/>
                <a:gd name="T15" fmla="*/ 0 h 254"/>
                <a:gd name="T16" fmla="*/ 0 w 145"/>
                <a:gd name="T17" fmla="*/ 0 h 254"/>
                <a:gd name="T18" fmla="*/ 0 w 145"/>
                <a:gd name="T19" fmla="*/ 0 h 254"/>
                <a:gd name="T20" fmla="*/ 0 w 145"/>
                <a:gd name="T21" fmla="*/ 0 h 254"/>
                <a:gd name="T22" fmla="*/ 0 w 145"/>
                <a:gd name="T23" fmla="*/ 0 h 254"/>
                <a:gd name="T24" fmla="*/ 0 w 145"/>
                <a:gd name="T25" fmla="*/ 0 h 254"/>
                <a:gd name="T26" fmla="*/ 0 w 145"/>
                <a:gd name="T27" fmla="*/ 0 h 254"/>
                <a:gd name="T28" fmla="*/ 0 w 145"/>
                <a:gd name="T29" fmla="*/ 0 h 254"/>
                <a:gd name="T30" fmla="*/ 0 w 145"/>
                <a:gd name="T31" fmla="*/ 0 h 254"/>
                <a:gd name="T32" fmla="*/ 0 w 145"/>
                <a:gd name="T33" fmla="*/ 0 h 2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5"/>
                <a:gd name="T52" fmla="*/ 0 h 254"/>
                <a:gd name="T53" fmla="*/ 145 w 145"/>
                <a:gd name="T54" fmla="*/ 254 h 2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5" h="254">
                  <a:moveTo>
                    <a:pt x="17" y="0"/>
                  </a:moveTo>
                  <a:lnTo>
                    <a:pt x="76" y="13"/>
                  </a:lnTo>
                  <a:lnTo>
                    <a:pt x="63" y="46"/>
                  </a:lnTo>
                  <a:lnTo>
                    <a:pt x="63" y="95"/>
                  </a:lnTo>
                  <a:lnTo>
                    <a:pt x="50" y="113"/>
                  </a:lnTo>
                  <a:lnTo>
                    <a:pt x="63" y="126"/>
                  </a:lnTo>
                  <a:lnTo>
                    <a:pt x="80" y="176"/>
                  </a:lnTo>
                  <a:lnTo>
                    <a:pt x="112" y="141"/>
                  </a:lnTo>
                  <a:lnTo>
                    <a:pt x="145" y="176"/>
                  </a:lnTo>
                  <a:lnTo>
                    <a:pt x="95" y="254"/>
                  </a:lnTo>
                  <a:lnTo>
                    <a:pt x="80" y="221"/>
                  </a:lnTo>
                  <a:lnTo>
                    <a:pt x="80" y="204"/>
                  </a:lnTo>
                  <a:lnTo>
                    <a:pt x="50" y="191"/>
                  </a:lnTo>
                  <a:lnTo>
                    <a:pt x="35" y="158"/>
                  </a:lnTo>
                  <a:lnTo>
                    <a:pt x="0" y="113"/>
                  </a:lnTo>
                  <a:lnTo>
                    <a:pt x="17" y="95"/>
                  </a:lnTo>
                  <a:lnTo>
                    <a:pt x="17"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66" name="Freeform 144"/>
            <p:cNvSpPr>
              <a:spLocks noChangeAspect="1"/>
            </p:cNvSpPr>
            <p:nvPr/>
          </p:nvSpPr>
          <p:spPr bwMode="auto">
            <a:xfrm>
              <a:off x="3463" y="2934"/>
              <a:ext cx="15" cy="13"/>
            </a:xfrm>
            <a:custGeom>
              <a:avLst/>
              <a:gdLst>
                <a:gd name="T0" fmla="*/ 8 w 16"/>
                <a:gd name="T1" fmla="*/ 7 h 14"/>
                <a:gd name="T2" fmla="*/ 0 w 16"/>
                <a:gd name="T3" fmla="*/ 7 h 14"/>
                <a:gd name="T4" fmla="*/ 0 w 16"/>
                <a:gd name="T5" fmla="*/ 7 h 14"/>
                <a:gd name="T6" fmla="*/ 7 w 16"/>
                <a:gd name="T7" fmla="*/ 0 h 14"/>
                <a:gd name="T8" fmla="*/ 8 w 16"/>
                <a:gd name="T9" fmla="*/ 7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15" y="8"/>
                  </a:moveTo>
                  <a:lnTo>
                    <a:pt x="0" y="13"/>
                  </a:lnTo>
                  <a:lnTo>
                    <a:pt x="0" y="8"/>
                  </a:lnTo>
                  <a:lnTo>
                    <a:pt x="7" y="0"/>
                  </a:lnTo>
                  <a:lnTo>
                    <a:pt x="15"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67" name="Freeform 145">
              <a:hlinkClick r:id="rId3" action="ppaction://hlinksldjump" tooltip="Madagaskar"/>
            </p:cNvPr>
            <p:cNvSpPr>
              <a:spLocks noChangeAspect="1"/>
            </p:cNvSpPr>
            <p:nvPr/>
          </p:nvSpPr>
          <p:spPr bwMode="auto">
            <a:xfrm>
              <a:off x="3307" y="3037"/>
              <a:ext cx="105" cy="210"/>
            </a:xfrm>
            <a:custGeom>
              <a:avLst/>
              <a:gdLst>
                <a:gd name="T0" fmla="*/ 3 w 122"/>
                <a:gd name="T1" fmla="*/ 0 h 224"/>
                <a:gd name="T2" fmla="*/ 3 w 122"/>
                <a:gd name="T3" fmla="*/ 8 h 224"/>
                <a:gd name="T4" fmla="*/ 3 w 122"/>
                <a:gd name="T5" fmla="*/ 8 h 224"/>
                <a:gd name="T6" fmla="*/ 3 w 122"/>
                <a:gd name="T7" fmla="*/ 8 h 224"/>
                <a:gd name="T8" fmla="*/ 3 w 122"/>
                <a:gd name="T9" fmla="*/ 8 h 224"/>
                <a:gd name="T10" fmla="*/ 3 w 122"/>
                <a:gd name="T11" fmla="*/ 8 h 224"/>
                <a:gd name="T12" fmla="*/ 3 w 122"/>
                <a:gd name="T13" fmla="*/ 8 h 224"/>
                <a:gd name="T14" fmla="*/ 3 w 122"/>
                <a:gd name="T15" fmla="*/ 13 h 224"/>
                <a:gd name="T16" fmla="*/ 3 w 122"/>
                <a:gd name="T17" fmla="*/ 15 h 224"/>
                <a:gd name="T18" fmla="*/ 3 w 122"/>
                <a:gd name="T19" fmla="*/ 16 h 224"/>
                <a:gd name="T20" fmla="*/ 3 w 122"/>
                <a:gd name="T21" fmla="*/ 17 h 224"/>
                <a:gd name="T22" fmla="*/ 3 w 122"/>
                <a:gd name="T23" fmla="*/ 15 h 224"/>
                <a:gd name="T24" fmla="*/ 3 w 122"/>
                <a:gd name="T25" fmla="*/ 13 h 224"/>
                <a:gd name="T26" fmla="*/ 0 w 122"/>
                <a:gd name="T27" fmla="*/ 11 h 224"/>
                <a:gd name="T28" fmla="*/ 3 w 122"/>
                <a:gd name="T29" fmla="*/ 8 h 224"/>
                <a:gd name="T30" fmla="*/ 3 w 122"/>
                <a:gd name="T31" fmla="*/ 8 h 224"/>
                <a:gd name="T32" fmla="*/ 3 w 122"/>
                <a:gd name="T33" fmla="*/ 8 h 224"/>
                <a:gd name="T34" fmla="*/ 3 w 122"/>
                <a:gd name="T35" fmla="*/ 8 h 224"/>
                <a:gd name="T36" fmla="*/ 3 w 122"/>
                <a:gd name="T37" fmla="*/ 8 h 224"/>
                <a:gd name="T38" fmla="*/ 3 w 122"/>
                <a:gd name="T39" fmla="*/ 8 h 224"/>
                <a:gd name="T40" fmla="*/ 3 w 122"/>
                <a:gd name="T41" fmla="*/ 8 h 224"/>
                <a:gd name="T42" fmla="*/ 3 w 122"/>
                <a:gd name="T43" fmla="*/ 8 h 224"/>
                <a:gd name="T44" fmla="*/ 3 w 122"/>
                <a:gd name="T45" fmla="*/ 0 h 224"/>
                <a:gd name="T46" fmla="*/ 3 w 122"/>
                <a:gd name="T47" fmla="*/ 0 h 2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2"/>
                <a:gd name="T73" fmla="*/ 0 h 224"/>
                <a:gd name="T74" fmla="*/ 122 w 122"/>
                <a:gd name="T75" fmla="*/ 224 h 2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2" h="224">
                  <a:moveTo>
                    <a:pt x="106" y="0"/>
                  </a:moveTo>
                  <a:lnTo>
                    <a:pt x="114" y="23"/>
                  </a:lnTo>
                  <a:lnTo>
                    <a:pt x="121" y="29"/>
                  </a:lnTo>
                  <a:lnTo>
                    <a:pt x="121" y="60"/>
                  </a:lnTo>
                  <a:lnTo>
                    <a:pt x="106" y="60"/>
                  </a:lnTo>
                  <a:lnTo>
                    <a:pt x="106" y="89"/>
                  </a:lnTo>
                  <a:lnTo>
                    <a:pt x="91" y="112"/>
                  </a:lnTo>
                  <a:lnTo>
                    <a:pt x="75" y="179"/>
                  </a:lnTo>
                  <a:lnTo>
                    <a:pt x="54" y="208"/>
                  </a:lnTo>
                  <a:lnTo>
                    <a:pt x="31" y="215"/>
                  </a:lnTo>
                  <a:lnTo>
                    <a:pt x="23" y="223"/>
                  </a:lnTo>
                  <a:lnTo>
                    <a:pt x="8" y="208"/>
                  </a:lnTo>
                  <a:lnTo>
                    <a:pt x="16" y="179"/>
                  </a:lnTo>
                  <a:lnTo>
                    <a:pt x="0" y="156"/>
                  </a:lnTo>
                  <a:lnTo>
                    <a:pt x="31" y="127"/>
                  </a:lnTo>
                  <a:lnTo>
                    <a:pt x="23" y="96"/>
                  </a:lnTo>
                  <a:lnTo>
                    <a:pt x="31" y="68"/>
                  </a:lnTo>
                  <a:lnTo>
                    <a:pt x="46" y="52"/>
                  </a:lnTo>
                  <a:lnTo>
                    <a:pt x="62" y="52"/>
                  </a:lnTo>
                  <a:lnTo>
                    <a:pt x="83" y="37"/>
                  </a:lnTo>
                  <a:lnTo>
                    <a:pt x="91" y="23"/>
                  </a:lnTo>
                  <a:lnTo>
                    <a:pt x="91" y="8"/>
                  </a:lnTo>
                  <a:lnTo>
                    <a:pt x="98" y="0"/>
                  </a:lnTo>
                  <a:lnTo>
                    <a:pt x="106"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68" name="Freeform 146"/>
            <p:cNvSpPr>
              <a:spLocks noChangeAspect="1"/>
            </p:cNvSpPr>
            <p:nvPr/>
          </p:nvSpPr>
          <p:spPr bwMode="auto">
            <a:xfrm>
              <a:off x="3463" y="3161"/>
              <a:ext cx="15" cy="15"/>
            </a:xfrm>
            <a:custGeom>
              <a:avLst/>
              <a:gdLst>
                <a:gd name="T0" fmla="*/ 8 w 16"/>
                <a:gd name="T1" fmla="*/ 0 h 16"/>
                <a:gd name="T2" fmla="*/ 8 w 16"/>
                <a:gd name="T3" fmla="*/ 8 h 16"/>
                <a:gd name="T4" fmla="*/ 0 w 16"/>
                <a:gd name="T5" fmla="*/ 8 h 16"/>
                <a:gd name="T6" fmla="*/ 7 w 16"/>
                <a:gd name="T7" fmla="*/ 0 h 16"/>
                <a:gd name="T8" fmla="*/ 8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15" y="0"/>
                  </a:moveTo>
                  <a:lnTo>
                    <a:pt x="15" y="15"/>
                  </a:lnTo>
                  <a:lnTo>
                    <a:pt x="0" y="15"/>
                  </a:lnTo>
                  <a:lnTo>
                    <a:pt x="7" y="0"/>
                  </a:lnTo>
                  <a:lnTo>
                    <a:pt x="1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69" name="Freeform 147"/>
            <p:cNvSpPr>
              <a:spLocks noChangeAspect="1"/>
            </p:cNvSpPr>
            <p:nvPr/>
          </p:nvSpPr>
          <p:spPr bwMode="auto">
            <a:xfrm>
              <a:off x="3082" y="3281"/>
              <a:ext cx="33" cy="35"/>
            </a:xfrm>
            <a:custGeom>
              <a:avLst/>
              <a:gdLst>
                <a:gd name="T0" fmla="*/ 3 w 38"/>
                <a:gd name="T1" fmla="*/ 0 h 37"/>
                <a:gd name="T2" fmla="*/ 3 w 38"/>
                <a:gd name="T3" fmla="*/ 0 h 37"/>
                <a:gd name="T4" fmla="*/ 0 w 38"/>
                <a:gd name="T5" fmla="*/ 9 h 37"/>
                <a:gd name="T6" fmla="*/ 3 w 38"/>
                <a:gd name="T7" fmla="*/ 9 h 37"/>
                <a:gd name="T8" fmla="*/ 3 w 38"/>
                <a:gd name="T9" fmla="*/ 9 h 37"/>
                <a:gd name="T10" fmla="*/ 3 w 38"/>
                <a:gd name="T11" fmla="*/ 9 h 37"/>
                <a:gd name="T12" fmla="*/ 3 w 38"/>
                <a:gd name="T13" fmla="*/ 9 h 37"/>
                <a:gd name="T14" fmla="*/ 3 w 38"/>
                <a:gd name="T15" fmla="*/ 0 h 37"/>
                <a:gd name="T16" fmla="*/ 3 w 38"/>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37"/>
                <a:gd name="T29" fmla="*/ 38 w 38"/>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37">
                  <a:moveTo>
                    <a:pt x="15" y="0"/>
                  </a:moveTo>
                  <a:lnTo>
                    <a:pt x="8" y="0"/>
                  </a:lnTo>
                  <a:lnTo>
                    <a:pt x="0" y="15"/>
                  </a:lnTo>
                  <a:lnTo>
                    <a:pt x="8" y="36"/>
                  </a:lnTo>
                  <a:lnTo>
                    <a:pt x="15" y="36"/>
                  </a:lnTo>
                  <a:lnTo>
                    <a:pt x="21" y="28"/>
                  </a:lnTo>
                  <a:lnTo>
                    <a:pt x="37" y="15"/>
                  </a:lnTo>
                  <a:lnTo>
                    <a:pt x="37" y="0"/>
                  </a:lnTo>
                  <a:lnTo>
                    <a:pt x="1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70" name="Freeform 148"/>
            <p:cNvSpPr>
              <a:spLocks noChangeAspect="1"/>
            </p:cNvSpPr>
            <p:nvPr/>
          </p:nvSpPr>
          <p:spPr bwMode="auto">
            <a:xfrm>
              <a:off x="3311" y="3024"/>
              <a:ext cx="21" cy="21"/>
            </a:xfrm>
            <a:custGeom>
              <a:avLst/>
              <a:gdLst>
                <a:gd name="T0" fmla="*/ 4 w 24"/>
                <a:gd name="T1" fmla="*/ 8 h 22"/>
                <a:gd name="T2" fmla="*/ 4 w 24"/>
                <a:gd name="T3" fmla="*/ 11 h 22"/>
                <a:gd name="T4" fmla="*/ 0 w 24"/>
                <a:gd name="T5" fmla="*/ 11 h 22"/>
                <a:gd name="T6" fmla="*/ 4 w 24"/>
                <a:gd name="T7" fmla="*/ 0 h 22"/>
                <a:gd name="T8" fmla="*/ 4 w 24"/>
                <a:gd name="T9" fmla="*/ 8 h 22"/>
                <a:gd name="T10" fmla="*/ 0 60000 65536"/>
                <a:gd name="T11" fmla="*/ 0 60000 65536"/>
                <a:gd name="T12" fmla="*/ 0 60000 65536"/>
                <a:gd name="T13" fmla="*/ 0 60000 65536"/>
                <a:gd name="T14" fmla="*/ 0 60000 65536"/>
                <a:gd name="T15" fmla="*/ 0 w 24"/>
                <a:gd name="T16" fmla="*/ 0 h 22"/>
                <a:gd name="T17" fmla="*/ 24 w 24"/>
                <a:gd name="T18" fmla="*/ 22 h 22"/>
              </a:gdLst>
              <a:ahLst/>
              <a:cxnLst>
                <a:cxn ang="T10">
                  <a:pos x="T0" y="T1"/>
                </a:cxn>
                <a:cxn ang="T11">
                  <a:pos x="T2" y="T3"/>
                </a:cxn>
                <a:cxn ang="T12">
                  <a:pos x="T4" y="T5"/>
                </a:cxn>
                <a:cxn ang="T13">
                  <a:pos x="T6" y="T7"/>
                </a:cxn>
                <a:cxn ang="T14">
                  <a:pos x="T8" y="T9"/>
                </a:cxn>
              </a:cxnLst>
              <a:rect l="T15" t="T16" r="T17" b="T18"/>
              <a:pathLst>
                <a:path w="24" h="22">
                  <a:moveTo>
                    <a:pt x="23" y="8"/>
                  </a:moveTo>
                  <a:lnTo>
                    <a:pt x="8" y="21"/>
                  </a:lnTo>
                  <a:lnTo>
                    <a:pt x="0" y="13"/>
                  </a:lnTo>
                  <a:lnTo>
                    <a:pt x="8" y="0"/>
                  </a:lnTo>
                  <a:lnTo>
                    <a:pt x="23"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71" name="Freeform 149"/>
            <p:cNvSpPr>
              <a:spLocks noChangeAspect="1"/>
            </p:cNvSpPr>
            <p:nvPr/>
          </p:nvSpPr>
          <p:spPr bwMode="auto">
            <a:xfrm>
              <a:off x="2884" y="2953"/>
              <a:ext cx="173" cy="169"/>
            </a:xfrm>
            <a:custGeom>
              <a:avLst/>
              <a:gdLst>
                <a:gd name="T0" fmla="*/ 3 w 198"/>
                <a:gd name="T1" fmla="*/ 0 h 180"/>
                <a:gd name="T2" fmla="*/ 3 w 198"/>
                <a:gd name="T3" fmla="*/ 8 h 180"/>
                <a:gd name="T4" fmla="*/ 3 w 198"/>
                <a:gd name="T5" fmla="*/ 8 h 180"/>
                <a:gd name="T6" fmla="*/ 3 w 198"/>
                <a:gd name="T7" fmla="*/ 8 h 180"/>
                <a:gd name="T8" fmla="*/ 3 w 198"/>
                <a:gd name="T9" fmla="*/ 8 h 180"/>
                <a:gd name="T10" fmla="*/ 3 w 198"/>
                <a:gd name="T11" fmla="*/ 9 h 180"/>
                <a:gd name="T12" fmla="*/ 3 w 198"/>
                <a:gd name="T13" fmla="*/ 10 h 180"/>
                <a:gd name="T14" fmla="*/ 0 w 198"/>
                <a:gd name="T15" fmla="*/ 12 h 180"/>
                <a:gd name="T16" fmla="*/ 3 w 198"/>
                <a:gd name="T17" fmla="*/ 12 h 180"/>
                <a:gd name="T18" fmla="*/ 3 w 198"/>
                <a:gd name="T19" fmla="*/ 12 h 180"/>
                <a:gd name="T20" fmla="*/ 3 w 198"/>
                <a:gd name="T21" fmla="*/ 12 h 180"/>
                <a:gd name="T22" fmla="*/ 3 w 198"/>
                <a:gd name="T23" fmla="*/ 12 h 180"/>
                <a:gd name="T24" fmla="*/ 3 w 198"/>
                <a:gd name="T25" fmla="*/ 13 h 180"/>
                <a:gd name="T26" fmla="*/ 3 w 198"/>
                <a:gd name="T27" fmla="*/ 13 h 180"/>
                <a:gd name="T28" fmla="*/ 3 w 198"/>
                <a:gd name="T29" fmla="*/ 12 h 180"/>
                <a:gd name="T30" fmla="*/ 3 w 198"/>
                <a:gd name="T31" fmla="*/ 10 h 180"/>
                <a:gd name="T32" fmla="*/ 3 w 198"/>
                <a:gd name="T33" fmla="*/ 8 h 180"/>
                <a:gd name="T34" fmla="*/ 3 w 198"/>
                <a:gd name="T35" fmla="*/ 8 h 180"/>
                <a:gd name="T36" fmla="*/ 3 w 198"/>
                <a:gd name="T37" fmla="*/ 8 h 180"/>
                <a:gd name="T38" fmla="*/ 3 w 198"/>
                <a:gd name="T39" fmla="*/ 8 h 180"/>
                <a:gd name="T40" fmla="*/ 3 w 198"/>
                <a:gd name="T41" fmla="*/ 8 h 180"/>
                <a:gd name="T42" fmla="*/ 3 w 198"/>
                <a:gd name="T43" fmla="*/ 8 h 180"/>
                <a:gd name="T44" fmla="*/ 3 w 198"/>
                <a:gd name="T45" fmla="*/ 8 h 180"/>
                <a:gd name="T46" fmla="*/ 3 w 198"/>
                <a:gd name="T47" fmla="*/ 8 h 180"/>
                <a:gd name="T48" fmla="*/ 3 w 198"/>
                <a:gd name="T49" fmla="*/ 8 h 180"/>
                <a:gd name="T50" fmla="*/ 3 w 198"/>
                <a:gd name="T51" fmla="*/ 8 h 180"/>
                <a:gd name="T52" fmla="*/ 3 w 198"/>
                <a:gd name="T53" fmla="*/ 8 h 180"/>
                <a:gd name="T54" fmla="*/ 3 w 198"/>
                <a:gd name="T55" fmla="*/ 0 h 180"/>
                <a:gd name="T56" fmla="*/ 3 w 198"/>
                <a:gd name="T57" fmla="*/ 0 h 1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8"/>
                <a:gd name="T88" fmla="*/ 0 h 180"/>
                <a:gd name="T89" fmla="*/ 198 w 198"/>
                <a:gd name="T90" fmla="*/ 180 h 1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8" h="180">
                  <a:moveTo>
                    <a:pt x="23" y="0"/>
                  </a:moveTo>
                  <a:lnTo>
                    <a:pt x="23" y="37"/>
                  </a:lnTo>
                  <a:lnTo>
                    <a:pt x="30" y="75"/>
                  </a:lnTo>
                  <a:lnTo>
                    <a:pt x="30" y="90"/>
                  </a:lnTo>
                  <a:lnTo>
                    <a:pt x="15" y="111"/>
                  </a:lnTo>
                  <a:lnTo>
                    <a:pt x="15" y="134"/>
                  </a:lnTo>
                  <a:lnTo>
                    <a:pt x="7" y="148"/>
                  </a:lnTo>
                  <a:lnTo>
                    <a:pt x="0" y="171"/>
                  </a:lnTo>
                  <a:lnTo>
                    <a:pt x="15" y="171"/>
                  </a:lnTo>
                  <a:lnTo>
                    <a:pt x="23" y="163"/>
                  </a:lnTo>
                  <a:lnTo>
                    <a:pt x="30" y="171"/>
                  </a:lnTo>
                  <a:lnTo>
                    <a:pt x="105" y="171"/>
                  </a:lnTo>
                  <a:lnTo>
                    <a:pt x="113" y="179"/>
                  </a:lnTo>
                  <a:lnTo>
                    <a:pt x="151" y="179"/>
                  </a:lnTo>
                  <a:lnTo>
                    <a:pt x="174" y="171"/>
                  </a:lnTo>
                  <a:lnTo>
                    <a:pt x="159" y="148"/>
                  </a:lnTo>
                  <a:lnTo>
                    <a:pt x="159" y="104"/>
                  </a:lnTo>
                  <a:lnTo>
                    <a:pt x="197" y="104"/>
                  </a:lnTo>
                  <a:lnTo>
                    <a:pt x="197" y="75"/>
                  </a:lnTo>
                  <a:lnTo>
                    <a:pt x="174" y="75"/>
                  </a:lnTo>
                  <a:lnTo>
                    <a:pt x="167" y="60"/>
                  </a:lnTo>
                  <a:lnTo>
                    <a:pt x="159" y="52"/>
                  </a:lnTo>
                  <a:lnTo>
                    <a:pt x="159" y="23"/>
                  </a:lnTo>
                  <a:lnTo>
                    <a:pt x="144" y="15"/>
                  </a:lnTo>
                  <a:lnTo>
                    <a:pt x="128" y="15"/>
                  </a:lnTo>
                  <a:lnTo>
                    <a:pt x="121" y="29"/>
                  </a:lnTo>
                  <a:lnTo>
                    <a:pt x="98" y="29"/>
                  </a:lnTo>
                  <a:lnTo>
                    <a:pt x="84" y="0"/>
                  </a:lnTo>
                  <a:lnTo>
                    <a:pt x="23"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72" name="Freeform 150"/>
            <p:cNvSpPr>
              <a:spLocks noChangeAspect="1"/>
            </p:cNvSpPr>
            <p:nvPr/>
          </p:nvSpPr>
          <p:spPr bwMode="auto">
            <a:xfrm>
              <a:off x="2897" y="2787"/>
              <a:ext cx="250" cy="272"/>
            </a:xfrm>
            <a:custGeom>
              <a:avLst/>
              <a:gdLst>
                <a:gd name="T0" fmla="*/ 0 w 289"/>
                <a:gd name="T1" fmla="*/ 15 h 288"/>
                <a:gd name="T2" fmla="*/ 3 w 289"/>
                <a:gd name="T3" fmla="*/ 17 h 288"/>
                <a:gd name="T4" fmla="*/ 3 w 289"/>
                <a:gd name="T5" fmla="*/ 17 h 288"/>
                <a:gd name="T6" fmla="*/ 3 w 289"/>
                <a:gd name="T7" fmla="*/ 20 h 288"/>
                <a:gd name="T8" fmla="*/ 3 w 289"/>
                <a:gd name="T9" fmla="*/ 20 h 288"/>
                <a:gd name="T10" fmla="*/ 3 w 289"/>
                <a:gd name="T11" fmla="*/ 18 h 288"/>
                <a:gd name="T12" fmla="*/ 3 w 289"/>
                <a:gd name="T13" fmla="*/ 18 h 288"/>
                <a:gd name="T14" fmla="*/ 3 w 289"/>
                <a:gd name="T15" fmla="*/ 19 h 288"/>
                <a:gd name="T16" fmla="*/ 3 w 289"/>
                <a:gd name="T17" fmla="*/ 21 h 288"/>
                <a:gd name="T18" fmla="*/ 3 w 289"/>
                <a:gd name="T19" fmla="*/ 22 h 288"/>
                <a:gd name="T20" fmla="*/ 3 w 289"/>
                <a:gd name="T21" fmla="*/ 23 h 288"/>
                <a:gd name="T22" fmla="*/ 3 w 289"/>
                <a:gd name="T23" fmla="*/ 23 h 288"/>
                <a:gd name="T24" fmla="*/ 3 w 289"/>
                <a:gd name="T25" fmla="*/ 24 h 288"/>
                <a:gd name="T26" fmla="*/ 3 w 289"/>
                <a:gd name="T27" fmla="*/ 23 h 288"/>
                <a:gd name="T28" fmla="*/ 3 w 289"/>
                <a:gd name="T29" fmla="*/ 24 h 288"/>
                <a:gd name="T30" fmla="*/ 3 w 289"/>
                <a:gd name="T31" fmla="*/ 24 h 288"/>
                <a:gd name="T32" fmla="*/ 3 w 289"/>
                <a:gd name="T33" fmla="*/ 24 h 288"/>
                <a:gd name="T34" fmla="*/ 3 w 289"/>
                <a:gd name="T35" fmla="*/ 25 h 288"/>
                <a:gd name="T36" fmla="*/ 3 w 289"/>
                <a:gd name="T37" fmla="*/ 25 h 288"/>
                <a:gd name="T38" fmla="*/ 3 w 289"/>
                <a:gd name="T39" fmla="*/ 25 h 288"/>
                <a:gd name="T40" fmla="*/ 3 w 289"/>
                <a:gd name="T41" fmla="*/ 24 h 288"/>
                <a:gd name="T42" fmla="*/ 3 w 289"/>
                <a:gd name="T43" fmla="*/ 24 h 288"/>
                <a:gd name="T44" fmla="*/ 3 w 289"/>
                <a:gd name="T45" fmla="*/ 21 h 288"/>
                <a:gd name="T46" fmla="*/ 3 w 289"/>
                <a:gd name="T47" fmla="*/ 21 h 288"/>
                <a:gd name="T48" fmla="*/ 3 w 289"/>
                <a:gd name="T49" fmla="*/ 20 h 288"/>
                <a:gd name="T50" fmla="*/ 3 w 289"/>
                <a:gd name="T51" fmla="*/ 20 h 288"/>
                <a:gd name="T52" fmla="*/ 3 w 289"/>
                <a:gd name="T53" fmla="*/ 18 h 288"/>
                <a:gd name="T54" fmla="*/ 3 w 289"/>
                <a:gd name="T55" fmla="*/ 16 h 288"/>
                <a:gd name="T56" fmla="*/ 3 w 289"/>
                <a:gd name="T57" fmla="*/ 14 h 288"/>
                <a:gd name="T58" fmla="*/ 3 w 289"/>
                <a:gd name="T59" fmla="*/ 13 h 288"/>
                <a:gd name="T60" fmla="*/ 3 w 289"/>
                <a:gd name="T61" fmla="*/ 11 h 288"/>
                <a:gd name="T62" fmla="*/ 3 w 289"/>
                <a:gd name="T63" fmla="*/ 9 h 288"/>
                <a:gd name="T64" fmla="*/ 3 w 289"/>
                <a:gd name="T65" fmla="*/ 9 h 288"/>
                <a:gd name="T66" fmla="*/ 3 w 289"/>
                <a:gd name="T67" fmla="*/ 9 h 288"/>
                <a:gd name="T68" fmla="*/ 3 w 289"/>
                <a:gd name="T69" fmla="*/ 9 h 288"/>
                <a:gd name="T70" fmla="*/ 3 w 289"/>
                <a:gd name="T71" fmla="*/ 9 h 288"/>
                <a:gd name="T72" fmla="*/ 3 w 289"/>
                <a:gd name="T73" fmla="*/ 9 h 288"/>
                <a:gd name="T74" fmla="*/ 3 w 289"/>
                <a:gd name="T75" fmla="*/ 7 h 288"/>
                <a:gd name="T76" fmla="*/ 3 w 289"/>
                <a:gd name="T77" fmla="*/ 9 h 288"/>
                <a:gd name="T78" fmla="*/ 3 w 289"/>
                <a:gd name="T79" fmla="*/ 9 h 288"/>
                <a:gd name="T80" fmla="*/ 3 w 289"/>
                <a:gd name="T81" fmla="*/ 0 h 288"/>
                <a:gd name="T82" fmla="*/ 3 w 289"/>
                <a:gd name="T83" fmla="*/ 0 h 288"/>
                <a:gd name="T84" fmla="*/ 3 w 289"/>
                <a:gd name="T85" fmla="*/ 7 h 288"/>
                <a:gd name="T86" fmla="*/ 3 w 289"/>
                <a:gd name="T87" fmla="*/ 7 h 288"/>
                <a:gd name="T88" fmla="*/ 3 w 289"/>
                <a:gd name="T89" fmla="*/ 9 h 288"/>
                <a:gd name="T90" fmla="*/ 3 w 289"/>
                <a:gd name="T91" fmla="*/ 9 h 288"/>
                <a:gd name="T92" fmla="*/ 3 w 289"/>
                <a:gd name="T93" fmla="*/ 0 h 288"/>
                <a:gd name="T94" fmla="*/ 3 w 289"/>
                <a:gd name="T95" fmla="*/ 9 h 288"/>
                <a:gd name="T96" fmla="*/ 3 w 289"/>
                <a:gd name="T97" fmla="*/ 9 h 288"/>
                <a:gd name="T98" fmla="*/ 3 w 289"/>
                <a:gd name="T99" fmla="*/ 9 h 288"/>
                <a:gd name="T100" fmla="*/ 3 w 289"/>
                <a:gd name="T101" fmla="*/ 9 h 288"/>
                <a:gd name="T102" fmla="*/ 3 w 289"/>
                <a:gd name="T103" fmla="*/ 9 h 288"/>
                <a:gd name="T104" fmla="*/ 3 w 289"/>
                <a:gd name="T105" fmla="*/ 13 h 288"/>
                <a:gd name="T106" fmla="*/ 3 w 289"/>
                <a:gd name="T107" fmla="*/ 15 h 288"/>
                <a:gd name="T108" fmla="*/ 3 w 289"/>
                <a:gd name="T109" fmla="*/ 13 h 288"/>
                <a:gd name="T110" fmla="*/ 3 w 289"/>
                <a:gd name="T111" fmla="*/ 15 h 288"/>
                <a:gd name="T112" fmla="*/ 0 w 289"/>
                <a:gd name="T113" fmla="*/ 15 h 2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9"/>
                <a:gd name="T172" fmla="*/ 0 h 288"/>
                <a:gd name="T173" fmla="*/ 289 w 289"/>
                <a:gd name="T174" fmla="*/ 288 h 28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9" h="288">
                  <a:moveTo>
                    <a:pt x="0" y="163"/>
                  </a:moveTo>
                  <a:lnTo>
                    <a:pt x="8" y="176"/>
                  </a:lnTo>
                  <a:lnTo>
                    <a:pt x="69" y="176"/>
                  </a:lnTo>
                  <a:lnTo>
                    <a:pt x="83" y="207"/>
                  </a:lnTo>
                  <a:lnTo>
                    <a:pt x="106" y="207"/>
                  </a:lnTo>
                  <a:lnTo>
                    <a:pt x="113" y="191"/>
                  </a:lnTo>
                  <a:lnTo>
                    <a:pt x="129" y="191"/>
                  </a:lnTo>
                  <a:lnTo>
                    <a:pt x="144" y="199"/>
                  </a:lnTo>
                  <a:lnTo>
                    <a:pt x="144" y="228"/>
                  </a:lnTo>
                  <a:lnTo>
                    <a:pt x="152" y="236"/>
                  </a:lnTo>
                  <a:lnTo>
                    <a:pt x="159" y="251"/>
                  </a:lnTo>
                  <a:lnTo>
                    <a:pt x="182" y="251"/>
                  </a:lnTo>
                  <a:lnTo>
                    <a:pt x="190" y="259"/>
                  </a:lnTo>
                  <a:lnTo>
                    <a:pt x="198" y="251"/>
                  </a:lnTo>
                  <a:lnTo>
                    <a:pt x="203" y="259"/>
                  </a:lnTo>
                  <a:lnTo>
                    <a:pt x="219" y="266"/>
                  </a:lnTo>
                  <a:lnTo>
                    <a:pt x="226" y="266"/>
                  </a:lnTo>
                  <a:lnTo>
                    <a:pt x="250" y="280"/>
                  </a:lnTo>
                  <a:lnTo>
                    <a:pt x="265" y="287"/>
                  </a:lnTo>
                  <a:lnTo>
                    <a:pt x="273" y="280"/>
                  </a:lnTo>
                  <a:lnTo>
                    <a:pt x="265" y="266"/>
                  </a:lnTo>
                  <a:lnTo>
                    <a:pt x="257" y="266"/>
                  </a:lnTo>
                  <a:lnTo>
                    <a:pt x="257" y="228"/>
                  </a:lnTo>
                  <a:lnTo>
                    <a:pt x="250" y="228"/>
                  </a:lnTo>
                  <a:lnTo>
                    <a:pt x="250" y="207"/>
                  </a:lnTo>
                  <a:lnTo>
                    <a:pt x="280" y="207"/>
                  </a:lnTo>
                  <a:lnTo>
                    <a:pt x="265" y="191"/>
                  </a:lnTo>
                  <a:lnTo>
                    <a:pt x="257" y="168"/>
                  </a:lnTo>
                  <a:lnTo>
                    <a:pt x="250" y="147"/>
                  </a:lnTo>
                  <a:lnTo>
                    <a:pt x="257" y="140"/>
                  </a:lnTo>
                  <a:lnTo>
                    <a:pt x="257" y="124"/>
                  </a:lnTo>
                  <a:lnTo>
                    <a:pt x="250" y="111"/>
                  </a:lnTo>
                  <a:lnTo>
                    <a:pt x="265" y="95"/>
                  </a:lnTo>
                  <a:lnTo>
                    <a:pt x="273" y="80"/>
                  </a:lnTo>
                  <a:lnTo>
                    <a:pt x="273" y="67"/>
                  </a:lnTo>
                  <a:lnTo>
                    <a:pt x="288" y="51"/>
                  </a:lnTo>
                  <a:lnTo>
                    <a:pt x="288" y="30"/>
                  </a:lnTo>
                  <a:lnTo>
                    <a:pt x="265" y="7"/>
                  </a:lnTo>
                  <a:lnTo>
                    <a:pt x="250" y="15"/>
                  </a:lnTo>
                  <a:lnTo>
                    <a:pt x="250" y="23"/>
                  </a:lnTo>
                  <a:lnTo>
                    <a:pt x="226" y="0"/>
                  </a:lnTo>
                  <a:lnTo>
                    <a:pt x="203" y="0"/>
                  </a:lnTo>
                  <a:lnTo>
                    <a:pt x="198" y="7"/>
                  </a:lnTo>
                  <a:lnTo>
                    <a:pt x="152" y="7"/>
                  </a:lnTo>
                  <a:lnTo>
                    <a:pt x="144" y="15"/>
                  </a:lnTo>
                  <a:lnTo>
                    <a:pt x="129" y="15"/>
                  </a:lnTo>
                  <a:lnTo>
                    <a:pt x="113" y="0"/>
                  </a:lnTo>
                  <a:lnTo>
                    <a:pt x="98" y="15"/>
                  </a:lnTo>
                  <a:lnTo>
                    <a:pt x="98" y="36"/>
                  </a:lnTo>
                  <a:lnTo>
                    <a:pt x="90" y="67"/>
                  </a:lnTo>
                  <a:lnTo>
                    <a:pt x="83" y="95"/>
                  </a:lnTo>
                  <a:lnTo>
                    <a:pt x="61" y="111"/>
                  </a:lnTo>
                  <a:lnTo>
                    <a:pt x="61" y="140"/>
                  </a:lnTo>
                  <a:lnTo>
                    <a:pt x="31" y="155"/>
                  </a:lnTo>
                  <a:lnTo>
                    <a:pt x="31" y="140"/>
                  </a:lnTo>
                  <a:lnTo>
                    <a:pt x="8" y="155"/>
                  </a:lnTo>
                  <a:lnTo>
                    <a:pt x="0" y="16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73" name="Freeform 151"/>
            <p:cNvSpPr>
              <a:spLocks noChangeAspect="1"/>
            </p:cNvSpPr>
            <p:nvPr/>
          </p:nvSpPr>
          <p:spPr bwMode="auto">
            <a:xfrm>
              <a:off x="3135" y="2876"/>
              <a:ext cx="143" cy="154"/>
            </a:xfrm>
            <a:custGeom>
              <a:avLst/>
              <a:gdLst>
                <a:gd name="T0" fmla="*/ 0 w 357"/>
                <a:gd name="T1" fmla="*/ 0 h 352"/>
                <a:gd name="T2" fmla="*/ 0 w 357"/>
                <a:gd name="T3" fmla="*/ 0 h 352"/>
                <a:gd name="T4" fmla="*/ 0 w 357"/>
                <a:gd name="T5" fmla="*/ 0 h 352"/>
                <a:gd name="T6" fmla="*/ 0 w 357"/>
                <a:gd name="T7" fmla="*/ 0 h 352"/>
                <a:gd name="T8" fmla="*/ 0 w 357"/>
                <a:gd name="T9" fmla="*/ 0 h 352"/>
                <a:gd name="T10" fmla="*/ 0 w 357"/>
                <a:gd name="T11" fmla="*/ 0 h 352"/>
                <a:gd name="T12" fmla="*/ 0 w 357"/>
                <a:gd name="T13" fmla="*/ 0 h 352"/>
                <a:gd name="T14" fmla="*/ 0 w 357"/>
                <a:gd name="T15" fmla="*/ 0 h 352"/>
                <a:gd name="T16" fmla="*/ 0 w 357"/>
                <a:gd name="T17" fmla="*/ 0 h 352"/>
                <a:gd name="T18" fmla="*/ 0 w 357"/>
                <a:gd name="T19" fmla="*/ 0 h 352"/>
                <a:gd name="T20" fmla="*/ 0 w 357"/>
                <a:gd name="T21" fmla="*/ 0 h 352"/>
                <a:gd name="T22" fmla="*/ 0 w 357"/>
                <a:gd name="T23" fmla="*/ 0 h 352"/>
                <a:gd name="T24" fmla="*/ 0 w 357"/>
                <a:gd name="T25" fmla="*/ 0 h 352"/>
                <a:gd name="T26" fmla="*/ 0 w 357"/>
                <a:gd name="T27" fmla="*/ 0 h 352"/>
                <a:gd name="T28" fmla="*/ 0 w 357"/>
                <a:gd name="T29" fmla="*/ 0 h 352"/>
                <a:gd name="T30" fmla="*/ 0 w 357"/>
                <a:gd name="T31" fmla="*/ 0 h 352"/>
                <a:gd name="T32" fmla="*/ 0 w 357"/>
                <a:gd name="T33" fmla="*/ 0 h 352"/>
                <a:gd name="T34" fmla="*/ 0 w 357"/>
                <a:gd name="T35" fmla="*/ 0 h 352"/>
                <a:gd name="T36" fmla="*/ 0 w 357"/>
                <a:gd name="T37" fmla="*/ 0 h 352"/>
                <a:gd name="T38" fmla="*/ 0 w 357"/>
                <a:gd name="T39" fmla="*/ 0 h 352"/>
                <a:gd name="T40" fmla="*/ 0 w 357"/>
                <a:gd name="T41" fmla="*/ 0 h 352"/>
                <a:gd name="T42" fmla="*/ 0 w 357"/>
                <a:gd name="T43" fmla="*/ 0 h 352"/>
                <a:gd name="T44" fmla="*/ 0 w 357"/>
                <a:gd name="T45" fmla="*/ 0 h 352"/>
                <a:gd name="T46" fmla="*/ 0 w 357"/>
                <a:gd name="T47" fmla="*/ 0 h 352"/>
                <a:gd name="T48" fmla="*/ 0 w 357"/>
                <a:gd name="T49" fmla="*/ 0 h 352"/>
                <a:gd name="T50" fmla="*/ 0 w 357"/>
                <a:gd name="T51" fmla="*/ 0 h 352"/>
                <a:gd name="T52" fmla="*/ 0 w 357"/>
                <a:gd name="T53" fmla="*/ 0 h 352"/>
                <a:gd name="T54" fmla="*/ 0 w 357"/>
                <a:gd name="T55" fmla="*/ 0 h 352"/>
                <a:gd name="T56" fmla="*/ 0 w 357"/>
                <a:gd name="T57" fmla="*/ 0 h 352"/>
                <a:gd name="T58" fmla="*/ 0 w 357"/>
                <a:gd name="T59" fmla="*/ 0 h 352"/>
                <a:gd name="T60" fmla="*/ 0 w 357"/>
                <a:gd name="T61" fmla="*/ 0 h 352"/>
                <a:gd name="T62" fmla="*/ 0 w 357"/>
                <a:gd name="T63" fmla="*/ 0 h 352"/>
                <a:gd name="T64" fmla="*/ 0 w 357"/>
                <a:gd name="T65" fmla="*/ 0 h 3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7"/>
                <a:gd name="T100" fmla="*/ 0 h 352"/>
                <a:gd name="T101" fmla="*/ 357 w 357"/>
                <a:gd name="T102" fmla="*/ 352 h 3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7" h="352">
                  <a:moveTo>
                    <a:pt x="340" y="113"/>
                  </a:moveTo>
                  <a:lnTo>
                    <a:pt x="277" y="80"/>
                  </a:lnTo>
                  <a:lnTo>
                    <a:pt x="262" y="63"/>
                  </a:lnTo>
                  <a:lnTo>
                    <a:pt x="145" y="17"/>
                  </a:lnTo>
                  <a:lnTo>
                    <a:pt x="145" y="48"/>
                  </a:lnTo>
                  <a:lnTo>
                    <a:pt x="110" y="48"/>
                  </a:lnTo>
                  <a:lnTo>
                    <a:pt x="82" y="63"/>
                  </a:lnTo>
                  <a:lnTo>
                    <a:pt x="82" y="0"/>
                  </a:lnTo>
                  <a:lnTo>
                    <a:pt x="15" y="17"/>
                  </a:lnTo>
                  <a:lnTo>
                    <a:pt x="32" y="35"/>
                  </a:lnTo>
                  <a:lnTo>
                    <a:pt x="32" y="48"/>
                  </a:lnTo>
                  <a:lnTo>
                    <a:pt x="15" y="63"/>
                  </a:lnTo>
                  <a:lnTo>
                    <a:pt x="50" y="80"/>
                  </a:lnTo>
                  <a:lnTo>
                    <a:pt x="32" y="113"/>
                  </a:lnTo>
                  <a:lnTo>
                    <a:pt x="0" y="126"/>
                  </a:lnTo>
                  <a:lnTo>
                    <a:pt x="15" y="176"/>
                  </a:lnTo>
                  <a:lnTo>
                    <a:pt x="32" y="193"/>
                  </a:lnTo>
                  <a:lnTo>
                    <a:pt x="45" y="243"/>
                  </a:lnTo>
                  <a:lnTo>
                    <a:pt x="79" y="275"/>
                  </a:lnTo>
                  <a:lnTo>
                    <a:pt x="145" y="289"/>
                  </a:lnTo>
                  <a:lnTo>
                    <a:pt x="160" y="302"/>
                  </a:lnTo>
                  <a:lnTo>
                    <a:pt x="160" y="352"/>
                  </a:lnTo>
                  <a:lnTo>
                    <a:pt x="195" y="334"/>
                  </a:lnTo>
                  <a:lnTo>
                    <a:pt x="210" y="352"/>
                  </a:lnTo>
                  <a:lnTo>
                    <a:pt x="244" y="352"/>
                  </a:lnTo>
                  <a:lnTo>
                    <a:pt x="262" y="334"/>
                  </a:lnTo>
                  <a:lnTo>
                    <a:pt x="290" y="352"/>
                  </a:lnTo>
                  <a:lnTo>
                    <a:pt x="357" y="302"/>
                  </a:lnTo>
                  <a:lnTo>
                    <a:pt x="322" y="222"/>
                  </a:lnTo>
                  <a:lnTo>
                    <a:pt x="322" y="208"/>
                  </a:lnTo>
                  <a:lnTo>
                    <a:pt x="307" y="193"/>
                  </a:lnTo>
                  <a:lnTo>
                    <a:pt x="322" y="126"/>
                  </a:lnTo>
                  <a:lnTo>
                    <a:pt x="340" y="11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74" name="Freeform 152">
              <a:hlinkClick r:id="rId4" action="ppaction://hlinksldjump" tooltip="Kenia"/>
            </p:cNvPr>
            <p:cNvSpPr>
              <a:spLocks noChangeAspect="1"/>
            </p:cNvSpPr>
            <p:nvPr/>
          </p:nvSpPr>
          <p:spPr bwMode="auto">
            <a:xfrm>
              <a:off x="3186" y="2794"/>
              <a:ext cx="121" cy="133"/>
            </a:xfrm>
            <a:custGeom>
              <a:avLst/>
              <a:gdLst>
                <a:gd name="T0" fmla="*/ 0 w 139"/>
                <a:gd name="T1" fmla="*/ 0 h 141"/>
                <a:gd name="T2" fmla="*/ 3 w 139"/>
                <a:gd name="T3" fmla="*/ 8 h 141"/>
                <a:gd name="T4" fmla="*/ 3 w 139"/>
                <a:gd name="T5" fmla="*/ 8 h 141"/>
                <a:gd name="T6" fmla="*/ 0 w 139"/>
                <a:gd name="T7" fmla="*/ 8 h 141"/>
                <a:gd name="T8" fmla="*/ 3 w 139"/>
                <a:gd name="T9" fmla="*/ 8 h 141"/>
                <a:gd name="T10" fmla="*/ 3 w 139"/>
                <a:gd name="T11" fmla="*/ 8 h 141"/>
                <a:gd name="T12" fmla="*/ 3 w 139"/>
                <a:gd name="T13" fmla="*/ 8 h 141"/>
                <a:gd name="T14" fmla="*/ 3 w 139"/>
                <a:gd name="T15" fmla="*/ 9 h 141"/>
                <a:gd name="T16" fmla="*/ 3 w 139"/>
                <a:gd name="T17" fmla="*/ 10 h 141"/>
                <a:gd name="T18" fmla="*/ 3 w 139"/>
                <a:gd name="T19" fmla="*/ 12 h 141"/>
                <a:gd name="T20" fmla="*/ 3 w 139"/>
                <a:gd name="T21" fmla="*/ 10 h 141"/>
                <a:gd name="T22" fmla="*/ 3 w 139"/>
                <a:gd name="T23" fmla="*/ 9 h 141"/>
                <a:gd name="T24" fmla="*/ 3 w 139"/>
                <a:gd name="T25" fmla="*/ 8 h 141"/>
                <a:gd name="T26" fmla="*/ 3 w 139"/>
                <a:gd name="T27" fmla="*/ 8 h 141"/>
                <a:gd name="T28" fmla="*/ 3 w 139"/>
                <a:gd name="T29" fmla="*/ 8 h 141"/>
                <a:gd name="T30" fmla="*/ 3 w 139"/>
                <a:gd name="T31" fmla="*/ 8 h 141"/>
                <a:gd name="T32" fmla="*/ 3 w 139"/>
                <a:gd name="T33" fmla="*/ 8 h 141"/>
                <a:gd name="T34" fmla="*/ 3 w 139"/>
                <a:gd name="T35" fmla="*/ 8 h 141"/>
                <a:gd name="T36" fmla="*/ 3 w 139"/>
                <a:gd name="T37" fmla="*/ 8 h 141"/>
                <a:gd name="T38" fmla="*/ 3 w 139"/>
                <a:gd name="T39" fmla="*/ 8 h 141"/>
                <a:gd name="T40" fmla="*/ 3 w 139"/>
                <a:gd name="T41" fmla="*/ 8 h 141"/>
                <a:gd name="T42" fmla="*/ 3 w 139"/>
                <a:gd name="T43" fmla="*/ 0 h 141"/>
                <a:gd name="T44" fmla="*/ 0 w 139"/>
                <a:gd name="T45" fmla="*/ 0 h 14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9"/>
                <a:gd name="T70" fmla="*/ 0 h 141"/>
                <a:gd name="T71" fmla="*/ 139 w 139"/>
                <a:gd name="T72" fmla="*/ 141 h 14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9" h="141">
                  <a:moveTo>
                    <a:pt x="0" y="0"/>
                  </a:moveTo>
                  <a:lnTo>
                    <a:pt x="15" y="23"/>
                  </a:lnTo>
                  <a:lnTo>
                    <a:pt x="15" y="37"/>
                  </a:lnTo>
                  <a:lnTo>
                    <a:pt x="0" y="65"/>
                  </a:lnTo>
                  <a:lnTo>
                    <a:pt x="15" y="73"/>
                  </a:lnTo>
                  <a:lnTo>
                    <a:pt x="23" y="73"/>
                  </a:lnTo>
                  <a:lnTo>
                    <a:pt x="8" y="96"/>
                  </a:lnTo>
                  <a:lnTo>
                    <a:pt x="62" y="117"/>
                  </a:lnTo>
                  <a:lnTo>
                    <a:pt x="69" y="125"/>
                  </a:lnTo>
                  <a:lnTo>
                    <a:pt x="100" y="140"/>
                  </a:lnTo>
                  <a:lnTo>
                    <a:pt x="108" y="125"/>
                  </a:lnTo>
                  <a:lnTo>
                    <a:pt x="108" y="117"/>
                  </a:lnTo>
                  <a:lnTo>
                    <a:pt x="123" y="110"/>
                  </a:lnTo>
                  <a:lnTo>
                    <a:pt x="138" y="96"/>
                  </a:lnTo>
                  <a:lnTo>
                    <a:pt x="108" y="81"/>
                  </a:lnTo>
                  <a:lnTo>
                    <a:pt x="115" y="29"/>
                  </a:lnTo>
                  <a:lnTo>
                    <a:pt x="131" y="23"/>
                  </a:lnTo>
                  <a:lnTo>
                    <a:pt x="108" y="8"/>
                  </a:lnTo>
                  <a:lnTo>
                    <a:pt x="100" y="8"/>
                  </a:lnTo>
                  <a:lnTo>
                    <a:pt x="92" y="23"/>
                  </a:lnTo>
                  <a:lnTo>
                    <a:pt x="77" y="16"/>
                  </a:lnTo>
                  <a:lnTo>
                    <a:pt x="62" y="0"/>
                  </a:lnTo>
                  <a:lnTo>
                    <a:pt x="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75" name="Freeform 153"/>
            <p:cNvSpPr>
              <a:spLocks noChangeAspect="1"/>
            </p:cNvSpPr>
            <p:nvPr/>
          </p:nvSpPr>
          <p:spPr bwMode="auto">
            <a:xfrm>
              <a:off x="3301" y="2690"/>
              <a:ext cx="24" cy="21"/>
            </a:xfrm>
            <a:custGeom>
              <a:avLst/>
              <a:gdLst>
                <a:gd name="T0" fmla="*/ 2 w 29"/>
                <a:gd name="T1" fmla="*/ 0 h 24"/>
                <a:gd name="T2" fmla="*/ 0 w 29"/>
                <a:gd name="T3" fmla="*/ 4 h 24"/>
                <a:gd name="T4" fmla="*/ 0 w 29"/>
                <a:gd name="T5" fmla="*/ 4 h 24"/>
                <a:gd name="T6" fmla="*/ 2 w 29"/>
                <a:gd name="T7" fmla="*/ 4 h 24"/>
                <a:gd name="T8" fmla="*/ 2 w 29"/>
                <a:gd name="T9" fmla="*/ 4 h 24"/>
                <a:gd name="T10" fmla="*/ 2 w 29"/>
                <a:gd name="T11" fmla="*/ 0 h 24"/>
                <a:gd name="T12" fmla="*/ 2 w 29"/>
                <a:gd name="T13" fmla="*/ 0 h 24"/>
                <a:gd name="T14" fmla="*/ 0 60000 65536"/>
                <a:gd name="T15" fmla="*/ 0 60000 65536"/>
                <a:gd name="T16" fmla="*/ 0 60000 65536"/>
                <a:gd name="T17" fmla="*/ 0 60000 65536"/>
                <a:gd name="T18" fmla="*/ 0 60000 65536"/>
                <a:gd name="T19" fmla="*/ 0 60000 65536"/>
                <a:gd name="T20" fmla="*/ 0 60000 65536"/>
                <a:gd name="T21" fmla="*/ 0 w 29"/>
                <a:gd name="T22" fmla="*/ 0 h 24"/>
                <a:gd name="T23" fmla="*/ 29 w 2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4">
                  <a:moveTo>
                    <a:pt x="15" y="0"/>
                  </a:moveTo>
                  <a:lnTo>
                    <a:pt x="0" y="8"/>
                  </a:lnTo>
                  <a:lnTo>
                    <a:pt x="0" y="23"/>
                  </a:lnTo>
                  <a:lnTo>
                    <a:pt x="15" y="23"/>
                  </a:lnTo>
                  <a:lnTo>
                    <a:pt x="28" y="8"/>
                  </a:lnTo>
                  <a:lnTo>
                    <a:pt x="28" y="0"/>
                  </a:lnTo>
                  <a:lnTo>
                    <a:pt x="1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76" name="Freeform 154"/>
            <p:cNvSpPr>
              <a:spLocks noChangeAspect="1"/>
            </p:cNvSpPr>
            <p:nvPr/>
          </p:nvSpPr>
          <p:spPr bwMode="auto">
            <a:xfrm>
              <a:off x="3022" y="2516"/>
              <a:ext cx="231" cy="300"/>
            </a:xfrm>
            <a:custGeom>
              <a:avLst/>
              <a:gdLst>
                <a:gd name="T0" fmla="*/ 0 w 573"/>
                <a:gd name="T1" fmla="*/ 0 h 690"/>
                <a:gd name="T2" fmla="*/ 0 w 573"/>
                <a:gd name="T3" fmla="*/ 0 h 690"/>
                <a:gd name="T4" fmla="*/ 0 w 573"/>
                <a:gd name="T5" fmla="*/ 0 h 690"/>
                <a:gd name="T6" fmla="*/ 0 w 573"/>
                <a:gd name="T7" fmla="*/ 0 h 690"/>
                <a:gd name="T8" fmla="*/ 0 w 573"/>
                <a:gd name="T9" fmla="*/ 0 h 690"/>
                <a:gd name="T10" fmla="*/ 0 w 573"/>
                <a:gd name="T11" fmla="*/ 0 h 690"/>
                <a:gd name="T12" fmla="*/ 0 w 573"/>
                <a:gd name="T13" fmla="*/ 0 h 690"/>
                <a:gd name="T14" fmla="*/ 0 w 573"/>
                <a:gd name="T15" fmla="*/ 0 h 690"/>
                <a:gd name="T16" fmla="*/ 0 w 573"/>
                <a:gd name="T17" fmla="*/ 0 h 690"/>
                <a:gd name="T18" fmla="*/ 0 w 573"/>
                <a:gd name="T19" fmla="*/ 0 h 690"/>
                <a:gd name="T20" fmla="*/ 0 w 573"/>
                <a:gd name="T21" fmla="*/ 0 h 690"/>
                <a:gd name="T22" fmla="*/ 0 w 573"/>
                <a:gd name="T23" fmla="*/ 0 h 690"/>
                <a:gd name="T24" fmla="*/ 0 w 573"/>
                <a:gd name="T25" fmla="*/ 0 h 690"/>
                <a:gd name="T26" fmla="*/ 0 w 573"/>
                <a:gd name="T27" fmla="*/ 0 h 690"/>
                <a:gd name="T28" fmla="*/ 0 w 573"/>
                <a:gd name="T29" fmla="*/ 0 h 690"/>
                <a:gd name="T30" fmla="*/ 0 w 573"/>
                <a:gd name="T31" fmla="*/ 0 h 690"/>
                <a:gd name="T32" fmla="*/ 0 w 573"/>
                <a:gd name="T33" fmla="*/ 0 h 690"/>
                <a:gd name="T34" fmla="*/ 0 w 573"/>
                <a:gd name="T35" fmla="*/ 0 h 690"/>
                <a:gd name="T36" fmla="*/ 0 w 573"/>
                <a:gd name="T37" fmla="*/ 0 h 690"/>
                <a:gd name="T38" fmla="*/ 0 w 573"/>
                <a:gd name="T39" fmla="*/ 0 h 690"/>
                <a:gd name="T40" fmla="*/ 0 w 573"/>
                <a:gd name="T41" fmla="*/ 0 h 690"/>
                <a:gd name="T42" fmla="*/ 0 w 573"/>
                <a:gd name="T43" fmla="*/ 0 h 690"/>
                <a:gd name="T44" fmla="*/ 0 w 573"/>
                <a:gd name="T45" fmla="*/ 0 h 690"/>
                <a:gd name="T46" fmla="*/ 0 w 573"/>
                <a:gd name="T47" fmla="*/ 0 h 690"/>
                <a:gd name="T48" fmla="*/ 0 w 573"/>
                <a:gd name="T49" fmla="*/ 0 h 690"/>
                <a:gd name="T50" fmla="*/ 0 w 573"/>
                <a:gd name="T51" fmla="*/ 0 h 690"/>
                <a:gd name="T52" fmla="*/ 0 w 573"/>
                <a:gd name="T53" fmla="*/ 0 h 690"/>
                <a:gd name="T54" fmla="*/ 0 w 573"/>
                <a:gd name="T55" fmla="*/ 0 h 690"/>
                <a:gd name="T56" fmla="*/ 0 w 573"/>
                <a:gd name="T57" fmla="*/ 0 h 690"/>
                <a:gd name="T58" fmla="*/ 0 w 573"/>
                <a:gd name="T59" fmla="*/ 0 h 690"/>
                <a:gd name="T60" fmla="*/ 0 w 573"/>
                <a:gd name="T61" fmla="*/ 0 h 690"/>
                <a:gd name="T62" fmla="*/ 0 w 573"/>
                <a:gd name="T63" fmla="*/ 0 h 690"/>
                <a:gd name="T64" fmla="*/ 0 w 573"/>
                <a:gd name="T65" fmla="*/ 0 h 690"/>
                <a:gd name="T66" fmla="*/ 0 w 573"/>
                <a:gd name="T67" fmla="*/ 0 h 690"/>
                <a:gd name="T68" fmla="*/ 0 w 573"/>
                <a:gd name="T69" fmla="*/ 0 h 690"/>
                <a:gd name="T70" fmla="*/ 0 w 573"/>
                <a:gd name="T71" fmla="*/ 0 h 690"/>
                <a:gd name="T72" fmla="*/ 0 w 573"/>
                <a:gd name="T73" fmla="*/ 0 h 690"/>
                <a:gd name="T74" fmla="*/ 0 w 573"/>
                <a:gd name="T75" fmla="*/ 0 h 690"/>
                <a:gd name="T76" fmla="*/ 0 w 573"/>
                <a:gd name="T77" fmla="*/ 0 h 690"/>
                <a:gd name="T78" fmla="*/ 0 w 573"/>
                <a:gd name="T79" fmla="*/ 0 h 690"/>
                <a:gd name="T80" fmla="*/ 0 w 573"/>
                <a:gd name="T81" fmla="*/ 0 h 690"/>
                <a:gd name="T82" fmla="*/ 0 w 573"/>
                <a:gd name="T83" fmla="*/ 0 h 690"/>
                <a:gd name="T84" fmla="*/ 0 w 573"/>
                <a:gd name="T85" fmla="*/ 0 h 690"/>
                <a:gd name="T86" fmla="*/ 0 w 573"/>
                <a:gd name="T87" fmla="*/ 0 h 690"/>
                <a:gd name="T88" fmla="*/ 0 w 573"/>
                <a:gd name="T89" fmla="*/ 0 h 690"/>
                <a:gd name="T90" fmla="*/ 0 w 573"/>
                <a:gd name="T91" fmla="*/ 0 h 690"/>
                <a:gd name="T92" fmla="*/ 0 w 573"/>
                <a:gd name="T93" fmla="*/ 0 h 690"/>
                <a:gd name="T94" fmla="*/ 0 w 573"/>
                <a:gd name="T95" fmla="*/ 0 h 690"/>
                <a:gd name="T96" fmla="*/ 0 w 573"/>
                <a:gd name="T97" fmla="*/ 0 h 690"/>
                <a:gd name="T98" fmla="*/ 0 w 573"/>
                <a:gd name="T99" fmla="*/ 0 h 690"/>
                <a:gd name="T100" fmla="*/ 0 w 573"/>
                <a:gd name="T101" fmla="*/ 0 h 690"/>
                <a:gd name="T102" fmla="*/ 0 w 573"/>
                <a:gd name="T103" fmla="*/ 0 h 690"/>
                <a:gd name="T104" fmla="*/ 0 w 573"/>
                <a:gd name="T105" fmla="*/ 0 h 690"/>
                <a:gd name="T106" fmla="*/ 0 w 573"/>
                <a:gd name="T107" fmla="*/ 0 h 690"/>
                <a:gd name="T108" fmla="*/ 0 w 573"/>
                <a:gd name="T109" fmla="*/ 0 h 69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73"/>
                <a:gd name="T166" fmla="*/ 0 h 690"/>
                <a:gd name="T167" fmla="*/ 573 w 573"/>
                <a:gd name="T168" fmla="*/ 690 h 69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73" h="690">
                  <a:moveTo>
                    <a:pt x="455" y="1"/>
                  </a:moveTo>
                  <a:lnTo>
                    <a:pt x="387" y="69"/>
                  </a:lnTo>
                  <a:lnTo>
                    <a:pt x="345" y="65"/>
                  </a:lnTo>
                  <a:lnTo>
                    <a:pt x="312" y="50"/>
                  </a:lnTo>
                  <a:lnTo>
                    <a:pt x="295" y="65"/>
                  </a:lnTo>
                  <a:lnTo>
                    <a:pt x="111" y="65"/>
                  </a:lnTo>
                  <a:lnTo>
                    <a:pt x="113" y="145"/>
                  </a:lnTo>
                  <a:lnTo>
                    <a:pt x="67" y="145"/>
                  </a:lnTo>
                  <a:lnTo>
                    <a:pt x="67" y="161"/>
                  </a:lnTo>
                  <a:lnTo>
                    <a:pt x="82" y="273"/>
                  </a:lnTo>
                  <a:lnTo>
                    <a:pt x="50" y="273"/>
                  </a:lnTo>
                  <a:lnTo>
                    <a:pt x="50" y="319"/>
                  </a:lnTo>
                  <a:lnTo>
                    <a:pt x="17" y="319"/>
                  </a:lnTo>
                  <a:lnTo>
                    <a:pt x="17" y="369"/>
                  </a:lnTo>
                  <a:lnTo>
                    <a:pt x="0" y="386"/>
                  </a:lnTo>
                  <a:lnTo>
                    <a:pt x="17" y="417"/>
                  </a:lnTo>
                  <a:lnTo>
                    <a:pt x="50" y="417"/>
                  </a:lnTo>
                  <a:lnTo>
                    <a:pt x="33" y="449"/>
                  </a:lnTo>
                  <a:lnTo>
                    <a:pt x="82" y="482"/>
                  </a:lnTo>
                  <a:lnTo>
                    <a:pt x="82" y="527"/>
                  </a:lnTo>
                  <a:lnTo>
                    <a:pt x="117" y="527"/>
                  </a:lnTo>
                  <a:lnTo>
                    <a:pt x="117" y="562"/>
                  </a:lnTo>
                  <a:lnTo>
                    <a:pt x="145" y="562"/>
                  </a:lnTo>
                  <a:lnTo>
                    <a:pt x="145" y="594"/>
                  </a:lnTo>
                  <a:lnTo>
                    <a:pt x="178" y="612"/>
                  </a:lnTo>
                  <a:lnTo>
                    <a:pt x="178" y="625"/>
                  </a:lnTo>
                  <a:lnTo>
                    <a:pt x="230" y="675"/>
                  </a:lnTo>
                  <a:lnTo>
                    <a:pt x="230" y="657"/>
                  </a:lnTo>
                  <a:lnTo>
                    <a:pt x="262" y="640"/>
                  </a:lnTo>
                  <a:lnTo>
                    <a:pt x="312" y="690"/>
                  </a:lnTo>
                  <a:lnTo>
                    <a:pt x="345" y="690"/>
                  </a:lnTo>
                  <a:lnTo>
                    <a:pt x="362" y="675"/>
                  </a:lnTo>
                  <a:lnTo>
                    <a:pt x="412" y="675"/>
                  </a:lnTo>
                  <a:lnTo>
                    <a:pt x="412" y="640"/>
                  </a:lnTo>
                  <a:lnTo>
                    <a:pt x="490" y="640"/>
                  </a:lnTo>
                  <a:lnTo>
                    <a:pt x="475" y="625"/>
                  </a:lnTo>
                  <a:lnTo>
                    <a:pt x="458" y="612"/>
                  </a:lnTo>
                  <a:lnTo>
                    <a:pt x="440" y="577"/>
                  </a:lnTo>
                  <a:lnTo>
                    <a:pt x="412" y="562"/>
                  </a:lnTo>
                  <a:lnTo>
                    <a:pt x="395" y="562"/>
                  </a:lnTo>
                  <a:lnTo>
                    <a:pt x="395" y="527"/>
                  </a:lnTo>
                  <a:lnTo>
                    <a:pt x="429" y="516"/>
                  </a:lnTo>
                  <a:lnTo>
                    <a:pt x="429" y="466"/>
                  </a:lnTo>
                  <a:lnTo>
                    <a:pt x="458" y="449"/>
                  </a:lnTo>
                  <a:lnTo>
                    <a:pt x="475" y="386"/>
                  </a:lnTo>
                  <a:lnTo>
                    <a:pt x="490" y="369"/>
                  </a:lnTo>
                  <a:lnTo>
                    <a:pt x="508" y="304"/>
                  </a:lnTo>
                  <a:lnTo>
                    <a:pt x="525" y="286"/>
                  </a:lnTo>
                  <a:lnTo>
                    <a:pt x="527" y="243"/>
                  </a:lnTo>
                  <a:lnTo>
                    <a:pt x="573" y="211"/>
                  </a:lnTo>
                  <a:lnTo>
                    <a:pt x="525" y="174"/>
                  </a:lnTo>
                  <a:lnTo>
                    <a:pt x="525" y="111"/>
                  </a:lnTo>
                  <a:lnTo>
                    <a:pt x="490" y="65"/>
                  </a:lnTo>
                  <a:lnTo>
                    <a:pt x="458" y="50"/>
                  </a:lnTo>
                  <a:lnTo>
                    <a:pt x="45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77" name="Freeform 155"/>
            <p:cNvSpPr>
              <a:spLocks noChangeAspect="1"/>
            </p:cNvSpPr>
            <p:nvPr/>
          </p:nvSpPr>
          <p:spPr bwMode="auto">
            <a:xfrm>
              <a:off x="2884" y="2809"/>
              <a:ext cx="98" cy="132"/>
            </a:xfrm>
            <a:custGeom>
              <a:avLst/>
              <a:gdLst>
                <a:gd name="T0" fmla="*/ 0 w 245"/>
                <a:gd name="T1" fmla="*/ 0 h 304"/>
                <a:gd name="T2" fmla="*/ 0 w 245"/>
                <a:gd name="T3" fmla="*/ 0 h 304"/>
                <a:gd name="T4" fmla="*/ 0 w 245"/>
                <a:gd name="T5" fmla="*/ 0 h 304"/>
                <a:gd name="T6" fmla="*/ 0 w 245"/>
                <a:gd name="T7" fmla="*/ 0 h 304"/>
                <a:gd name="T8" fmla="*/ 0 w 245"/>
                <a:gd name="T9" fmla="*/ 0 h 304"/>
                <a:gd name="T10" fmla="*/ 0 w 245"/>
                <a:gd name="T11" fmla="*/ 0 h 304"/>
                <a:gd name="T12" fmla="*/ 0 w 245"/>
                <a:gd name="T13" fmla="*/ 0 h 304"/>
                <a:gd name="T14" fmla="*/ 0 w 245"/>
                <a:gd name="T15" fmla="*/ 0 h 304"/>
                <a:gd name="T16" fmla="*/ 0 w 245"/>
                <a:gd name="T17" fmla="*/ 0 h 304"/>
                <a:gd name="T18" fmla="*/ 0 w 245"/>
                <a:gd name="T19" fmla="*/ 0 h 304"/>
                <a:gd name="T20" fmla="*/ 0 w 245"/>
                <a:gd name="T21" fmla="*/ 0 h 304"/>
                <a:gd name="T22" fmla="*/ 0 w 245"/>
                <a:gd name="T23" fmla="*/ 0 h 304"/>
                <a:gd name="T24" fmla="*/ 0 w 245"/>
                <a:gd name="T25" fmla="*/ 0 h 304"/>
                <a:gd name="T26" fmla="*/ 0 w 245"/>
                <a:gd name="T27" fmla="*/ 0 h 304"/>
                <a:gd name="T28" fmla="*/ 0 w 245"/>
                <a:gd name="T29" fmla="*/ 0 h 304"/>
                <a:gd name="T30" fmla="*/ 0 w 245"/>
                <a:gd name="T31" fmla="*/ 0 h 304"/>
                <a:gd name="T32" fmla="*/ 0 w 245"/>
                <a:gd name="T33" fmla="*/ 0 h 304"/>
                <a:gd name="T34" fmla="*/ 0 w 245"/>
                <a:gd name="T35" fmla="*/ 0 h 304"/>
                <a:gd name="T36" fmla="*/ 0 w 245"/>
                <a:gd name="T37" fmla="*/ 0 h 304"/>
                <a:gd name="T38" fmla="*/ 0 w 245"/>
                <a:gd name="T39" fmla="*/ 0 h 304"/>
                <a:gd name="T40" fmla="*/ 0 w 245"/>
                <a:gd name="T41" fmla="*/ 0 h 304"/>
                <a:gd name="T42" fmla="*/ 0 w 245"/>
                <a:gd name="T43" fmla="*/ 0 h 304"/>
                <a:gd name="T44" fmla="*/ 0 w 245"/>
                <a:gd name="T45" fmla="*/ 0 h 304"/>
                <a:gd name="T46" fmla="*/ 0 w 245"/>
                <a:gd name="T47" fmla="*/ 0 h 304"/>
                <a:gd name="T48" fmla="*/ 0 w 245"/>
                <a:gd name="T49" fmla="*/ 0 h 304"/>
                <a:gd name="T50" fmla="*/ 0 w 245"/>
                <a:gd name="T51" fmla="*/ 0 h 304"/>
                <a:gd name="T52" fmla="*/ 0 w 245"/>
                <a:gd name="T53" fmla="*/ 0 h 304"/>
                <a:gd name="T54" fmla="*/ 0 w 245"/>
                <a:gd name="T55" fmla="*/ 0 h 304"/>
                <a:gd name="T56" fmla="*/ 0 w 245"/>
                <a:gd name="T57" fmla="*/ 0 h 30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5"/>
                <a:gd name="T88" fmla="*/ 0 h 304"/>
                <a:gd name="T89" fmla="*/ 245 w 245"/>
                <a:gd name="T90" fmla="*/ 304 h 30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5" h="304">
                  <a:moveTo>
                    <a:pt x="65" y="46"/>
                  </a:moveTo>
                  <a:lnTo>
                    <a:pt x="65" y="95"/>
                  </a:lnTo>
                  <a:lnTo>
                    <a:pt x="100" y="95"/>
                  </a:lnTo>
                  <a:lnTo>
                    <a:pt x="100" y="128"/>
                  </a:lnTo>
                  <a:lnTo>
                    <a:pt x="82" y="145"/>
                  </a:lnTo>
                  <a:lnTo>
                    <a:pt x="100" y="156"/>
                  </a:lnTo>
                  <a:lnTo>
                    <a:pt x="115" y="156"/>
                  </a:lnTo>
                  <a:lnTo>
                    <a:pt x="100" y="208"/>
                  </a:lnTo>
                  <a:lnTo>
                    <a:pt x="65" y="191"/>
                  </a:lnTo>
                  <a:lnTo>
                    <a:pt x="33" y="208"/>
                  </a:lnTo>
                  <a:lnTo>
                    <a:pt x="15" y="224"/>
                  </a:lnTo>
                  <a:lnTo>
                    <a:pt x="33" y="224"/>
                  </a:lnTo>
                  <a:lnTo>
                    <a:pt x="15" y="258"/>
                  </a:lnTo>
                  <a:lnTo>
                    <a:pt x="0" y="258"/>
                  </a:lnTo>
                  <a:lnTo>
                    <a:pt x="33" y="304"/>
                  </a:lnTo>
                  <a:lnTo>
                    <a:pt x="50" y="286"/>
                  </a:lnTo>
                  <a:lnTo>
                    <a:pt x="100" y="258"/>
                  </a:lnTo>
                  <a:lnTo>
                    <a:pt x="100" y="286"/>
                  </a:lnTo>
                  <a:lnTo>
                    <a:pt x="166" y="257"/>
                  </a:lnTo>
                  <a:lnTo>
                    <a:pt x="164" y="189"/>
                  </a:lnTo>
                  <a:lnTo>
                    <a:pt x="212" y="156"/>
                  </a:lnTo>
                  <a:lnTo>
                    <a:pt x="228" y="95"/>
                  </a:lnTo>
                  <a:lnTo>
                    <a:pt x="245" y="33"/>
                  </a:lnTo>
                  <a:lnTo>
                    <a:pt x="245" y="0"/>
                  </a:lnTo>
                  <a:lnTo>
                    <a:pt x="195" y="15"/>
                  </a:lnTo>
                  <a:lnTo>
                    <a:pt x="178" y="15"/>
                  </a:lnTo>
                  <a:lnTo>
                    <a:pt x="160" y="33"/>
                  </a:lnTo>
                  <a:lnTo>
                    <a:pt x="160" y="46"/>
                  </a:lnTo>
                  <a:lnTo>
                    <a:pt x="65" y="4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78" name="Freeform 156"/>
            <p:cNvSpPr>
              <a:spLocks noChangeAspect="1"/>
            </p:cNvSpPr>
            <p:nvPr/>
          </p:nvSpPr>
          <p:spPr bwMode="auto">
            <a:xfrm>
              <a:off x="2850" y="2829"/>
              <a:ext cx="81" cy="92"/>
            </a:xfrm>
            <a:custGeom>
              <a:avLst/>
              <a:gdLst>
                <a:gd name="T0" fmla="*/ 3 w 93"/>
                <a:gd name="T1" fmla="*/ 9 h 97"/>
                <a:gd name="T2" fmla="*/ 3 w 93"/>
                <a:gd name="T3" fmla="*/ 9 h 97"/>
                <a:gd name="T4" fmla="*/ 3 w 93"/>
                <a:gd name="T5" fmla="*/ 0 h 97"/>
                <a:gd name="T6" fmla="*/ 3 w 93"/>
                <a:gd name="T7" fmla="*/ 0 h 97"/>
                <a:gd name="T8" fmla="*/ 3 w 93"/>
                <a:gd name="T9" fmla="*/ 9 h 97"/>
                <a:gd name="T10" fmla="*/ 3 w 93"/>
                <a:gd name="T11" fmla="*/ 9 h 97"/>
                <a:gd name="T12" fmla="*/ 3 w 93"/>
                <a:gd name="T13" fmla="*/ 9 h 97"/>
                <a:gd name="T14" fmla="*/ 3 w 93"/>
                <a:gd name="T15" fmla="*/ 9 h 97"/>
                <a:gd name="T16" fmla="*/ 3 w 93"/>
                <a:gd name="T17" fmla="*/ 9 h 97"/>
                <a:gd name="T18" fmla="*/ 3 w 93"/>
                <a:gd name="T19" fmla="*/ 9 h 97"/>
                <a:gd name="T20" fmla="*/ 3 w 93"/>
                <a:gd name="T21" fmla="*/ 9 h 97"/>
                <a:gd name="T22" fmla="*/ 3 w 93"/>
                <a:gd name="T23" fmla="*/ 9 h 97"/>
                <a:gd name="T24" fmla="*/ 3 w 93"/>
                <a:gd name="T25" fmla="*/ 9 h 97"/>
                <a:gd name="T26" fmla="*/ 3 w 93"/>
                <a:gd name="T27" fmla="*/ 9 h 97"/>
                <a:gd name="T28" fmla="*/ 3 w 93"/>
                <a:gd name="T29" fmla="*/ 9 h 97"/>
                <a:gd name="T30" fmla="*/ 3 w 93"/>
                <a:gd name="T31" fmla="*/ 9 h 97"/>
                <a:gd name="T32" fmla="*/ 3 w 93"/>
                <a:gd name="T33" fmla="*/ 9 h 97"/>
                <a:gd name="T34" fmla="*/ 3 w 93"/>
                <a:gd name="T35" fmla="*/ 9 h 97"/>
                <a:gd name="T36" fmla="*/ 3 w 93"/>
                <a:gd name="T37" fmla="*/ 9 h 97"/>
                <a:gd name="T38" fmla="*/ 0 w 93"/>
                <a:gd name="T39" fmla="*/ 9 h 97"/>
                <a:gd name="T40" fmla="*/ 0 w 93"/>
                <a:gd name="T41" fmla="*/ 9 h 97"/>
                <a:gd name="T42" fmla="*/ 3 w 93"/>
                <a:gd name="T43" fmla="*/ 9 h 9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
                <a:gd name="T67" fmla="*/ 0 h 97"/>
                <a:gd name="T68" fmla="*/ 93 w 93"/>
                <a:gd name="T69" fmla="*/ 97 h 9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 h="97">
                  <a:moveTo>
                    <a:pt x="8" y="28"/>
                  </a:moveTo>
                  <a:lnTo>
                    <a:pt x="39" y="23"/>
                  </a:lnTo>
                  <a:lnTo>
                    <a:pt x="39" y="0"/>
                  </a:lnTo>
                  <a:lnTo>
                    <a:pt x="69" y="0"/>
                  </a:lnTo>
                  <a:lnTo>
                    <a:pt x="69" y="23"/>
                  </a:lnTo>
                  <a:lnTo>
                    <a:pt x="85" y="23"/>
                  </a:lnTo>
                  <a:lnTo>
                    <a:pt x="85" y="36"/>
                  </a:lnTo>
                  <a:lnTo>
                    <a:pt x="77" y="44"/>
                  </a:lnTo>
                  <a:lnTo>
                    <a:pt x="85" y="51"/>
                  </a:lnTo>
                  <a:lnTo>
                    <a:pt x="92" y="51"/>
                  </a:lnTo>
                  <a:lnTo>
                    <a:pt x="85" y="73"/>
                  </a:lnTo>
                  <a:lnTo>
                    <a:pt x="69" y="67"/>
                  </a:lnTo>
                  <a:lnTo>
                    <a:pt x="54" y="73"/>
                  </a:lnTo>
                  <a:lnTo>
                    <a:pt x="46" y="80"/>
                  </a:lnTo>
                  <a:lnTo>
                    <a:pt x="54" y="80"/>
                  </a:lnTo>
                  <a:lnTo>
                    <a:pt x="46" y="96"/>
                  </a:lnTo>
                  <a:lnTo>
                    <a:pt x="39" y="96"/>
                  </a:lnTo>
                  <a:lnTo>
                    <a:pt x="31" y="88"/>
                  </a:lnTo>
                  <a:lnTo>
                    <a:pt x="16" y="80"/>
                  </a:lnTo>
                  <a:lnTo>
                    <a:pt x="0" y="59"/>
                  </a:lnTo>
                  <a:lnTo>
                    <a:pt x="0" y="51"/>
                  </a:lnTo>
                  <a:lnTo>
                    <a:pt x="8" y="2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79" name="Freeform 157"/>
            <p:cNvSpPr>
              <a:spLocks noChangeAspect="1"/>
            </p:cNvSpPr>
            <p:nvPr/>
          </p:nvSpPr>
          <p:spPr bwMode="auto">
            <a:xfrm>
              <a:off x="2850" y="2829"/>
              <a:ext cx="35" cy="29"/>
            </a:xfrm>
            <a:custGeom>
              <a:avLst/>
              <a:gdLst>
                <a:gd name="T0" fmla="*/ 4 w 40"/>
                <a:gd name="T1" fmla="*/ 0 h 31"/>
                <a:gd name="T2" fmla="*/ 4 w 40"/>
                <a:gd name="T3" fmla="*/ 0 h 31"/>
                <a:gd name="T4" fmla="*/ 4 w 40"/>
                <a:gd name="T5" fmla="*/ 7 h 31"/>
                <a:gd name="T6" fmla="*/ 4 w 40"/>
                <a:gd name="T7" fmla="*/ 7 h 31"/>
                <a:gd name="T8" fmla="*/ 0 w 40"/>
                <a:gd name="T9" fmla="*/ 7 h 31"/>
                <a:gd name="T10" fmla="*/ 4 w 40"/>
                <a:gd name="T11" fmla="*/ 7 h 31"/>
                <a:gd name="T12" fmla="*/ 4 w 40"/>
                <a:gd name="T13" fmla="*/ 0 h 31"/>
                <a:gd name="T14" fmla="*/ 0 60000 65536"/>
                <a:gd name="T15" fmla="*/ 0 60000 65536"/>
                <a:gd name="T16" fmla="*/ 0 60000 65536"/>
                <a:gd name="T17" fmla="*/ 0 60000 65536"/>
                <a:gd name="T18" fmla="*/ 0 60000 65536"/>
                <a:gd name="T19" fmla="*/ 0 60000 65536"/>
                <a:gd name="T20" fmla="*/ 0 60000 65536"/>
                <a:gd name="T21" fmla="*/ 0 w 40"/>
                <a:gd name="T22" fmla="*/ 0 h 31"/>
                <a:gd name="T23" fmla="*/ 40 w 4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1">
                  <a:moveTo>
                    <a:pt x="16" y="0"/>
                  </a:moveTo>
                  <a:lnTo>
                    <a:pt x="39" y="0"/>
                  </a:lnTo>
                  <a:lnTo>
                    <a:pt x="39" y="23"/>
                  </a:lnTo>
                  <a:lnTo>
                    <a:pt x="8" y="30"/>
                  </a:lnTo>
                  <a:lnTo>
                    <a:pt x="0" y="15"/>
                  </a:lnTo>
                  <a:lnTo>
                    <a:pt x="16" y="7"/>
                  </a:lnTo>
                  <a:lnTo>
                    <a:pt x="16"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80" name="Freeform 158"/>
            <p:cNvSpPr>
              <a:spLocks noChangeAspect="1"/>
            </p:cNvSpPr>
            <p:nvPr/>
          </p:nvSpPr>
          <p:spPr bwMode="auto">
            <a:xfrm>
              <a:off x="2848" y="2676"/>
              <a:ext cx="108" cy="153"/>
            </a:xfrm>
            <a:custGeom>
              <a:avLst/>
              <a:gdLst>
                <a:gd name="T0" fmla="*/ 0 w 268"/>
                <a:gd name="T1" fmla="*/ 0 h 352"/>
                <a:gd name="T2" fmla="*/ 0 w 268"/>
                <a:gd name="T3" fmla="*/ 0 h 352"/>
                <a:gd name="T4" fmla="*/ 0 w 268"/>
                <a:gd name="T5" fmla="*/ 0 h 352"/>
                <a:gd name="T6" fmla="*/ 0 w 268"/>
                <a:gd name="T7" fmla="*/ 0 h 352"/>
                <a:gd name="T8" fmla="*/ 0 w 268"/>
                <a:gd name="T9" fmla="*/ 0 h 352"/>
                <a:gd name="T10" fmla="*/ 0 w 268"/>
                <a:gd name="T11" fmla="*/ 0 h 352"/>
                <a:gd name="T12" fmla="*/ 0 w 268"/>
                <a:gd name="T13" fmla="*/ 0 h 352"/>
                <a:gd name="T14" fmla="*/ 0 w 268"/>
                <a:gd name="T15" fmla="*/ 0 h 352"/>
                <a:gd name="T16" fmla="*/ 0 w 268"/>
                <a:gd name="T17" fmla="*/ 0 h 352"/>
                <a:gd name="T18" fmla="*/ 0 w 268"/>
                <a:gd name="T19" fmla="*/ 0 h 352"/>
                <a:gd name="T20" fmla="*/ 0 w 268"/>
                <a:gd name="T21" fmla="*/ 0 h 352"/>
                <a:gd name="T22" fmla="*/ 0 w 268"/>
                <a:gd name="T23" fmla="*/ 0 h 352"/>
                <a:gd name="T24" fmla="*/ 0 w 268"/>
                <a:gd name="T25" fmla="*/ 0 h 352"/>
                <a:gd name="T26" fmla="*/ 0 w 268"/>
                <a:gd name="T27" fmla="*/ 0 h 352"/>
                <a:gd name="T28" fmla="*/ 0 w 268"/>
                <a:gd name="T29" fmla="*/ 0 h 352"/>
                <a:gd name="T30" fmla="*/ 0 w 268"/>
                <a:gd name="T31" fmla="*/ 0 h 352"/>
                <a:gd name="T32" fmla="*/ 0 w 268"/>
                <a:gd name="T33" fmla="*/ 0 h 352"/>
                <a:gd name="T34" fmla="*/ 0 w 268"/>
                <a:gd name="T35" fmla="*/ 0 h 352"/>
                <a:gd name="T36" fmla="*/ 0 w 268"/>
                <a:gd name="T37" fmla="*/ 0 h 352"/>
                <a:gd name="T38" fmla="*/ 0 w 268"/>
                <a:gd name="T39" fmla="*/ 0 h 352"/>
                <a:gd name="T40" fmla="*/ 0 w 268"/>
                <a:gd name="T41" fmla="*/ 0 h 352"/>
                <a:gd name="T42" fmla="*/ 0 w 268"/>
                <a:gd name="T43" fmla="*/ 0 h 352"/>
                <a:gd name="T44" fmla="*/ 0 w 268"/>
                <a:gd name="T45" fmla="*/ 0 h 352"/>
                <a:gd name="T46" fmla="*/ 0 w 268"/>
                <a:gd name="T47" fmla="*/ 0 h 352"/>
                <a:gd name="T48" fmla="*/ 0 w 268"/>
                <a:gd name="T49" fmla="*/ 0 h 352"/>
                <a:gd name="T50" fmla="*/ 0 w 268"/>
                <a:gd name="T51" fmla="*/ 0 h 352"/>
                <a:gd name="T52" fmla="*/ 0 w 268"/>
                <a:gd name="T53" fmla="*/ 0 h 3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68"/>
                <a:gd name="T82" fmla="*/ 0 h 352"/>
                <a:gd name="T83" fmla="*/ 268 w 268"/>
                <a:gd name="T84" fmla="*/ 352 h 3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68" h="352">
                  <a:moveTo>
                    <a:pt x="200" y="0"/>
                  </a:moveTo>
                  <a:lnTo>
                    <a:pt x="178" y="11"/>
                  </a:lnTo>
                  <a:lnTo>
                    <a:pt x="178" y="63"/>
                  </a:lnTo>
                  <a:lnTo>
                    <a:pt x="128" y="103"/>
                  </a:lnTo>
                  <a:lnTo>
                    <a:pt x="132" y="155"/>
                  </a:lnTo>
                  <a:lnTo>
                    <a:pt x="114" y="171"/>
                  </a:lnTo>
                  <a:lnTo>
                    <a:pt x="100" y="221"/>
                  </a:lnTo>
                  <a:lnTo>
                    <a:pt x="90" y="239"/>
                  </a:lnTo>
                  <a:lnTo>
                    <a:pt x="72" y="208"/>
                  </a:lnTo>
                  <a:lnTo>
                    <a:pt x="36" y="207"/>
                  </a:lnTo>
                  <a:lnTo>
                    <a:pt x="0" y="239"/>
                  </a:lnTo>
                  <a:lnTo>
                    <a:pt x="0" y="301"/>
                  </a:lnTo>
                  <a:lnTo>
                    <a:pt x="40" y="321"/>
                  </a:lnTo>
                  <a:lnTo>
                    <a:pt x="40" y="352"/>
                  </a:lnTo>
                  <a:lnTo>
                    <a:pt x="250" y="352"/>
                  </a:lnTo>
                  <a:lnTo>
                    <a:pt x="250" y="334"/>
                  </a:lnTo>
                  <a:lnTo>
                    <a:pt x="268" y="321"/>
                  </a:lnTo>
                  <a:lnTo>
                    <a:pt x="204" y="291"/>
                  </a:lnTo>
                  <a:lnTo>
                    <a:pt x="204" y="241"/>
                  </a:lnTo>
                  <a:lnTo>
                    <a:pt x="238" y="195"/>
                  </a:lnTo>
                  <a:lnTo>
                    <a:pt x="216" y="147"/>
                  </a:lnTo>
                  <a:lnTo>
                    <a:pt x="185" y="148"/>
                  </a:lnTo>
                  <a:lnTo>
                    <a:pt x="185" y="113"/>
                  </a:lnTo>
                  <a:lnTo>
                    <a:pt x="218" y="113"/>
                  </a:lnTo>
                  <a:lnTo>
                    <a:pt x="200" y="98"/>
                  </a:lnTo>
                  <a:lnTo>
                    <a:pt x="218" y="35"/>
                  </a:lnTo>
                  <a:lnTo>
                    <a:pt x="20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81" name="Freeform 159"/>
            <p:cNvSpPr>
              <a:spLocks noChangeAspect="1"/>
            </p:cNvSpPr>
            <p:nvPr/>
          </p:nvSpPr>
          <p:spPr bwMode="auto">
            <a:xfrm>
              <a:off x="2760" y="2668"/>
              <a:ext cx="161" cy="140"/>
            </a:xfrm>
            <a:custGeom>
              <a:avLst/>
              <a:gdLst>
                <a:gd name="T0" fmla="*/ 0 w 187"/>
                <a:gd name="T1" fmla="*/ 8 h 149"/>
                <a:gd name="T2" fmla="*/ 3 w 187"/>
                <a:gd name="T3" fmla="*/ 8 h 149"/>
                <a:gd name="T4" fmla="*/ 3 w 187"/>
                <a:gd name="T5" fmla="*/ 8 h 149"/>
                <a:gd name="T6" fmla="*/ 3 w 187"/>
                <a:gd name="T7" fmla="*/ 10 h 149"/>
                <a:gd name="T8" fmla="*/ 3 w 187"/>
                <a:gd name="T9" fmla="*/ 10 h 149"/>
                <a:gd name="T10" fmla="*/ 3 w 187"/>
                <a:gd name="T11" fmla="*/ 10 h 149"/>
                <a:gd name="T12" fmla="*/ 3 w 187"/>
                <a:gd name="T13" fmla="*/ 8 h 149"/>
                <a:gd name="T14" fmla="*/ 3 w 187"/>
                <a:gd name="T15" fmla="*/ 8 h 149"/>
                <a:gd name="T16" fmla="*/ 3 w 187"/>
                <a:gd name="T17" fmla="*/ 8 h 149"/>
                <a:gd name="T18" fmla="*/ 3 w 187"/>
                <a:gd name="T19" fmla="*/ 8 h 149"/>
                <a:gd name="T20" fmla="*/ 3 w 187"/>
                <a:gd name="T21" fmla="*/ 8 h 149"/>
                <a:gd name="T22" fmla="*/ 3 w 187"/>
                <a:gd name="T23" fmla="*/ 8 h 149"/>
                <a:gd name="T24" fmla="*/ 3 w 187"/>
                <a:gd name="T25" fmla="*/ 8 h 149"/>
                <a:gd name="T26" fmla="*/ 3 w 187"/>
                <a:gd name="T27" fmla="*/ 8 h 149"/>
                <a:gd name="T28" fmla="*/ 3 w 187"/>
                <a:gd name="T29" fmla="*/ 8 h 149"/>
                <a:gd name="T30" fmla="*/ 3 w 187"/>
                <a:gd name="T31" fmla="*/ 8 h 149"/>
                <a:gd name="T32" fmla="*/ 3 w 187"/>
                <a:gd name="T33" fmla="*/ 8 h 149"/>
                <a:gd name="T34" fmla="*/ 3 w 187"/>
                <a:gd name="T35" fmla="*/ 7 h 149"/>
                <a:gd name="T36" fmla="*/ 3 w 187"/>
                <a:gd name="T37" fmla="*/ 7 h 149"/>
                <a:gd name="T38" fmla="*/ 3 w 187"/>
                <a:gd name="T39" fmla="*/ 0 h 149"/>
                <a:gd name="T40" fmla="*/ 3 w 187"/>
                <a:gd name="T41" fmla="*/ 7 h 149"/>
                <a:gd name="T42" fmla="*/ 3 w 187"/>
                <a:gd name="T43" fmla="*/ 0 h 149"/>
                <a:gd name="T44" fmla="*/ 3 w 187"/>
                <a:gd name="T45" fmla="*/ 7 h 149"/>
                <a:gd name="T46" fmla="*/ 3 w 187"/>
                <a:gd name="T47" fmla="*/ 7 h 149"/>
                <a:gd name="T48" fmla="*/ 3 w 187"/>
                <a:gd name="T49" fmla="*/ 0 h 149"/>
                <a:gd name="T50" fmla="*/ 3 w 187"/>
                <a:gd name="T51" fmla="*/ 0 h 149"/>
                <a:gd name="T52" fmla="*/ 3 w 187"/>
                <a:gd name="T53" fmla="*/ 7 h 149"/>
                <a:gd name="T54" fmla="*/ 3 w 187"/>
                <a:gd name="T55" fmla="*/ 8 h 149"/>
                <a:gd name="T56" fmla="*/ 3 w 187"/>
                <a:gd name="T57" fmla="*/ 8 h 149"/>
                <a:gd name="T58" fmla="*/ 3 w 187"/>
                <a:gd name="T59" fmla="*/ 8 h 149"/>
                <a:gd name="T60" fmla="*/ 3 w 187"/>
                <a:gd name="T61" fmla="*/ 8 h 149"/>
                <a:gd name="T62" fmla="*/ 3 w 187"/>
                <a:gd name="T63" fmla="*/ 8 h 149"/>
                <a:gd name="T64" fmla="*/ 0 w 187"/>
                <a:gd name="T65" fmla="*/ 8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7"/>
                <a:gd name="T100" fmla="*/ 0 h 149"/>
                <a:gd name="T101" fmla="*/ 187 w 187"/>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7" h="149">
                  <a:moveTo>
                    <a:pt x="0" y="111"/>
                  </a:moveTo>
                  <a:lnTo>
                    <a:pt x="36" y="111"/>
                  </a:lnTo>
                  <a:lnTo>
                    <a:pt x="44" y="119"/>
                  </a:lnTo>
                  <a:lnTo>
                    <a:pt x="51" y="140"/>
                  </a:lnTo>
                  <a:lnTo>
                    <a:pt x="90" y="140"/>
                  </a:lnTo>
                  <a:lnTo>
                    <a:pt x="103" y="148"/>
                  </a:lnTo>
                  <a:lnTo>
                    <a:pt x="103" y="119"/>
                  </a:lnTo>
                  <a:lnTo>
                    <a:pt x="119" y="103"/>
                  </a:lnTo>
                  <a:lnTo>
                    <a:pt x="134" y="103"/>
                  </a:lnTo>
                  <a:lnTo>
                    <a:pt x="142" y="119"/>
                  </a:lnTo>
                  <a:lnTo>
                    <a:pt x="149" y="111"/>
                  </a:lnTo>
                  <a:lnTo>
                    <a:pt x="157" y="88"/>
                  </a:lnTo>
                  <a:lnTo>
                    <a:pt x="163" y="80"/>
                  </a:lnTo>
                  <a:lnTo>
                    <a:pt x="163" y="59"/>
                  </a:lnTo>
                  <a:lnTo>
                    <a:pt x="186" y="36"/>
                  </a:lnTo>
                  <a:lnTo>
                    <a:pt x="186" y="15"/>
                  </a:lnTo>
                  <a:lnTo>
                    <a:pt x="178" y="15"/>
                  </a:lnTo>
                  <a:lnTo>
                    <a:pt x="170" y="7"/>
                  </a:lnTo>
                  <a:lnTo>
                    <a:pt x="157" y="7"/>
                  </a:lnTo>
                  <a:lnTo>
                    <a:pt x="142" y="0"/>
                  </a:lnTo>
                  <a:lnTo>
                    <a:pt x="126" y="7"/>
                  </a:lnTo>
                  <a:lnTo>
                    <a:pt x="119" y="0"/>
                  </a:lnTo>
                  <a:lnTo>
                    <a:pt x="90" y="7"/>
                  </a:lnTo>
                  <a:lnTo>
                    <a:pt x="74" y="7"/>
                  </a:lnTo>
                  <a:lnTo>
                    <a:pt x="59" y="0"/>
                  </a:lnTo>
                  <a:lnTo>
                    <a:pt x="36" y="0"/>
                  </a:lnTo>
                  <a:lnTo>
                    <a:pt x="36" y="7"/>
                  </a:lnTo>
                  <a:lnTo>
                    <a:pt x="23" y="15"/>
                  </a:lnTo>
                  <a:lnTo>
                    <a:pt x="23" y="44"/>
                  </a:lnTo>
                  <a:lnTo>
                    <a:pt x="15" y="59"/>
                  </a:lnTo>
                  <a:lnTo>
                    <a:pt x="7" y="59"/>
                  </a:lnTo>
                  <a:lnTo>
                    <a:pt x="7" y="75"/>
                  </a:lnTo>
                  <a:lnTo>
                    <a:pt x="0" y="111"/>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82" name="Freeform 160"/>
            <p:cNvSpPr>
              <a:spLocks noChangeAspect="1"/>
            </p:cNvSpPr>
            <p:nvPr/>
          </p:nvSpPr>
          <p:spPr bwMode="auto">
            <a:xfrm>
              <a:off x="2725" y="2697"/>
              <a:ext cx="20" cy="84"/>
            </a:xfrm>
            <a:custGeom>
              <a:avLst/>
              <a:gdLst>
                <a:gd name="T0" fmla="*/ 0 w 24"/>
                <a:gd name="T1" fmla="*/ 0 h 89"/>
                <a:gd name="T2" fmla="*/ 0 w 24"/>
                <a:gd name="T3" fmla="*/ 8 h 89"/>
                <a:gd name="T4" fmla="*/ 3 w 24"/>
                <a:gd name="T5" fmla="*/ 8 h 89"/>
                <a:gd name="T6" fmla="*/ 3 w 24"/>
                <a:gd name="T7" fmla="*/ 8 h 89"/>
                <a:gd name="T8" fmla="*/ 3 w 24"/>
                <a:gd name="T9" fmla="*/ 8 h 89"/>
                <a:gd name="T10" fmla="*/ 3 w 24"/>
                <a:gd name="T11" fmla="*/ 8 h 89"/>
                <a:gd name="T12" fmla="*/ 3 w 24"/>
                <a:gd name="T13" fmla="*/ 7 h 89"/>
                <a:gd name="T14" fmla="*/ 3 w 24"/>
                <a:gd name="T15" fmla="*/ 0 h 89"/>
                <a:gd name="T16" fmla="*/ 0 w 24"/>
                <a:gd name="T17" fmla="*/ 0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89"/>
                <a:gd name="T29" fmla="*/ 24 w 24"/>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89">
                  <a:moveTo>
                    <a:pt x="0" y="0"/>
                  </a:moveTo>
                  <a:lnTo>
                    <a:pt x="0" y="21"/>
                  </a:lnTo>
                  <a:lnTo>
                    <a:pt x="8" y="28"/>
                  </a:lnTo>
                  <a:lnTo>
                    <a:pt x="8" y="88"/>
                  </a:lnTo>
                  <a:lnTo>
                    <a:pt x="23" y="80"/>
                  </a:lnTo>
                  <a:lnTo>
                    <a:pt x="23" y="28"/>
                  </a:lnTo>
                  <a:lnTo>
                    <a:pt x="16" y="7"/>
                  </a:lnTo>
                  <a:lnTo>
                    <a:pt x="16" y="0"/>
                  </a:lnTo>
                  <a:lnTo>
                    <a:pt x="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83" name="Freeform 161"/>
            <p:cNvSpPr>
              <a:spLocks noChangeAspect="1"/>
            </p:cNvSpPr>
            <p:nvPr/>
          </p:nvSpPr>
          <p:spPr bwMode="auto">
            <a:xfrm>
              <a:off x="2739" y="2682"/>
              <a:ext cx="40" cy="91"/>
            </a:xfrm>
            <a:custGeom>
              <a:avLst/>
              <a:gdLst>
                <a:gd name="T0" fmla="*/ 3 w 47"/>
                <a:gd name="T1" fmla="*/ 0 h 97"/>
                <a:gd name="T2" fmla="*/ 3 w 47"/>
                <a:gd name="T3" fmla="*/ 8 h 97"/>
                <a:gd name="T4" fmla="*/ 3 w 47"/>
                <a:gd name="T5" fmla="*/ 8 h 97"/>
                <a:gd name="T6" fmla="*/ 0 w 47"/>
                <a:gd name="T7" fmla="*/ 8 h 97"/>
                <a:gd name="T8" fmla="*/ 0 w 47"/>
                <a:gd name="T9" fmla="*/ 8 h 97"/>
                <a:gd name="T10" fmla="*/ 3 w 47"/>
                <a:gd name="T11" fmla="*/ 8 h 97"/>
                <a:gd name="T12" fmla="*/ 3 w 47"/>
                <a:gd name="T13" fmla="*/ 8 h 97"/>
                <a:gd name="T14" fmla="*/ 3 w 47"/>
                <a:gd name="T15" fmla="*/ 8 h 97"/>
                <a:gd name="T16" fmla="*/ 3 w 47"/>
                <a:gd name="T17" fmla="*/ 8 h 97"/>
                <a:gd name="T18" fmla="*/ 3 w 47"/>
                <a:gd name="T19" fmla="*/ 8 h 97"/>
                <a:gd name="T20" fmla="*/ 3 w 47"/>
                <a:gd name="T21" fmla="*/ 8 h 97"/>
                <a:gd name="T22" fmla="*/ 3 w 47"/>
                <a:gd name="T23" fmla="*/ 8 h 97"/>
                <a:gd name="T24" fmla="*/ 3 w 47"/>
                <a:gd name="T25" fmla="*/ 8 h 97"/>
                <a:gd name="T26" fmla="*/ 3 w 47"/>
                <a:gd name="T27" fmla="*/ 0 h 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97"/>
                <a:gd name="T44" fmla="*/ 47 w 47"/>
                <a:gd name="T45" fmla="*/ 97 h 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97">
                  <a:moveTo>
                    <a:pt x="30" y="0"/>
                  </a:moveTo>
                  <a:lnTo>
                    <a:pt x="23" y="8"/>
                  </a:lnTo>
                  <a:lnTo>
                    <a:pt x="7" y="8"/>
                  </a:lnTo>
                  <a:lnTo>
                    <a:pt x="0" y="16"/>
                  </a:lnTo>
                  <a:lnTo>
                    <a:pt x="0" y="23"/>
                  </a:lnTo>
                  <a:lnTo>
                    <a:pt x="7" y="44"/>
                  </a:lnTo>
                  <a:lnTo>
                    <a:pt x="7" y="96"/>
                  </a:lnTo>
                  <a:lnTo>
                    <a:pt x="23" y="96"/>
                  </a:lnTo>
                  <a:lnTo>
                    <a:pt x="30" y="60"/>
                  </a:lnTo>
                  <a:lnTo>
                    <a:pt x="30" y="44"/>
                  </a:lnTo>
                  <a:lnTo>
                    <a:pt x="38" y="44"/>
                  </a:lnTo>
                  <a:lnTo>
                    <a:pt x="46" y="29"/>
                  </a:lnTo>
                  <a:lnTo>
                    <a:pt x="46" y="8"/>
                  </a:lnTo>
                  <a:lnTo>
                    <a:pt x="3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84" name="Freeform 162"/>
            <p:cNvSpPr>
              <a:spLocks noChangeAspect="1"/>
            </p:cNvSpPr>
            <p:nvPr/>
          </p:nvSpPr>
          <p:spPr bwMode="auto">
            <a:xfrm>
              <a:off x="2686" y="2697"/>
              <a:ext cx="46" cy="106"/>
            </a:xfrm>
            <a:custGeom>
              <a:avLst/>
              <a:gdLst>
                <a:gd name="T0" fmla="*/ 3 w 53"/>
                <a:gd name="T1" fmla="*/ 0 h 112"/>
                <a:gd name="T2" fmla="*/ 3 w 53"/>
                <a:gd name="T3" fmla="*/ 9 h 112"/>
                <a:gd name="T4" fmla="*/ 3 w 53"/>
                <a:gd name="T5" fmla="*/ 9 h 112"/>
                <a:gd name="T6" fmla="*/ 3 w 53"/>
                <a:gd name="T7" fmla="*/ 9 h 112"/>
                <a:gd name="T8" fmla="*/ 3 w 53"/>
                <a:gd name="T9" fmla="*/ 9 h 112"/>
                <a:gd name="T10" fmla="*/ 3 w 53"/>
                <a:gd name="T11" fmla="*/ 11 h 112"/>
                <a:gd name="T12" fmla="*/ 0 w 53"/>
                <a:gd name="T13" fmla="*/ 9 h 112"/>
                <a:gd name="T14" fmla="*/ 0 w 53"/>
                <a:gd name="T15" fmla="*/ 9 h 112"/>
                <a:gd name="T16" fmla="*/ 3 w 53"/>
                <a:gd name="T17" fmla="*/ 9 h 112"/>
                <a:gd name="T18" fmla="*/ 0 w 53"/>
                <a:gd name="T19" fmla="*/ 9 h 112"/>
                <a:gd name="T20" fmla="*/ 0 w 53"/>
                <a:gd name="T21" fmla="*/ 0 h 112"/>
                <a:gd name="T22" fmla="*/ 3 w 53"/>
                <a:gd name="T23" fmla="*/ 0 h 1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
                <a:gd name="T37" fmla="*/ 0 h 112"/>
                <a:gd name="T38" fmla="*/ 53 w 53"/>
                <a:gd name="T39" fmla="*/ 112 h 1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 h="112">
                  <a:moveTo>
                    <a:pt x="44" y="0"/>
                  </a:moveTo>
                  <a:lnTo>
                    <a:pt x="44" y="23"/>
                  </a:lnTo>
                  <a:lnTo>
                    <a:pt x="52" y="28"/>
                  </a:lnTo>
                  <a:lnTo>
                    <a:pt x="52" y="88"/>
                  </a:lnTo>
                  <a:lnTo>
                    <a:pt x="37" y="103"/>
                  </a:lnTo>
                  <a:lnTo>
                    <a:pt x="8" y="111"/>
                  </a:lnTo>
                  <a:lnTo>
                    <a:pt x="0" y="96"/>
                  </a:lnTo>
                  <a:lnTo>
                    <a:pt x="0" y="59"/>
                  </a:lnTo>
                  <a:lnTo>
                    <a:pt x="8" y="44"/>
                  </a:lnTo>
                  <a:lnTo>
                    <a:pt x="0" y="28"/>
                  </a:lnTo>
                  <a:lnTo>
                    <a:pt x="0" y="0"/>
                  </a:lnTo>
                  <a:lnTo>
                    <a:pt x="44"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85" name="Freeform 163"/>
            <p:cNvSpPr>
              <a:spLocks noChangeAspect="1"/>
            </p:cNvSpPr>
            <p:nvPr/>
          </p:nvSpPr>
          <p:spPr bwMode="auto">
            <a:xfrm>
              <a:off x="2806" y="2857"/>
              <a:ext cx="14" cy="7"/>
            </a:xfrm>
            <a:custGeom>
              <a:avLst/>
              <a:gdLst>
                <a:gd name="T0" fmla="*/ 2 w 17"/>
                <a:gd name="T1" fmla="*/ 0 h 7"/>
                <a:gd name="T2" fmla="*/ 2 w 17"/>
                <a:gd name="T3" fmla="*/ 6 h 7"/>
                <a:gd name="T4" fmla="*/ 0 w 17"/>
                <a:gd name="T5" fmla="*/ 6 h 7"/>
                <a:gd name="T6" fmla="*/ 0 w 17"/>
                <a:gd name="T7" fmla="*/ 0 h 7"/>
                <a:gd name="T8" fmla="*/ 2 w 17"/>
                <a:gd name="T9" fmla="*/ 0 h 7"/>
                <a:gd name="T10" fmla="*/ 0 60000 65536"/>
                <a:gd name="T11" fmla="*/ 0 60000 65536"/>
                <a:gd name="T12" fmla="*/ 0 60000 65536"/>
                <a:gd name="T13" fmla="*/ 0 60000 65536"/>
                <a:gd name="T14" fmla="*/ 0 60000 65536"/>
                <a:gd name="T15" fmla="*/ 0 w 17"/>
                <a:gd name="T16" fmla="*/ 0 h 7"/>
                <a:gd name="T17" fmla="*/ 17 w 17"/>
                <a:gd name="T18" fmla="*/ 7 h 7"/>
              </a:gdLst>
              <a:ahLst/>
              <a:cxnLst>
                <a:cxn ang="T10">
                  <a:pos x="T0" y="T1"/>
                </a:cxn>
                <a:cxn ang="T11">
                  <a:pos x="T2" y="T3"/>
                </a:cxn>
                <a:cxn ang="T12">
                  <a:pos x="T4" y="T5"/>
                </a:cxn>
                <a:cxn ang="T13">
                  <a:pos x="T6" y="T7"/>
                </a:cxn>
                <a:cxn ang="T14">
                  <a:pos x="T8" y="T9"/>
                </a:cxn>
              </a:cxnLst>
              <a:rect l="T15" t="T16" r="T17" b="T18"/>
              <a:pathLst>
                <a:path w="17" h="7">
                  <a:moveTo>
                    <a:pt x="16" y="0"/>
                  </a:moveTo>
                  <a:lnTo>
                    <a:pt x="8" y="6"/>
                  </a:lnTo>
                  <a:lnTo>
                    <a:pt x="0" y="6"/>
                  </a:lnTo>
                  <a:lnTo>
                    <a:pt x="0" y="0"/>
                  </a:lnTo>
                  <a:lnTo>
                    <a:pt x="16"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86" name="Freeform 164"/>
            <p:cNvSpPr>
              <a:spLocks noChangeAspect="1"/>
            </p:cNvSpPr>
            <p:nvPr/>
          </p:nvSpPr>
          <p:spPr bwMode="auto">
            <a:xfrm>
              <a:off x="3223" y="2607"/>
              <a:ext cx="89" cy="91"/>
            </a:xfrm>
            <a:custGeom>
              <a:avLst/>
              <a:gdLst>
                <a:gd name="T0" fmla="*/ 3 w 104"/>
                <a:gd name="T1" fmla="*/ 8 h 97"/>
                <a:gd name="T2" fmla="*/ 3 w 104"/>
                <a:gd name="T3" fmla="*/ 8 h 97"/>
                <a:gd name="T4" fmla="*/ 3 w 104"/>
                <a:gd name="T5" fmla="*/ 8 h 97"/>
                <a:gd name="T6" fmla="*/ 0 w 104"/>
                <a:gd name="T7" fmla="*/ 8 h 97"/>
                <a:gd name="T8" fmla="*/ 3 w 104"/>
                <a:gd name="T9" fmla="*/ 8 h 97"/>
                <a:gd name="T10" fmla="*/ 3 w 104"/>
                <a:gd name="T11" fmla="*/ 8 h 97"/>
                <a:gd name="T12" fmla="*/ 3 w 104"/>
                <a:gd name="T13" fmla="*/ 8 h 97"/>
                <a:gd name="T14" fmla="*/ 3 w 104"/>
                <a:gd name="T15" fmla="*/ 0 h 97"/>
                <a:gd name="T16" fmla="*/ 3 w 104"/>
                <a:gd name="T17" fmla="*/ 8 h 97"/>
                <a:gd name="T18" fmla="*/ 3 w 104"/>
                <a:gd name="T19" fmla="*/ 8 h 97"/>
                <a:gd name="T20" fmla="*/ 3 w 104"/>
                <a:gd name="T21" fmla="*/ 8 h 97"/>
                <a:gd name="T22" fmla="*/ 3 w 104"/>
                <a:gd name="T23" fmla="*/ 8 h 97"/>
                <a:gd name="T24" fmla="*/ 3 w 104"/>
                <a:gd name="T25" fmla="*/ 8 h 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97"/>
                <a:gd name="T41" fmla="*/ 104 w 104"/>
                <a:gd name="T42" fmla="*/ 97 h 9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97">
                  <a:moveTo>
                    <a:pt x="88" y="96"/>
                  </a:moveTo>
                  <a:lnTo>
                    <a:pt x="63" y="72"/>
                  </a:lnTo>
                  <a:lnTo>
                    <a:pt x="36" y="65"/>
                  </a:lnTo>
                  <a:lnTo>
                    <a:pt x="0" y="57"/>
                  </a:lnTo>
                  <a:lnTo>
                    <a:pt x="4" y="42"/>
                  </a:lnTo>
                  <a:lnTo>
                    <a:pt x="12" y="35"/>
                  </a:lnTo>
                  <a:lnTo>
                    <a:pt x="12" y="15"/>
                  </a:lnTo>
                  <a:lnTo>
                    <a:pt x="37" y="0"/>
                  </a:lnTo>
                  <a:lnTo>
                    <a:pt x="51" y="42"/>
                  </a:lnTo>
                  <a:lnTo>
                    <a:pt x="70" y="48"/>
                  </a:lnTo>
                  <a:lnTo>
                    <a:pt x="93" y="72"/>
                  </a:lnTo>
                  <a:lnTo>
                    <a:pt x="103" y="87"/>
                  </a:lnTo>
                  <a:lnTo>
                    <a:pt x="88" y="9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87" name="Freeform 165"/>
            <p:cNvSpPr>
              <a:spLocks noChangeAspect="1"/>
            </p:cNvSpPr>
            <p:nvPr/>
          </p:nvSpPr>
          <p:spPr bwMode="auto">
            <a:xfrm>
              <a:off x="3180" y="2662"/>
              <a:ext cx="198" cy="155"/>
            </a:xfrm>
            <a:custGeom>
              <a:avLst/>
              <a:gdLst>
                <a:gd name="T0" fmla="*/ 3 w 227"/>
                <a:gd name="T1" fmla="*/ 0 h 165"/>
                <a:gd name="T2" fmla="*/ 3 w 227"/>
                <a:gd name="T3" fmla="*/ 3 h 165"/>
                <a:gd name="T4" fmla="*/ 3 w 227"/>
                <a:gd name="T5" fmla="*/ 8 h 165"/>
                <a:gd name="T6" fmla="*/ 3 w 227"/>
                <a:gd name="T7" fmla="*/ 8 h 165"/>
                <a:gd name="T8" fmla="*/ 3 w 227"/>
                <a:gd name="T9" fmla="*/ 8 h 165"/>
                <a:gd name="T10" fmla="*/ 3 w 227"/>
                <a:gd name="T11" fmla="*/ 8 h 165"/>
                <a:gd name="T12" fmla="*/ 3 w 227"/>
                <a:gd name="T13" fmla="*/ 8 h 165"/>
                <a:gd name="T14" fmla="*/ 3 w 227"/>
                <a:gd name="T15" fmla="*/ 8 h 165"/>
                <a:gd name="T16" fmla="*/ 3 w 227"/>
                <a:gd name="T17" fmla="*/ 8 h 165"/>
                <a:gd name="T18" fmla="*/ 3 w 227"/>
                <a:gd name="T19" fmla="*/ 8 h 165"/>
                <a:gd name="T20" fmla="*/ 3 w 227"/>
                <a:gd name="T21" fmla="*/ 8 h 165"/>
                <a:gd name="T22" fmla="*/ 3 w 227"/>
                <a:gd name="T23" fmla="*/ 8 h 165"/>
                <a:gd name="T24" fmla="*/ 3 w 227"/>
                <a:gd name="T25" fmla="*/ 8 h 165"/>
                <a:gd name="T26" fmla="*/ 3 w 227"/>
                <a:gd name="T27" fmla="*/ 8 h 165"/>
                <a:gd name="T28" fmla="*/ 3 w 227"/>
                <a:gd name="T29" fmla="*/ 8 h 165"/>
                <a:gd name="T30" fmla="*/ 3 w 227"/>
                <a:gd name="T31" fmla="*/ 9 h 165"/>
                <a:gd name="T32" fmla="*/ 3 w 227"/>
                <a:gd name="T33" fmla="*/ 9 h 165"/>
                <a:gd name="T34" fmla="*/ 3 w 227"/>
                <a:gd name="T35" fmla="*/ 10 h 165"/>
                <a:gd name="T36" fmla="*/ 3 w 227"/>
                <a:gd name="T37" fmla="*/ 10 h 165"/>
                <a:gd name="T38" fmla="*/ 3 w 227"/>
                <a:gd name="T39" fmla="*/ 12 h 165"/>
                <a:gd name="T40" fmla="*/ 3 w 227"/>
                <a:gd name="T41" fmla="*/ 10 h 165"/>
                <a:gd name="T42" fmla="*/ 3 w 227"/>
                <a:gd name="T43" fmla="*/ 10 h 165"/>
                <a:gd name="T44" fmla="*/ 3 w 227"/>
                <a:gd name="T45" fmla="*/ 12 h 165"/>
                <a:gd name="T46" fmla="*/ 3 w 227"/>
                <a:gd name="T47" fmla="*/ 11 h 165"/>
                <a:gd name="T48" fmla="*/ 3 w 227"/>
                <a:gd name="T49" fmla="*/ 10 h 165"/>
                <a:gd name="T50" fmla="*/ 3 w 227"/>
                <a:gd name="T51" fmla="*/ 9 h 165"/>
                <a:gd name="T52" fmla="*/ 3 w 227"/>
                <a:gd name="T53" fmla="*/ 9 h 165"/>
                <a:gd name="T54" fmla="*/ 3 w 227"/>
                <a:gd name="T55" fmla="*/ 8 h 165"/>
                <a:gd name="T56" fmla="*/ 3 w 227"/>
                <a:gd name="T57" fmla="*/ 8 h 165"/>
                <a:gd name="T58" fmla="*/ 3 w 227"/>
                <a:gd name="T59" fmla="*/ 8 h 165"/>
                <a:gd name="T60" fmla="*/ 0 w 227"/>
                <a:gd name="T61" fmla="*/ 8 h 165"/>
                <a:gd name="T62" fmla="*/ 0 w 227"/>
                <a:gd name="T63" fmla="*/ 8 h 165"/>
                <a:gd name="T64" fmla="*/ 3 w 227"/>
                <a:gd name="T65" fmla="*/ 8 h 165"/>
                <a:gd name="T66" fmla="*/ 3 w 227"/>
                <a:gd name="T67" fmla="*/ 8 h 165"/>
                <a:gd name="T68" fmla="*/ 3 w 227"/>
                <a:gd name="T69" fmla="*/ 8 h 165"/>
                <a:gd name="T70" fmla="*/ 3 w 227"/>
                <a:gd name="T71" fmla="*/ 8 h 165"/>
                <a:gd name="T72" fmla="*/ 3 w 227"/>
                <a:gd name="T73" fmla="*/ 8 h 165"/>
                <a:gd name="T74" fmla="*/ 3 w 227"/>
                <a:gd name="T75" fmla="*/ 8 h 165"/>
                <a:gd name="T76" fmla="*/ 3 w 227"/>
                <a:gd name="T77" fmla="*/ 8 h 165"/>
                <a:gd name="T78" fmla="*/ 3 w 227"/>
                <a:gd name="T79" fmla="*/ 8 h 165"/>
                <a:gd name="T80" fmla="*/ 3 w 227"/>
                <a:gd name="T81" fmla="*/ 8 h 165"/>
                <a:gd name="T82" fmla="*/ 3 w 227"/>
                <a:gd name="T83" fmla="*/ 0 h 1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7"/>
                <a:gd name="T127" fmla="*/ 0 h 165"/>
                <a:gd name="T128" fmla="*/ 227 w 227"/>
                <a:gd name="T129" fmla="*/ 165 h 16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7" h="165">
                  <a:moveTo>
                    <a:pt x="49" y="0"/>
                  </a:moveTo>
                  <a:lnTo>
                    <a:pt x="76" y="3"/>
                  </a:lnTo>
                  <a:lnTo>
                    <a:pt x="97" y="11"/>
                  </a:lnTo>
                  <a:lnTo>
                    <a:pt x="112" y="15"/>
                  </a:lnTo>
                  <a:lnTo>
                    <a:pt x="126" y="27"/>
                  </a:lnTo>
                  <a:lnTo>
                    <a:pt x="138" y="36"/>
                  </a:lnTo>
                  <a:lnTo>
                    <a:pt x="138" y="51"/>
                  </a:lnTo>
                  <a:lnTo>
                    <a:pt x="153" y="53"/>
                  </a:lnTo>
                  <a:lnTo>
                    <a:pt x="156" y="68"/>
                  </a:lnTo>
                  <a:lnTo>
                    <a:pt x="165" y="83"/>
                  </a:lnTo>
                  <a:lnTo>
                    <a:pt x="175" y="86"/>
                  </a:lnTo>
                  <a:lnTo>
                    <a:pt x="189" y="87"/>
                  </a:lnTo>
                  <a:lnTo>
                    <a:pt x="207" y="89"/>
                  </a:lnTo>
                  <a:lnTo>
                    <a:pt x="217" y="89"/>
                  </a:lnTo>
                  <a:lnTo>
                    <a:pt x="226" y="86"/>
                  </a:lnTo>
                  <a:lnTo>
                    <a:pt x="192" y="140"/>
                  </a:lnTo>
                  <a:lnTo>
                    <a:pt x="168" y="141"/>
                  </a:lnTo>
                  <a:lnTo>
                    <a:pt x="162" y="149"/>
                  </a:lnTo>
                  <a:lnTo>
                    <a:pt x="142" y="147"/>
                  </a:lnTo>
                  <a:lnTo>
                    <a:pt x="139" y="164"/>
                  </a:lnTo>
                  <a:lnTo>
                    <a:pt x="117" y="149"/>
                  </a:lnTo>
                  <a:lnTo>
                    <a:pt x="106" y="147"/>
                  </a:lnTo>
                  <a:lnTo>
                    <a:pt x="99" y="162"/>
                  </a:lnTo>
                  <a:lnTo>
                    <a:pt x="84" y="156"/>
                  </a:lnTo>
                  <a:lnTo>
                    <a:pt x="69" y="143"/>
                  </a:lnTo>
                  <a:lnTo>
                    <a:pt x="45" y="141"/>
                  </a:lnTo>
                  <a:lnTo>
                    <a:pt x="34" y="134"/>
                  </a:lnTo>
                  <a:lnTo>
                    <a:pt x="30" y="128"/>
                  </a:lnTo>
                  <a:lnTo>
                    <a:pt x="24" y="114"/>
                  </a:lnTo>
                  <a:lnTo>
                    <a:pt x="15" y="110"/>
                  </a:lnTo>
                  <a:lnTo>
                    <a:pt x="0" y="104"/>
                  </a:lnTo>
                  <a:lnTo>
                    <a:pt x="0" y="90"/>
                  </a:lnTo>
                  <a:lnTo>
                    <a:pt x="7" y="86"/>
                  </a:lnTo>
                  <a:lnTo>
                    <a:pt x="15" y="84"/>
                  </a:lnTo>
                  <a:lnTo>
                    <a:pt x="15" y="62"/>
                  </a:lnTo>
                  <a:lnTo>
                    <a:pt x="24" y="56"/>
                  </a:lnTo>
                  <a:lnTo>
                    <a:pt x="33" y="51"/>
                  </a:lnTo>
                  <a:lnTo>
                    <a:pt x="33" y="38"/>
                  </a:lnTo>
                  <a:lnTo>
                    <a:pt x="36" y="26"/>
                  </a:lnTo>
                  <a:lnTo>
                    <a:pt x="39" y="21"/>
                  </a:lnTo>
                  <a:lnTo>
                    <a:pt x="46" y="15"/>
                  </a:lnTo>
                  <a:lnTo>
                    <a:pt x="49"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88" name="Freeform 166"/>
            <p:cNvSpPr>
              <a:spLocks noChangeAspect="1"/>
            </p:cNvSpPr>
            <p:nvPr/>
          </p:nvSpPr>
          <p:spPr bwMode="auto">
            <a:xfrm>
              <a:off x="3223" y="2607"/>
              <a:ext cx="89" cy="91"/>
            </a:xfrm>
            <a:custGeom>
              <a:avLst/>
              <a:gdLst>
                <a:gd name="T0" fmla="*/ 3 w 104"/>
                <a:gd name="T1" fmla="*/ 8 h 97"/>
                <a:gd name="T2" fmla="*/ 3 w 104"/>
                <a:gd name="T3" fmla="*/ 8 h 97"/>
                <a:gd name="T4" fmla="*/ 3 w 104"/>
                <a:gd name="T5" fmla="*/ 8 h 97"/>
                <a:gd name="T6" fmla="*/ 0 w 104"/>
                <a:gd name="T7" fmla="*/ 8 h 97"/>
                <a:gd name="T8" fmla="*/ 3 w 104"/>
                <a:gd name="T9" fmla="*/ 8 h 97"/>
                <a:gd name="T10" fmla="*/ 3 w 104"/>
                <a:gd name="T11" fmla="*/ 8 h 97"/>
                <a:gd name="T12" fmla="*/ 3 w 104"/>
                <a:gd name="T13" fmla="*/ 8 h 97"/>
                <a:gd name="T14" fmla="*/ 3 w 104"/>
                <a:gd name="T15" fmla="*/ 0 h 97"/>
                <a:gd name="T16" fmla="*/ 3 w 104"/>
                <a:gd name="T17" fmla="*/ 8 h 97"/>
                <a:gd name="T18" fmla="*/ 3 w 104"/>
                <a:gd name="T19" fmla="*/ 8 h 97"/>
                <a:gd name="T20" fmla="*/ 3 w 104"/>
                <a:gd name="T21" fmla="*/ 8 h 97"/>
                <a:gd name="T22" fmla="*/ 3 w 104"/>
                <a:gd name="T23" fmla="*/ 8 h 97"/>
                <a:gd name="T24" fmla="*/ 3 w 104"/>
                <a:gd name="T25" fmla="*/ 8 h 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97"/>
                <a:gd name="T41" fmla="*/ 104 w 104"/>
                <a:gd name="T42" fmla="*/ 97 h 9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97">
                  <a:moveTo>
                    <a:pt x="88" y="96"/>
                  </a:moveTo>
                  <a:lnTo>
                    <a:pt x="63" y="72"/>
                  </a:lnTo>
                  <a:lnTo>
                    <a:pt x="36" y="65"/>
                  </a:lnTo>
                  <a:lnTo>
                    <a:pt x="0" y="57"/>
                  </a:lnTo>
                  <a:lnTo>
                    <a:pt x="4" y="42"/>
                  </a:lnTo>
                  <a:lnTo>
                    <a:pt x="12" y="35"/>
                  </a:lnTo>
                  <a:lnTo>
                    <a:pt x="12" y="15"/>
                  </a:lnTo>
                  <a:lnTo>
                    <a:pt x="37" y="0"/>
                  </a:lnTo>
                  <a:lnTo>
                    <a:pt x="51" y="42"/>
                  </a:lnTo>
                  <a:lnTo>
                    <a:pt x="70" y="48"/>
                  </a:lnTo>
                  <a:lnTo>
                    <a:pt x="93" y="72"/>
                  </a:lnTo>
                  <a:lnTo>
                    <a:pt x="103" y="87"/>
                  </a:lnTo>
                  <a:lnTo>
                    <a:pt x="88" y="9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89" name="Freeform 167"/>
            <p:cNvSpPr>
              <a:spLocks noChangeAspect="1"/>
            </p:cNvSpPr>
            <p:nvPr/>
          </p:nvSpPr>
          <p:spPr bwMode="auto">
            <a:xfrm>
              <a:off x="3180" y="2660"/>
              <a:ext cx="197" cy="157"/>
            </a:xfrm>
            <a:custGeom>
              <a:avLst/>
              <a:gdLst>
                <a:gd name="T0" fmla="*/ 0 w 491"/>
                <a:gd name="T1" fmla="*/ 0 h 359"/>
                <a:gd name="T2" fmla="*/ 0 w 491"/>
                <a:gd name="T3" fmla="*/ 0 h 359"/>
                <a:gd name="T4" fmla="*/ 0 w 491"/>
                <a:gd name="T5" fmla="*/ 0 h 359"/>
                <a:gd name="T6" fmla="*/ 0 w 491"/>
                <a:gd name="T7" fmla="*/ 0 h 359"/>
                <a:gd name="T8" fmla="*/ 0 w 491"/>
                <a:gd name="T9" fmla="*/ 0 h 359"/>
                <a:gd name="T10" fmla="*/ 0 w 491"/>
                <a:gd name="T11" fmla="*/ 0 h 359"/>
                <a:gd name="T12" fmla="*/ 0 w 491"/>
                <a:gd name="T13" fmla="*/ 0 h 359"/>
                <a:gd name="T14" fmla="*/ 0 w 491"/>
                <a:gd name="T15" fmla="*/ 0 h 359"/>
                <a:gd name="T16" fmla="*/ 0 w 491"/>
                <a:gd name="T17" fmla="*/ 0 h 359"/>
                <a:gd name="T18" fmla="*/ 0 w 491"/>
                <a:gd name="T19" fmla="*/ 0 h 359"/>
                <a:gd name="T20" fmla="*/ 0 w 491"/>
                <a:gd name="T21" fmla="*/ 0 h 359"/>
                <a:gd name="T22" fmla="*/ 0 w 491"/>
                <a:gd name="T23" fmla="*/ 0 h 359"/>
                <a:gd name="T24" fmla="*/ 0 w 491"/>
                <a:gd name="T25" fmla="*/ 0 h 359"/>
                <a:gd name="T26" fmla="*/ 0 w 491"/>
                <a:gd name="T27" fmla="*/ 0 h 359"/>
                <a:gd name="T28" fmla="*/ 0 w 491"/>
                <a:gd name="T29" fmla="*/ 0 h 359"/>
                <a:gd name="T30" fmla="*/ 0 w 491"/>
                <a:gd name="T31" fmla="*/ 0 h 359"/>
                <a:gd name="T32" fmla="*/ 0 w 491"/>
                <a:gd name="T33" fmla="*/ 0 h 359"/>
                <a:gd name="T34" fmla="*/ 0 w 491"/>
                <a:gd name="T35" fmla="*/ 0 h 359"/>
                <a:gd name="T36" fmla="*/ 0 w 491"/>
                <a:gd name="T37" fmla="*/ 0 h 359"/>
                <a:gd name="T38" fmla="*/ 0 w 491"/>
                <a:gd name="T39" fmla="*/ 0 h 359"/>
                <a:gd name="T40" fmla="*/ 0 w 491"/>
                <a:gd name="T41" fmla="*/ 0 h 359"/>
                <a:gd name="T42" fmla="*/ 0 w 491"/>
                <a:gd name="T43" fmla="*/ 0 h 359"/>
                <a:gd name="T44" fmla="*/ 0 w 491"/>
                <a:gd name="T45" fmla="*/ 0 h 359"/>
                <a:gd name="T46" fmla="*/ 0 w 491"/>
                <a:gd name="T47" fmla="*/ 0 h 359"/>
                <a:gd name="T48" fmla="*/ 0 w 491"/>
                <a:gd name="T49" fmla="*/ 0 h 359"/>
                <a:gd name="T50" fmla="*/ 0 w 491"/>
                <a:gd name="T51" fmla="*/ 0 h 359"/>
                <a:gd name="T52" fmla="*/ 0 w 491"/>
                <a:gd name="T53" fmla="*/ 0 h 359"/>
                <a:gd name="T54" fmla="*/ 0 w 491"/>
                <a:gd name="T55" fmla="*/ 0 h 359"/>
                <a:gd name="T56" fmla="*/ 0 w 491"/>
                <a:gd name="T57" fmla="*/ 0 h 359"/>
                <a:gd name="T58" fmla="*/ 0 w 491"/>
                <a:gd name="T59" fmla="*/ 0 h 359"/>
                <a:gd name="T60" fmla="*/ 0 w 491"/>
                <a:gd name="T61" fmla="*/ 0 h 359"/>
                <a:gd name="T62" fmla="*/ 0 w 491"/>
                <a:gd name="T63" fmla="*/ 0 h 359"/>
                <a:gd name="T64" fmla="*/ 0 w 491"/>
                <a:gd name="T65" fmla="*/ 0 h 359"/>
                <a:gd name="T66" fmla="*/ 0 w 491"/>
                <a:gd name="T67" fmla="*/ 0 h 359"/>
                <a:gd name="T68" fmla="*/ 0 w 491"/>
                <a:gd name="T69" fmla="*/ 0 h 359"/>
                <a:gd name="T70" fmla="*/ 0 w 491"/>
                <a:gd name="T71" fmla="*/ 0 h 359"/>
                <a:gd name="T72" fmla="*/ 0 w 491"/>
                <a:gd name="T73" fmla="*/ 0 h 359"/>
                <a:gd name="T74" fmla="*/ 0 w 491"/>
                <a:gd name="T75" fmla="*/ 0 h 359"/>
                <a:gd name="T76" fmla="*/ 0 w 491"/>
                <a:gd name="T77" fmla="*/ 0 h 359"/>
                <a:gd name="T78" fmla="*/ 0 w 491"/>
                <a:gd name="T79" fmla="*/ 0 h 359"/>
                <a:gd name="T80" fmla="*/ 0 w 491"/>
                <a:gd name="T81" fmla="*/ 0 h 3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91"/>
                <a:gd name="T124" fmla="*/ 0 h 359"/>
                <a:gd name="T125" fmla="*/ 491 w 491"/>
                <a:gd name="T126" fmla="*/ 359 h 3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91" h="359">
                  <a:moveTo>
                    <a:pt x="105" y="0"/>
                  </a:moveTo>
                  <a:lnTo>
                    <a:pt x="165" y="10"/>
                  </a:lnTo>
                  <a:lnTo>
                    <a:pt x="211" y="27"/>
                  </a:lnTo>
                  <a:lnTo>
                    <a:pt x="243" y="36"/>
                  </a:lnTo>
                  <a:lnTo>
                    <a:pt x="274" y="62"/>
                  </a:lnTo>
                  <a:lnTo>
                    <a:pt x="300" y="81"/>
                  </a:lnTo>
                  <a:lnTo>
                    <a:pt x="300" y="114"/>
                  </a:lnTo>
                  <a:lnTo>
                    <a:pt x="332" y="118"/>
                  </a:lnTo>
                  <a:lnTo>
                    <a:pt x="339" y="151"/>
                  </a:lnTo>
                  <a:lnTo>
                    <a:pt x="358" y="183"/>
                  </a:lnTo>
                  <a:lnTo>
                    <a:pt x="411" y="180"/>
                  </a:lnTo>
                  <a:lnTo>
                    <a:pt x="450" y="196"/>
                  </a:lnTo>
                  <a:lnTo>
                    <a:pt x="491" y="178"/>
                  </a:lnTo>
                  <a:lnTo>
                    <a:pt x="491" y="194"/>
                  </a:lnTo>
                  <a:lnTo>
                    <a:pt x="413" y="304"/>
                  </a:lnTo>
                  <a:lnTo>
                    <a:pt x="363" y="308"/>
                  </a:lnTo>
                  <a:lnTo>
                    <a:pt x="343" y="324"/>
                  </a:lnTo>
                  <a:lnTo>
                    <a:pt x="308" y="322"/>
                  </a:lnTo>
                  <a:lnTo>
                    <a:pt x="302" y="359"/>
                  </a:lnTo>
                  <a:lnTo>
                    <a:pt x="254" y="326"/>
                  </a:lnTo>
                  <a:lnTo>
                    <a:pt x="230" y="322"/>
                  </a:lnTo>
                  <a:lnTo>
                    <a:pt x="215" y="354"/>
                  </a:lnTo>
                  <a:lnTo>
                    <a:pt x="182" y="341"/>
                  </a:lnTo>
                  <a:lnTo>
                    <a:pt x="150" y="313"/>
                  </a:lnTo>
                  <a:lnTo>
                    <a:pt x="98" y="309"/>
                  </a:lnTo>
                  <a:lnTo>
                    <a:pt x="74" y="294"/>
                  </a:lnTo>
                  <a:lnTo>
                    <a:pt x="65" y="281"/>
                  </a:lnTo>
                  <a:lnTo>
                    <a:pt x="52" y="250"/>
                  </a:lnTo>
                  <a:lnTo>
                    <a:pt x="33" y="242"/>
                  </a:lnTo>
                  <a:lnTo>
                    <a:pt x="0" y="229"/>
                  </a:lnTo>
                  <a:lnTo>
                    <a:pt x="0" y="198"/>
                  </a:lnTo>
                  <a:lnTo>
                    <a:pt x="15" y="190"/>
                  </a:lnTo>
                  <a:lnTo>
                    <a:pt x="33" y="185"/>
                  </a:lnTo>
                  <a:lnTo>
                    <a:pt x="33" y="138"/>
                  </a:lnTo>
                  <a:lnTo>
                    <a:pt x="52" y="125"/>
                  </a:lnTo>
                  <a:lnTo>
                    <a:pt x="63" y="118"/>
                  </a:lnTo>
                  <a:lnTo>
                    <a:pt x="72" y="85"/>
                  </a:lnTo>
                  <a:lnTo>
                    <a:pt x="78" y="59"/>
                  </a:lnTo>
                  <a:lnTo>
                    <a:pt x="85" y="49"/>
                  </a:lnTo>
                  <a:lnTo>
                    <a:pt x="97" y="34"/>
                  </a:lnTo>
                  <a:lnTo>
                    <a:pt x="106" y="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90" name="Freeform 168"/>
            <p:cNvSpPr>
              <a:spLocks noChangeAspect="1"/>
            </p:cNvSpPr>
            <p:nvPr/>
          </p:nvSpPr>
          <p:spPr bwMode="auto">
            <a:xfrm>
              <a:off x="3278" y="2675"/>
              <a:ext cx="148" cy="195"/>
            </a:xfrm>
            <a:custGeom>
              <a:avLst/>
              <a:gdLst>
                <a:gd name="T0" fmla="*/ 3 w 170"/>
                <a:gd name="T1" fmla="*/ 8 h 208"/>
                <a:gd name="T2" fmla="*/ 3 w 170"/>
                <a:gd name="T3" fmla="*/ 8 h 208"/>
                <a:gd name="T4" fmla="*/ 3 w 170"/>
                <a:gd name="T5" fmla="*/ 8 h 208"/>
                <a:gd name="T6" fmla="*/ 3 w 170"/>
                <a:gd name="T7" fmla="*/ 8 h 208"/>
                <a:gd name="T8" fmla="*/ 3 w 170"/>
                <a:gd name="T9" fmla="*/ 8 h 208"/>
                <a:gd name="T10" fmla="*/ 3 w 170"/>
                <a:gd name="T11" fmla="*/ 8 h 208"/>
                <a:gd name="T12" fmla="*/ 3 w 170"/>
                <a:gd name="T13" fmla="*/ 8 h 208"/>
                <a:gd name="T14" fmla="*/ 3 w 170"/>
                <a:gd name="T15" fmla="*/ 8 h 208"/>
                <a:gd name="T16" fmla="*/ 3 w 170"/>
                <a:gd name="T17" fmla="*/ 8 h 208"/>
                <a:gd name="T18" fmla="*/ 3 w 170"/>
                <a:gd name="T19" fmla="*/ 8 h 208"/>
                <a:gd name="T20" fmla="*/ 3 w 170"/>
                <a:gd name="T21" fmla="*/ 8 h 208"/>
                <a:gd name="T22" fmla="*/ 3 w 170"/>
                <a:gd name="T23" fmla="*/ 8 h 208"/>
                <a:gd name="T24" fmla="*/ 3 w 170"/>
                <a:gd name="T25" fmla="*/ 9 h 208"/>
                <a:gd name="T26" fmla="*/ 0 w 170"/>
                <a:gd name="T27" fmla="*/ 14 h 208"/>
                <a:gd name="T28" fmla="*/ 3 w 170"/>
                <a:gd name="T29" fmla="*/ 15 h 208"/>
                <a:gd name="T30" fmla="*/ 3 w 170"/>
                <a:gd name="T31" fmla="*/ 14 h 208"/>
                <a:gd name="T32" fmla="*/ 3 w 170"/>
                <a:gd name="T33" fmla="*/ 12 h 208"/>
                <a:gd name="T34" fmla="*/ 3 w 170"/>
                <a:gd name="T35" fmla="*/ 8 h 208"/>
                <a:gd name="T36" fmla="*/ 3 w 170"/>
                <a:gd name="T37" fmla="*/ 8 h 208"/>
                <a:gd name="T38" fmla="*/ 3 w 170"/>
                <a:gd name="T39" fmla="*/ 8 h 208"/>
                <a:gd name="T40" fmla="*/ 3 w 170"/>
                <a:gd name="T41" fmla="*/ 8 h 208"/>
                <a:gd name="T42" fmla="*/ 3 w 170"/>
                <a:gd name="T43" fmla="*/ 8 h 208"/>
                <a:gd name="T44" fmla="*/ 3 w 170"/>
                <a:gd name="T45" fmla="*/ 0 h 208"/>
                <a:gd name="T46" fmla="*/ 3 w 170"/>
                <a:gd name="T47" fmla="*/ 8 h 208"/>
                <a:gd name="T48" fmla="*/ 3 w 170"/>
                <a:gd name="T49" fmla="*/ 8 h 208"/>
                <a:gd name="T50" fmla="*/ 3 w 170"/>
                <a:gd name="T51" fmla="*/ 8 h 208"/>
                <a:gd name="T52" fmla="*/ 3 w 170"/>
                <a:gd name="T53" fmla="*/ 8 h 208"/>
                <a:gd name="T54" fmla="*/ 3 w 170"/>
                <a:gd name="T55" fmla="*/ 8 h 208"/>
                <a:gd name="T56" fmla="*/ 3 w 170"/>
                <a:gd name="T57" fmla="*/ 8 h 208"/>
                <a:gd name="T58" fmla="*/ 3 w 170"/>
                <a:gd name="T59" fmla="*/ 8 h 2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0"/>
                <a:gd name="T91" fmla="*/ 0 h 208"/>
                <a:gd name="T92" fmla="*/ 170 w 170"/>
                <a:gd name="T93" fmla="*/ 208 h 20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0" h="208">
                  <a:moveTo>
                    <a:pt x="53" y="8"/>
                  </a:moveTo>
                  <a:lnTo>
                    <a:pt x="38" y="21"/>
                  </a:lnTo>
                  <a:lnTo>
                    <a:pt x="46" y="44"/>
                  </a:lnTo>
                  <a:lnTo>
                    <a:pt x="53" y="52"/>
                  </a:lnTo>
                  <a:lnTo>
                    <a:pt x="100" y="59"/>
                  </a:lnTo>
                  <a:lnTo>
                    <a:pt x="115" y="52"/>
                  </a:lnTo>
                  <a:lnTo>
                    <a:pt x="115" y="59"/>
                  </a:lnTo>
                  <a:lnTo>
                    <a:pt x="76" y="111"/>
                  </a:lnTo>
                  <a:lnTo>
                    <a:pt x="53" y="111"/>
                  </a:lnTo>
                  <a:lnTo>
                    <a:pt x="46" y="119"/>
                  </a:lnTo>
                  <a:lnTo>
                    <a:pt x="30" y="119"/>
                  </a:lnTo>
                  <a:lnTo>
                    <a:pt x="23" y="132"/>
                  </a:lnTo>
                  <a:lnTo>
                    <a:pt x="7" y="140"/>
                  </a:lnTo>
                  <a:lnTo>
                    <a:pt x="0" y="192"/>
                  </a:lnTo>
                  <a:lnTo>
                    <a:pt x="30" y="207"/>
                  </a:lnTo>
                  <a:lnTo>
                    <a:pt x="46" y="192"/>
                  </a:lnTo>
                  <a:lnTo>
                    <a:pt x="76" y="163"/>
                  </a:lnTo>
                  <a:lnTo>
                    <a:pt x="123" y="132"/>
                  </a:lnTo>
                  <a:lnTo>
                    <a:pt x="146" y="96"/>
                  </a:lnTo>
                  <a:lnTo>
                    <a:pt x="153" y="75"/>
                  </a:lnTo>
                  <a:lnTo>
                    <a:pt x="161" y="67"/>
                  </a:lnTo>
                  <a:lnTo>
                    <a:pt x="169" y="36"/>
                  </a:lnTo>
                  <a:lnTo>
                    <a:pt x="169" y="0"/>
                  </a:lnTo>
                  <a:lnTo>
                    <a:pt x="153" y="15"/>
                  </a:lnTo>
                  <a:lnTo>
                    <a:pt x="138" y="21"/>
                  </a:lnTo>
                  <a:lnTo>
                    <a:pt x="115" y="21"/>
                  </a:lnTo>
                  <a:lnTo>
                    <a:pt x="92" y="29"/>
                  </a:lnTo>
                  <a:lnTo>
                    <a:pt x="69" y="29"/>
                  </a:lnTo>
                  <a:lnTo>
                    <a:pt x="53" y="21"/>
                  </a:lnTo>
                  <a:lnTo>
                    <a:pt x="53"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91" name="Freeform 169"/>
            <p:cNvSpPr>
              <a:spLocks noChangeAspect="1"/>
            </p:cNvSpPr>
            <p:nvPr/>
          </p:nvSpPr>
          <p:spPr bwMode="auto">
            <a:xfrm>
              <a:off x="2850" y="2369"/>
              <a:ext cx="219" cy="217"/>
            </a:xfrm>
            <a:custGeom>
              <a:avLst/>
              <a:gdLst>
                <a:gd name="T0" fmla="*/ 3 w 251"/>
                <a:gd name="T1" fmla="*/ 8 h 231"/>
                <a:gd name="T2" fmla="*/ 3 w 251"/>
                <a:gd name="T3" fmla="*/ 8 h 231"/>
                <a:gd name="T4" fmla="*/ 3 w 251"/>
                <a:gd name="T5" fmla="*/ 17 h 231"/>
                <a:gd name="T6" fmla="*/ 3 w 251"/>
                <a:gd name="T7" fmla="*/ 17 h 231"/>
                <a:gd name="T8" fmla="*/ 3 w 251"/>
                <a:gd name="T9" fmla="*/ 17 h 231"/>
                <a:gd name="T10" fmla="*/ 3 w 251"/>
                <a:gd name="T11" fmla="*/ 12 h 231"/>
                <a:gd name="T12" fmla="*/ 3 w 251"/>
                <a:gd name="T13" fmla="*/ 12 h 231"/>
                <a:gd name="T14" fmla="*/ 3 w 251"/>
                <a:gd name="T15" fmla="*/ 13 h 231"/>
                <a:gd name="T16" fmla="*/ 3 w 251"/>
                <a:gd name="T17" fmla="*/ 12 h 231"/>
                <a:gd name="T18" fmla="*/ 3 w 251"/>
                <a:gd name="T19" fmla="*/ 9 h 231"/>
                <a:gd name="T20" fmla="*/ 3 w 251"/>
                <a:gd name="T21" fmla="*/ 10 h 231"/>
                <a:gd name="T22" fmla="*/ 3 w 251"/>
                <a:gd name="T23" fmla="*/ 8 h 231"/>
                <a:gd name="T24" fmla="*/ 0 w 251"/>
                <a:gd name="T25" fmla="*/ 8 h 231"/>
                <a:gd name="T26" fmla="*/ 3 w 251"/>
                <a:gd name="T27" fmla="*/ 8 h 231"/>
                <a:gd name="T28" fmla="*/ 0 w 251"/>
                <a:gd name="T29" fmla="*/ 8 h 231"/>
                <a:gd name="T30" fmla="*/ 3 w 251"/>
                <a:gd name="T31" fmla="*/ 8 h 231"/>
                <a:gd name="T32" fmla="*/ 3 w 251"/>
                <a:gd name="T33" fmla="*/ 8 h 231"/>
                <a:gd name="T34" fmla="*/ 3 w 251"/>
                <a:gd name="T35" fmla="*/ 8 h 231"/>
                <a:gd name="T36" fmla="*/ 3 w 251"/>
                <a:gd name="T37" fmla="*/ 8 h 231"/>
                <a:gd name="T38" fmla="*/ 3 w 251"/>
                <a:gd name="T39" fmla="*/ 8 h 231"/>
                <a:gd name="T40" fmla="*/ 3 w 251"/>
                <a:gd name="T41" fmla="*/ 8 h 231"/>
                <a:gd name="T42" fmla="*/ 3 w 251"/>
                <a:gd name="T43" fmla="*/ 8 h 231"/>
                <a:gd name="T44" fmla="*/ 3 w 251"/>
                <a:gd name="T45" fmla="*/ 8 h 231"/>
                <a:gd name="T46" fmla="*/ 3 w 251"/>
                <a:gd name="T47" fmla="*/ 8 h 231"/>
                <a:gd name="T48" fmla="*/ 3 w 251"/>
                <a:gd name="T49" fmla="*/ 8 h 231"/>
                <a:gd name="T50" fmla="*/ 3 w 251"/>
                <a:gd name="T51" fmla="*/ 8 h 231"/>
                <a:gd name="T52" fmla="*/ 3 w 251"/>
                <a:gd name="T53" fmla="*/ 0 h 231"/>
                <a:gd name="T54" fmla="*/ 3 w 251"/>
                <a:gd name="T55" fmla="*/ 8 h 231"/>
                <a:gd name="T56" fmla="*/ 3 w 251"/>
                <a:gd name="T57" fmla="*/ 8 h 231"/>
                <a:gd name="T58" fmla="*/ 3 w 251"/>
                <a:gd name="T59" fmla="*/ 8 h 231"/>
                <a:gd name="T60" fmla="*/ 3 w 251"/>
                <a:gd name="T61" fmla="*/ 8 h 23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1"/>
                <a:gd name="T94" fmla="*/ 0 h 231"/>
                <a:gd name="T95" fmla="*/ 251 w 251"/>
                <a:gd name="T96" fmla="*/ 231 h 23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1" h="231">
                  <a:moveTo>
                    <a:pt x="234" y="31"/>
                  </a:moveTo>
                  <a:lnTo>
                    <a:pt x="250" y="44"/>
                  </a:lnTo>
                  <a:lnTo>
                    <a:pt x="250" y="223"/>
                  </a:lnTo>
                  <a:lnTo>
                    <a:pt x="227" y="223"/>
                  </a:lnTo>
                  <a:lnTo>
                    <a:pt x="227" y="230"/>
                  </a:lnTo>
                  <a:lnTo>
                    <a:pt x="106" y="171"/>
                  </a:lnTo>
                  <a:lnTo>
                    <a:pt x="90" y="171"/>
                  </a:lnTo>
                  <a:lnTo>
                    <a:pt x="75" y="179"/>
                  </a:lnTo>
                  <a:lnTo>
                    <a:pt x="39" y="171"/>
                  </a:lnTo>
                  <a:lnTo>
                    <a:pt x="39" y="142"/>
                  </a:lnTo>
                  <a:lnTo>
                    <a:pt x="16" y="148"/>
                  </a:lnTo>
                  <a:lnTo>
                    <a:pt x="16" y="127"/>
                  </a:lnTo>
                  <a:lnTo>
                    <a:pt x="0" y="119"/>
                  </a:lnTo>
                  <a:lnTo>
                    <a:pt x="8" y="83"/>
                  </a:lnTo>
                  <a:lnTo>
                    <a:pt x="0" y="52"/>
                  </a:lnTo>
                  <a:lnTo>
                    <a:pt x="16" y="37"/>
                  </a:lnTo>
                  <a:lnTo>
                    <a:pt x="8" y="31"/>
                  </a:lnTo>
                  <a:lnTo>
                    <a:pt x="8" y="23"/>
                  </a:lnTo>
                  <a:lnTo>
                    <a:pt x="23" y="16"/>
                  </a:lnTo>
                  <a:lnTo>
                    <a:pt x="31" y="8"/>
                  </a:lnTo>
                  <a:lnTo>
                    <a:pt x="83" y="16"/>
                  </a:lnTo>
                  <a:lnTo>
                    <a:pt x="90" y="31"/>
                  </a:lnTo>
                  <a:lnTo>
                    <a:pt x="113" y="31"/>
                  </a:lnTo>
                  <a:lnTo>
                    <a:pt x="144" y="52"/>
                  </a:lnTo>
                  <a:lnTo>
                    <a:pt x="160" y="37"/>
                  </a:lnTo>
                  <a:lnTo>
                    <a:pt x="152" y="16"/>
                  </a:lnTo>
                  <a:lnTo>
                    <a:pt x="175" y="0"/>
                  </a:lnTo>
                  <a:lnTo>
                    <a:pt x="196" y="8"/>
                  </a:lnTo>
                  <a:lnTo>
                    <a:pt x="204" y="16"/>
                  </a:lnTo>
                  <a:lnTo>
                    <a:pt x="227" y="16"/>
                  </a:lnTo>
                  <a:lnTo>
                    <a:pt x="234" y="31"/>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92" name="Freeform 170">
              <a:hlinkClick r:id="rId3" action="ppaction://hlinksldjump" tooltip="Aserbaidschan"/>
            </p:cNvPr>
            <p:cNvSpPr>
              <a:spLocks noChangeAspect="1"/>
            </p:cNvSpPr>
            <p:nvPr/>
          </p:nvSpPr>
          <p:spPr bwMode="auto">
            <a:xfrm>
              <a:off x="3301" y="2252"/>
              <a:ext cx="18" cy="15"/>
            </a:xfrm>
            <a:custGeom>
              <a:avLst/>
              <a:gdLst>
                <a:gd name="T0" fmla="*/ 0 w 22"/>
                <a:gd name="T1" fmla="*/ 0 h 17"/>
                <a:gd name="T2" fmla="*/ 2 w 22"/>
                <a:gd name="T3" fmla="*/ 4 h 17"/>
                <a:gd name="T4" fmla="*/ 2 w 22"/>
                <a:gd name="T5" fmla="*/ 4 h 17"/>
                <a:gd name="T6" fmla="*/ 2 w 22"/>
                <a:gd name="T7" fmla="*/ 0 h 17"/>
                <a:gd name="T8" fmla="*/ 0 w 22"/>
                <a:gd name="T9" fmla="*/ 0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0" y="0"/>
                  </a:moveTo>
                  <a:lnTo>
                    <a:pt x="13" y="16"/>
                  </a:lnTo>
                  <a:lnTo>
                    <a:pt x="21" y="16"/>
                  </a:lnTo>
                  <a:lnTo>
                    <a:pt x="21" y="0"/>
                  </a:lnTo>
                  <a:lnTo>
                    <a:pt x="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93" name="Freeform 171">
              <a:hlinkClick r:id="rId4" action="ppaction://hlinksldjump" tooltip="Saudi Arabien"/>
            </p:cNvPr>
            <p:cNvSpPr>
              <a:spLocks noChangeAspect="1"/>
            </p:cNvSpPr>
            <p:nvPr/>
          </p:nvSpPr>
          <p:spPr bwMode="auto">
            <a:xfrm>
              <a:off x="3186" y="2384"/>
              <a:ext cx="284" cy="249"/>
            </a:xfrm>
            <a:custGeom>
              <a:avLst/>
              <a:gdLst>
                <a:gd name="T0" fmla="*/ 0 w 708"/>
                <a:gd name="T1" fmla="*/ 0 h 573"/>
                <a:gd name="T2" fmla="*/ 0 w 708"/>
                <a:gd name="T3" fmla="*/ 0 h 573"/>
                <a:gd name="T4" fmla="*/ 0 w 708"/>
                <a:gd name="T5" fmla="*/ 0 h 573"/>
                <a:gd name="T6" fmla="*/ 0 w 708"/>
                <a:gd name="T7" fmla="*/ 0 h 573"/>
                <a:gd name="T8" fmla="*/ 0 w 708"/>
                <a:gd name="T9" fmla="*/ 0 h 573"/>
                <a:gd name="T10" fmla="*/ 0 w 708"/>
                <a:gd name="T11" fmla="*/ 0 h 573"/>
                <a:gd name="T12" fmla="*/ 0 w 708"/>
                <a:gd name="T13" fmla="*/ 0 h 573"/>
                <a:gd name="T14" fmla="*/ 0 w 708"/>
                <a:gd name="T15" fmla="*/ 0 h 573"/>
                <a:gd name="T16" fmla="*/ 0 w 708"/>
                <a:gd name="T17" fmla="*/ 0 h 573"/>
                <a:gd name="T18" fmla="*/ 0 w 708"/>
                <a:gd name="T19" fmla="*/ 0 h 573"/>
                <a:gd name="T20" fmla="*/ 0 w 708"/>
                <a:gd name="T21" fmla="*/ 0 h 573"/>
                <a:gd name="T22" fmla="*/ 0 w 708"/>
                <a:gd name="T23" fmla="*/ 0 h 573"/>
                <a:gd name="T24" fmla="*/ 0 w 708"/>
                <a:gd name="T25" fmla="*/ 0 h 573"/>
                <a:gd name="T26" fmla="*/ 0 w 708"/>
                <a:gd name="T27" fmla="*/ 0 h 573"/>
                <a:gd name="T28" fmla="*/ 0 w 708"/>
                <a:gd name="T29" fmla="*/ 0 h 573"/>
                <a:gd name="T30" fmla="*/ 0 w 708"/>
                <a:gd name="T31" fmla="*/ 0 h 573"/>
                <a:gd name="T32" fmla="*/ 0 w 708"/>
                <a:gd name="T33" fmla="*/ 0 h 573"/>
                <a:gd name="T34" fmla="*/ 0 w 708"/>
                <a:gd name="T35" fmla="*/ 0 h 573"/>
                <a:gd name="T36" fmla="*/ 0 w 708"/>
                <a:gd name="T37" fmla="*/ 0 h 573"/>
                <a:gd name="T38" fmla="*/ 0 w 708"/>
                <a:gd name="T39" fmla="*/ 0 h 573"/>
                <a:gd name="T40" fmla="*/ 0 w 708"/>
                <a:gd name="T41" fmla="*/ 0 h 573"/>
                <a:gd name="T42" fmla="*/ 0 w 708"/>
                <a:gd name="T43" fmla="*/ 0 h 573"/>
                <a:gd name="T44" fmla="*/ 0 w 708"/>
                <a:gd name="T45" fmla="*/ 0 h 573"/>
                <a:gd name="T46" fmla="*/ 0 w 708"/>
                <a:gd name="T47" fmla="*/ 0 h 573"/>
                <a:gd name="T48" fmla="*/ 0 w 708"/>
                <a:gd name="T49" fmla="*/ 0 h 573"/>
                <a:gd name="T50" fmla="*/ 0 w 708"/>
                <a:gd name="T51" fmla="*/ 0 h 573"/>
                <a:gd name="T52" fmla="*/ 0 w 708"/>
                <a:gd name="T53" fmla="*/ 0 h 573"/>
                <a:gd name="T54" fmla="*/ 0 w 708"/>
                <a:gd name="T55" fmla="*/ 0 h 573"/>
                <a:gd name="T56" fmla="*/ 0 w 708"/>
                <a:gd name="T57" fmla="*/ 0 h 573"/>
                <a:gd name="T58" fmla="*/ 0 w 708"/>
                <a:gd name="T59" fmla="*/ 0 h 573"/>
                <a:gd name="T60" fmla="*/ 0 w 708"/>
                <a:gd name="T61" fmla="*/ 0 h 573"/>
                <a:gd name="T62" fmla="*/ 0 w 708"/>
                <a:gd name="T63" fmla="*/ 0 h 573"/>
                <a:gd name="T64" fmla="*/ 0 w 708"/>
                <a:gd name="T65" fmla="*/ 0 h 573"/>
                <a:gd name="T66" fmla="*/ 0 w 708"/>
                <a:gd name="T67" fmla="*/ 0 h 573"/>
                <a:gd name="T68" fmla="*/ 0 w 708"/>
                <a:gd name="T69" fmla="*/ 0 h 573"/>
                <a:gd name="T70" fmla="*/ 0 w 708"/>
                <a:gd name="T71" fmla="*/ 0 h 573"/>
                <a:gd name="T72" fmla="*/ 0 w 708"/>
                <a:gd name="T73" fmla="*/ 0 h 573"/>
                <a:gd name="T74" fmla="*/ 0 w 708"/>
                <a:gd name="T75" fmla="*/ 0 h 573"/>
                <a:gd name="T76" fmla="*/ 0 w 708"/>
                <a:gd name="T77" fmla="*/ 0 h 573"/>
                <a:gd name="T78" fmla="*/ 0 w 708"/>
                <a:gd name="T79" fmla="*/ 0 h 573"/>
                <a:gd name="T80" fmla="*/ 0 w 708"/>
                <a:gd name="T81" fmla="*/ 0 h 5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8"/>
                <a:gd name="T124" fmla="*/ 0 h 573"/>
                <a:gd name="T125" fmla="*/ 708 w 708"/>
                <a:gd name="T126" fmla="*/ 573 h 5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8" h="573">
                  <a:moveTo>
                    <a:pt x="0" y="111"/>
                  </a:moveTo>
                  <a:lnTo>
                    <a:pt x="17" y="128"/>
                  </a:lnTo>
                  <a:lnTo>
                    <a:pt x="17" y="141"/>
                  </a:lnTo>
                  <a:lnTo>
                    <a:pt x="67" y="206"/>
                  </a:lnTo>
                  <a:lnTo>
                    <a:pt x="83" y="206"/>
                  </a:lnTo>
                  <a:lnTo>
                    <a:pt x="100" y="254"/>
                  </a:lnTo>
                  <a:lnTo>
                    <a:pt x="100" y="269"/>
                  </a:lnTo>
                  <a:lnTo>
                    <a:pt x="135" y="304"/>
                  </a:lnTo>
                  <a:lnTo>
                    <a:pt x="167" y="349"/>
                  </a:lnTo>
                  <a:lnTo>
                    <a:pt x="167" y="382"/>
                  </a:lnTo>
                  <a:lnTo>
                    <a:pt x="200" y="432"/>
                  </a:lnTo>
                  <a:lnTo>
                    <a:pt x="230" y="432"/>
                  </a:lnTo>
                  <a:lnTo>
                    <a:pt x="230" y="477"/>
                  </a:lnTo>
                  <a:lnTo>
                    <a:pt x="280" y="527"/>
                  </a:lnTo>
                  <a:lnTo>
                    <a:pt x="295" y="573"/>
                  </a:lnTo>
                  <a:lnTo>
                    <a:pt x="330" y="540"/>
                  </a:lnTo>
                  <a:lnTo>
                    <a:pt x="345" y="512"/>
                  </a:lnTo>
                  <a:lnTo>
                    <a:pt x="430" y="540"/>
                  </a:lnTo>
                  <a:lnTo>
                    <a:pt x="430" y="558"/>
                  </a:lnTo>
                  <a:lnTo>
                    <a:pt x="480" y="495"/>
                  </a:lnTo>
                  <a:lnTo>
                    <a:pt x="575" y="477"/>
                  </a:lnTo>
                  <a:lnTo>
                    <a:pt x="675" y="445"/>
                  </a:lnTo>
                  <a:lnTo>
                    <a:pt x="708" y="365"/>
                  </a:lnTo>
                  <a:lnTo>
                    <a:pt x="708" y="319"/>
                  </a:lnTo>
                  <a:lnTo>
                    <a:pt x="608" y="304"/>
                  </a:lnTo>
                  <a:lnTo>
                    <a:pt x="558" y="254"/>
                  </a:lnTo>
                  <a:lnTo>
                    <a:pt x="508" y="191"/>
                  </a:lnTo>
                  <a:lnTo>
                    <a:pt x="480" y="141"/>
                  </a:lnTo>
                  <a:lnTo>
                    <a:pt x="447" y="128"/>
                  </a:lnTo>
                  <a:lnTo>
                    <a:pt x="430" y="111"/>
                  </a:lnTo>
                  <a:lnTo>
                    <a:pt x="395" y="95"/>
                  </a:lnTo>
                  <a:lnTo>
                    <a:pt x="330" y="95"/>
                  </a:lnTo>
                  <a:lnTo>
                    <a:pt x="280" y="78"/>
                  </a:lnTo>
                  <a:lnTo>
                    <a:pt x="282" y="53"/>
                  </a:lnTo>
                  <a:lnTo>
                    <a:pt x="260" y="43"/>
                  </a:lnTo>
                  <a:lnTo>
                    <a:pt x="230" y="33"/>
                  </a:lnTo>
                  <a:lnTo>
                    <a:pt x="135" y="0"/>
                  </a:lnTo>
                  <a:lnTo>
                    <a:pt x="67" y="15"/>
                  </a:lnTo>
                  <a:lnTo>
                    <a:pt x="100" y="46"/>
                  </a:lnTo>
                  <a:lnTo>
                    <a:pt x="83" y="78"/>
                  </a:lnTo>
                  <a:lnTo>
                    <a:pt x="0" y="111"/>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94" name="Freeform 172">
              <a:hlinkClick r:id="rId3" action="ppaction://hlinksldjump" tooltip="Aserbaidschan"/>
            </p:cNvPr>
            <p:cNvSpPr>
              <a:spLocks noChangeAspect="1"/>
            </p:cNvSpPr>
            <p:nvPr/>
          </p:nvSpPr>
          <p:spPr bwMode="auto">
            <a:xfrm>
              <a:off x="3299" y="2195"/>
              <a:ext cx="73" cy="78"/>
            </a:xfrm>
            <a:custGeom>
              <a:avLst/>
              <a:gdLst>
                <a:gd name="T0" fmla="*/ 0 w 181"/>
                <a:gd name="T1" fmla="*/ 0 h 178"/>
                <a:gd name="T2" fmla="*/ 0 w 181"/>
                <a:gd name="T3" fmla="*/ 0 h 178"/>
                <a:gd name="T4" fmla="*/ 0 w 181"/>
                <a:gd name="T5" fmla="*/ 0 h 178"/>
                <a:gd name="T6" fmla="*/ 0 w 181"/>
                <a:gd name="T7" fmla="*/ 0 h 178"/>
                <a:gd name="T8" fmla="*/ 0 w 181"/>
                <a:gd name="T9" fmla="*/ 0 h 178"/>
                <a:gd name="T10" fmla="*/ 0 w 181"/>
                <a:gd name="T11" fmla="*/ 0 h 178"/>
                <a:gd name="T12" fmla="*/ 0 w 181"/>
                <a:gd name="T13" fmla="*/ 0 h 178"/>
                <a:gd name="T14" fmla="*/ 0 w 181"/>
                <a:gd name="T15" fmla="*/ 0 h 178"/>
                <a:gd name="T16" fmla="*/ 0 w 181"/>
                <a:gd name="T17" fmla="*/ 0 h 178"/>
                <a:gd name="T18" fmla="*/ 0 w 181"/>
                <a:gd name="T19" fmla="*/ 0 h 178"/>
                <a:gd name="T20" fmla="*/ 0 w 181"/>
                <a:gd name="T21" fmla="*/ 0 h 178"/>
                <a:gd name="T22" fmla="*/ 0 w 181"/>
                <a:gd name="T23" fmla="*/ 0 h 178"/>
                <a:gd name="T24" fmla="*/ 0 w 181"/>
                <a:gd name="T25" fmla="*/ 0 h 178"/>
                <a:gd name="T26" fmla="*/ 0 w 181"/>
                <a:gd name="T27" fmla="*/ 0 h 178"/>
                <a:gd name="T28" fmla="*/ 0 w 181"/>
                <a:gd name="T29" fmla="*/ 0 h 178"/>
                <a:gd name="T30" fmla="*/ 0 w 181"/>
                <a:gd name="T31" fmla="*/ 0 h 178"/>
                <a:gd name="T32" fmla="*/ 0 w 181"/>
                <a:gd name="T33" fmla="*/ 0 h 178"/>
                <a:gd name="T34" fmla="*/ 0 w 181"/>
                <a:gd name="T35" fmla="*/ 0 h 178"/>
                <a:gd name="T36" fmla="*/ 0 w 181"/>
                <a:gd name="T37" fmla="*/ 0 h 178"/>
                <a:gd name="T38" fmla="*/ 0 w 181"/>
                <a:gd name="T39" fmla="*/ 0 h 178"/>
                <a:gd name="T40" fmla="*/ 0 w 181"/>
                <a:gd name="T41" fmla="*/ 0 h 178"/>
                <a:gd name="T42" fmla="*/ 0 w 181"/>
                <a:gd name="T43" fmla="*/ 0 h 178"/>
                <a:gd name="T44" fmla="*/ 0 w 181"/>
                <a:gd name="T45" fmla="*/ 0 h 17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178"/>
                <a:gd name="T71" fmla="*/ 181 w 181"/>
                <a:gd name="T72" fmla="*/ 178 h 17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178">
                  <a:moveTo>
                    <a:pt x="108" y="0"/>
                  </a:moveTo>
                  <a:lnTo>
                    <a:pt x="148" y="67"/>
                  </a:lnTo>
                  <a:lnTo>
                    <a:pt x="181" y="100"/>
                  </a:lnTo>
                  <a:lnTo>
                    <a:pt x="148" y="128"/>
                  </a:lnTo>
                  <a:lnTo>
                    <a:pt x="148" y="178"/>
                  </a:lnTo>
                  <a:lnTo>
                    <a:pt x="114" y="178"/>
                  </a:lnTo>
                  <a:lnTo>
                    <a:pt x="114" y="145"/>
                  </a:lnTo>
                  <a:lnTo>
                    <a:pt x="81" y="128"/>
                  </a:lnTo>
                  <a:lnTo>
                    <a:pt x="64" y="145"/>
                  </a:lnTo>
                  <a:lnTo>
                    <a:pt x="53" y="113"/>
                  </a:lnTo>
                  <a:lnTo>
                    <a:pt x="36" y="113"/>
                  </a:lnTo>
                  <a:lnTo>
                    <a:pt x="36" y="100"/>
                  </a:lnTo>
                  <a:lnTo>
                    <a:pt x="18" y="82"/>
                  </a:lnTo>
                  <a:lnTo>
                    <a:pt x="0" y="52"/>
                  </a:lnTo>
                  <a:lnTo>
                    <a:pt x="14" y="42"/>
                  </a:lnTo>
                  <a:lnTo>
                    <a:pt x="32" y="42"/>
                  </a:lnTo>
                  <a:lnTo>
                    <a:pt x="50" y="54"/>
                  </a:lnTo>
                  <a:lnTo>
                    <a:pt x="30" y="38"/>
                  </a:lnTo>
                  <a:lnTo>
                    <a:pt x="30" y="16"/>
                  </a:lnTo>
                  <a:lnTo>
                    <a:pt x="58" y="18"/>
                  </a:lnTo>
                  <a:lnTo>
                    <a:pt x="64" y="32"/>
                  </a:lnTo>
                  <a:lnTo>
                    <a:pt x="84" y="16"/>
                  </a:lnTo>
                  <a:lnTo>
                    <a:pt x="104" y="2"/>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95" name="Freeform 173"/>
            <p:cNvSpPr>
              <a:spLocks noChangeAspect="1"/>
            </p:cNvSpPr>
            <p:nvPr/>
          </p:nvSpPr>
          <p:spPr bwMode="auto">
            <a:xfrm>
              <a:off x="3448" y="2461"/>
              <a:ext cx="21" cy="22"/>
            </a:xfrm>
            <a:custGeom>
              <a:avLst/>
              <a:gdLst>
                <a:gd name="T0" fmla="*/ 0 w 24"/>
                <a:gd name="T1" fmla="*/ 13 h 22"/>
                <a:gd name="T2" fmla="*/ 4 w 24"/>
                <a:gd name="T3" fmla="*/ 21 h 22"/>
                <a:gd name="T4" fmla="*/ 4 w 24"/>
                <a:gd name="T5" fmla="*/ 0 h 22"/>
                <a:gd name="T6" fmla="*/ 4 w 24"/>
                <a:gd name="T7" fmla="*/ 0 h 22"/>
                <a:gd name="T8" fmla="*/ 0 w 24"/>
                <a:gd name="T9" fmla="*/ 13 h 22"/>
                <a:gd name="T10" fmla="*/ 0 60000 65536"/>
                <a:gd name="T11" fmla="*/ 0 60000 65536"/>
                <a:gd name="T12" fmla="*/ 0 60000 65536"/>
                <a:gd name="T13" fmla="*/ 0 60000 65536"/>
                <a:gd name="T14" fmla="*/ 0 60000 65536"/>
                <a:gd name="T15" fmla="*/ 0 w 24"/>
                <a:gd name="T16" fmla="*/ 0 h 22"/>
                <a:gd name="T17" fmla="*/ 24 w 24"/>
                <a:gd name="T18" fmla="*/ 22 h 22"/>
              </a:gdLst>
              <a:ahLst/>
              <a:cxnLst>
                <a:cxn ang="T10">
                  <a:pos x="T0" y="T1"/>
                </a:cxn>
                <a:cxn ang="T11">
                  <a:pos x="T2" y="T3"/>
                </a:cxn>
                <a:cxn ang="T12">
                  <a:pos x="T4" y="T5"/>
                </a:cxn>
                <a:cxn ang="T13">
                  <a:pos x="T6" y="T7"/>
                </a:cxn>
                <a:cxn ang="T14">
                  <a:pos x="T8" y="T9"/>
                </a:cxn>
              </a:cxnLst>
              <a:rect l="T15" t="T16" r="T17" b="T18"/>
              <a:pathLst>
                <a:path w="24" h="22">
                  <a:moveTo>
                    <a:pt x="0" y="13"/>
                  </a:moveTo>
                  <a:lnTo>
                    <a:pt x="23" y="21"/>
                  </a:lnTo>
                  <a:lnTo>
                    <a:pt x="23" y="0"/>
                  </a:lnTo>
                  <a:lnTo>
                    <a:pt x="8" y="0"/>
                  </a:lnTo>
                  <a:lnTo>
                    <a:pt x="0" y="1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96" name="Freeform 174"/>
            <p:cNvSpPr>
              <a:spLocks noChangeAspect="1"/>
            </p:cNvSpPr>
            <p:nvPr/>
          </p:nvSpPr>
          <p:spPr bwMode="auto">
            <a:xfrm>
              <a:off x="3410" y="2470"/>
              <a:ext cx="28" cy="28"/>
            </a:xfrm>
            <a:custGeom>
              <a:avLst/>
              <a:gdLst>
                <a:gd name="T0" fmla="*/ 0 w 30"/>
                <a:gd name="T1" fmla="*/ 7 h 30"/>
                <a:gd name="T2" fmla="*/ 7 w 30"/>
                <a:gd name="T3" fmla="*/ 0 h 30"/>
                <a:gd name="T4" fmla="*/ 7 w 30"/>
                <a:gd name="T5" fmla="*/ 0 h 30"/>
                <a:gd name="T6" fmla="*/ 7 w 30"/>
                <a:gd name="T7" fmla="*/ 7 h 30"/>
                <a:gd name="T8" fmla="*/ 0 w 30"/>
                <a:gd name="T9" fmla="*/ 7 h 30"/>
                <a:gd name="T10" fmla="*/ 0 60000 65536"/>
                <a:gd name="T11" fmla="*/ 0 60000 65536"/>
                <a:gd name="T12" fmla="*/ 0 60000 65536"/>
                <a:gd name="T13" fmla="*/ 0 60000 65536"/>
                <a:gd name="T14" fmla="*/ 0 60000 65536"/>
                <a:gd name="T15" fmla="*/ 0 w 30"/>
                <a:gd name="T16" fmla="*/ 0 h 30"/>
                <a:gd name="T17" fmla="*/ 30 w 30"/>
                <a:gd name="T18" fmla="*/ 30 h 30"/>
              </a:gdLst>
              <a:ahLst/>
              <a:cxnLst>
                <a:cxn ang="T10">
                  <a:pos x="T0" y="T1"/>
                </a:cxn>
                <a:cxn ang="T11">
                  <a:pos x="T2" y="T3"/>
                </a:cxn>
                <a:cxn ang="T12">
                  <a:pos x="T4" y="T5"/>
                </a:cxn>
                <a:cxn ang="T13">
                  <a:pos x="T6" y="T7"/>
                </a:cxn>
                <a:cxn ang="T14">
                  <a:pos x="T8" y="T9"/>
                </a:cxn>
              </a:cxnLst>
              <a:rect l="T15" t="T16" r="T17" b="T18"/>
              <a:pathLst>
                <a:path w="30" h="30">
                  <a:moveTo>
                    <a:pt x="0" y="29"/>
                  </a:moveTo>
                  <a:lnTo>
                    <a:pt x="8" y="0"/>
                  </a:lnTo>
                  <a:lnTo>
                    <a:pt x="16" y="0"/>
                  </a:lnTo>
                  <a:lnTo>
                    <a:pt x="29" y="21"/>
                  </a:lnTo>
                  <a:lnTo>
                    <a:pt x="0" y="29"/>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97" name="Freeform 175"/>
            <p:cNvSpPr>
              <a:spLocks noChangeAspect="1"/>
            </p:cNvSpPr>
            <p:nvPr/>
          </p:nvSpPr>
          <p:spPr bwMode="auto">
            <a:xfrm>
              <a:off x="3409" y="2473"/>
              <a:ext cx="75" cy="51"/>
            </a:xfrm>
            <a:custGeom>
              <a:avLst/>
              <a:gdLst>
                <a:gd name="T0" fmla="*/ 4 w 84"/>
                <a:gd name="T1" fmla="*/ 13 h 53"/>
                <a:gd name="T2" fmla="*/ 4 w 84"/>
                <a:gd name="T3" fmla="*/ 13 h 53"/>
                <a:gd name="T4" fmla="*/ 4 w 84"/>
                <a:gd name="T5" fmla="*/ 13 h 53"/>
                <a:gd name="T6" fmla="*/ 0 w 84"/>
                <a:gd name="T7" fmla="*/ 13 h 53"/>
                <a:gd name="T8" fmla="*/ 4 w 84"/>
                <a:gd name="T9" fmla="*/ 13 h 53"/>
                <a:gd name="T10" fmla="*/ 4 w 84"/>
                <a:gd name="T11" fmla="*/ 13 h 53"/>
                <a:gd name="T12" fmla="*/ 4 w 84"/>
                <a:gd name="T13" fmla="*/ 0 h 53"/>
                <a:gd name="T14" fmla="*/ 4 w 84"/>
                <a:gd name="T15" fmla="*/ 8 h 53"/>
                <a:gd name="T16" fmla="*/ 4 w 84"/>
                <a:gd name="T17" fmla="*/ 13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53"/>
                <a:gd name="T29" fmla="*/ 84 w 84"/>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53">
                  <a:moveTo>
                    <a:pt x="83" y="24"/>
                  </a:moveTo>
                  <a:lnTo>
                    <a:pt x="67" y="52"/>
                  </a:lnTo>
                  <a:lnTo>
                    <a:pt x="23" y="45"/>
                  </a:lnTo>
                  <a:lnTo>
                    <a:pt x="0" y="24"/>
                  </a:lnTo>
                  <a:lnTo>
                    <a:pt x="31" y="16"/>
                  </a:lnTo>
                  <a:lnTo>
                    <a:pt x="44" y="24"/>
                  </a:lnTo>
                  <a:lnTo>
                    <a:pt x="44" y="0"/>
                  </a:lnTo>
                  <a:lnTo>
                    <a:pt x="67" y="8"/>
                  </a:lnTo>
                  <a:lnTo>
                    <a:pt x="83" y="24"/>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98" name="Freeform 176"/>
            <p:cNvSpPr>
              <a:spLocks noChangeAspect="1"/>
            </p:cNvSpPr>
            <p:nvPr/>
          </p:nvSpPr>
          <p:spPr bwMode="auto">
            <a:xfrm>
              <a:off x="3415" y="2494"/>
              <a:ext cx="112" cy="135"/>
            </a:xfrm>
            <a:custGeom>
              <a:avLst/>
              <a:gdLst>
                <a:gd name="T0" fmla="*/ 0 w 128"/>
                <a:gd name="T1" fmla="*/ 8 h 143"/>
                <a:gd name="T2" fmla="*/ 4 w 128"/>
                <a:gd name="T3" fmla="*/ 13 h 143"/>
                <a:gd name="T4" fmla="*/ 4 w 128"/>
                <a:gd name="T5" fmla="*/ 13 h 143"/>
                <a:gd name="T6" fmla="*/ 4 w 128"/>
                <a:gd name="T7" fmla="*/ 12 h 143"/>
                <a:gd name="T8" fmla="*/ 4 w 128"/>
                <a:gd name="T9" fmla="*/ 12 h 143"/>
                <a:gd name="T10" fmla="*/ 4 w 128"/>
                <a:gd name="T11" fmla="*/ 10 h 143"/>
                <a:gd name="T12" fmla="*/ 4 w 128"/>
                <a:gd name="T13" fmla="*/ 10 h 143"/>
                <a:gd name="T14" fmla="*/ 4 w 128"/>
                <a:gd name="T15" fmla="*/ 8 h 143"/>
                <a:gd name="T16" fmla="*/ 4 w 128"/>
                <a:gd name="T17" fmla="*/ 8 h 143"/>
                <a:gd name="T18" fmla="*/ 4 w 128"/>
                <a:gd name="T19" fmla="*/ 8 h 143"/>
                <a:gd name="T20" fmla="*/ 4 w 128"/>
                <a:gd name="T21" fmla="*/ 8 h 143"/>
                <a:gd name="T22" fmla="*/ 4 w 128"/>
                <a:gd name="T23" fmla="*/ 8 h 143"/>
                <a:gd name="T24" fmla="*/ 4 w 128"/>
                <a:gd name="T25" fmla="*/ 8 h 143"/>
                <a:gd name="T26" fmla="*/ 4 w 128"/>
                <a:gd name="T27" fmla="*/ 8 h 143"/>
                <a:gd name="T28" fmla="*/ 4 w 128"/>
                <a:gd name="T29" fmla="*/ 0 h 143"/>
                <a:gd name="T30" fmla="*/ 4 w 128"/>
                <a:gd name="T31" fmla="*/ 8 h 143"/>
                <a:gd name="T32" fmla="*/ 4 w 128"/>
                <a:gd name="T33" fmla="*/ 8 h 143"/>
                <a:gd name="T34" fmla="*/ 4 w 128"/>
                <a:gd name="T35" fmla="*/ 8 h 143"/>
                <a:gd name="T36" fmla="*/ 0 w 128"/>
                <a:gd name="T37" fmla="*/ 8 h 1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8"/>
                <a:gd name="T58" fmla="*/ 0 h 143"/>
                <a:gd name="T59" fmla="*/ 128 w 128"/>
                <a:gd name="T60" fmla="*/ 143 h 1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8" h="143">
                  <a:moveTo>
                    <a:pt x="0" y="103"/>
                  </a:moveTo>
                  <a:lnTo>
                    <a:pt x="23" y="142"/>
                  </a:lnTo>
                  <a:lnTo>
                    <a:pt x="44" y="142"/>
                  </a:lnTo>
                  <a:lnTo>
                    <a:pt x="52" y="134"/>
                  </a:lnTo>
                  <a:lnTo>
                    <a:pt x="59" y="134"/>
                  </a:lnTo>
                  <a:lnTo>
                    <a:pt x="67" y="119"/>
                  </a:lnTo>
                  <a:lnTo>
                    <a:pt x="75" y="119"/>
                  </a:lnTo>
                  <a:lnTo>
                    <a:pt x="90" y="103"/>
                  </a:lnTo>
                  <a:lnTo>
                    <a:pt x="104" y="103"/>
                  </a:lnTo>
                  <a:lnTo>
                    <a:pt x="104" y="74"/>
                  </a:lnTo>
                  <a:lnTo>
                    <a:pt x="111" y="74"/>
                  </a:lnTo>
                  <a:lnTo>
                    <a:pt x="127" y="51"/>
                  </a:lnTo>
                  <a:lnTo>
                    <a:pt x="111" y="36"/>
                  </a:lnTo>
                  <a:lnTo>
                    <a:pt x="82" y="23"/>
                  </a:lnTo>
                  <a:lnTo>
                    <a:pt x="75" y="0"/>
                  </a:lnTo>
                  <a:lnTo>
                    <a:pt x="59" y="28"/>
                  </a:lnTo>
                  <a:lnTo>
                    <a:pt x="59" y="51"/>
                  </a:lnTo>
                  <a:lnTo>
                    <a:pt x="44" y="90"/>
                  </a:lnTo>
                  <a:lnTo>
                    <a:pt x="0" y="10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299" name="Freeform 177"/>
            <p:cNvSpPr>
              <a:spLocks noChangeAspect="1"/>
            </p:cNvSpPr>
            <p:nvPr/>
          </p:nvSpPr>
          <p:spPr bwMode="auto">
            <a:xfrm>
              <a:off x="3305" y="2591"/>
              <a:ext cx="131" cy="84"/>
            </a:xfrm>
            <a:custGeom>
              <a:avLst/>
              <a:gdLst>
                <a:gd name="T0" fmla="*/ 0 w 151"/>
                <a:gd name="T1" fmla="*/ 8 h 89"/>
                <a:gd name="T2" fmla="*/ 3 w 151"/>
                <a:gd name="T3" fmla="*/ 8 h 89"/>
                <a:gd name="T4" fmla="*/ 3 w 151"/>
                <a:gd name="T5" fmla="*/ 8 h 89"/>
                <a:gd name="T6" fmla="*/ 3 w 151"/>
                <a:gd name="T7" fmla="*/ 8 h 89"/>
                <a:gd name="T8" fmla="*/ 3 w 151"/>
                <a:gd name="T9" fmla="*/ 8 h 89"/>
                <a:gd name="T10" fmla="*/ 3 w 151"/>
                <a:gd name="T11" fmla="*/ 8 h 89"/>
                <a:gd name="T12" fmla="*/ 3 w 151"/>
                <a:gd name="T13" fmla="*/ 8 h 89"/>
                <a:gd name="T14" fmla="*/ 3 w 151"/>
                <a:gd name="T15" fmla="*/ 8 h 89"/>
                <a:gd name="T16" fmla="*/ 3 w 151"/>
                <a:gd name="T17" fmla="*/ 8 h 89"/>
                <a:gd name="T18" fmla="*/ 3 w 151"/>
                <a:gd name="T19" fmla="*/ 8 h 89"/>
                <a:gd name="T20" fmla="*/ 3 w 151"/>
                <a:gd name="T21" fmla="*/ 0 h 89"/>
                <a:gd name="T22" fmla="*/ 3 w 151"/>
                <a:gd name="T23" fmla="*/ 8 h 89"/>
                <a:gd name="T24" fmla="*/ 3 w 151"/>
                <a:gd name="T25" fmla="*/ 8 h 89"/>
                <a:gd name="T26" fmla="*/ 3 w 151"/>
                <a:gd name="T27" fmla="*/ 8 h 89"/>
                <a:gd name="T28" fmla="*/ 3 w 151"/>
                <a:gd name="T29" fmla="*/ 8 h 89"/>
                <a:gd name="T30" fmla="*/ 3 w 151"/>
                <a:gd name="T31" fmla="*/ 8 h 89"/>
                <a:gd name="T32" fmla="*/ 0 w 151"/>
                <a:gd name="T33" fmla="*/ 8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1"/>
                <a:gd name="T52" fmla="*/ 0 h 89"/>
                <a:gd name="T53" fmla="*/ 151 w 151"/>
                <a:gd name="T54" fmla="*/ 89 h 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1" h="89">
                  <a:moveTo>
                    <a:pt x="0" y="44"/>
                  </a:moveTo>
                  <a:lnTo>
                    <a:pt x="8" y="52"/>
                  </a:lnTo>
                  <a:lnTo>
                    <a:pt x="8" y="60"/>
                  </a:lnTo>
                  <a:lnTo>
                    <a:pt x="23" y="88"/>
                  </a:lnTo>
                  <a:lnTo>
                    <a:pt x="31" y="88"/>
                  </a:lnTo>
                  <a:lnTo>
                    <a:pt x="68" y="81"/>
                  </a:lnTo>
                  <a:lnTo>
                    <a:pt x="83" y="73"/>
                  </a:lnTo>
                  <a:lnTo>
                    <a:pt x="106" y="60"/>
                  </a:lnTo>
                  <a:lnTo>
                    <a:pt x="150" y="52"/>
                  </a:lnTo>
                  <a:lnTo>
                    <a:pt x="150" y="37"/>
                  </a:lnTo>
                  <a:lnTo>
                    <a:pt x="127" y="0"/>
                  </a:lnTo>
                  <a:lnTo>
                    <a:pt x="83" y="8"/>
                  </a:lnTo>
                  <a:lnTo>
                    <a:pt x="60" y="37"/>
                  </a:lnTo>
                  <a:lnTo>
                    <a:pt x="60" y="29"/>
                  </a:lnTo>
                  <a:lnTo>
                    <a:pt x="23" y="16"/>
                  </a:lnTo>
                  <a:lnTo>
                    <a:pt x="16" y="29"/>
                  </a:lnTo>
                  <a:lnTo>
                    <a:pt x="0" y="44"/>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00" name="Freeform 178"/>
            <p:cNvSpPr>
              <a:spLocks noChangeAspect="1"/>
            </p:cNvSpPr>
            <p:nvPr/>
          </p:nvSpPr>
          <p:spPr bwMode="auto">
            <a:xfrm>
              <a:off x="3343" y="2402"/>
              <a:ext cx="21" cy="35"/>
            </a:xfrm>
            <a:custGeom>
              <a:avLst/>
              <a:gdLst>
                <a:gd name="T0" fmla="*/ 0 w 52"/>
                <a:gd name="T1" fmla="*/ 0 h 78"/>
                <a:gd name="T2" fmla="*/ 0 w 52"/>
                <a:gd name="T3" fmla="*/ 0 h 78"/>
                <a:gd name="T4" fmla="*/ 0 w 52"/>
                <a:gd name="T5" fmla="*/ 0 h 78"/>
                <a:gd name="T6" fmla="*/ 0 w 52"/>
                <a:gd name="T7" fmla="*/ 0 h 78"/>
                <a:gd name="T8" fmla="*/ 0 w 52"/>
                <a:gd name="T9" fmla="*/ 0 h 78"/>
                <a:gd name="T10" fmla="*/ 0 w 52"/>
                <a:gd name="T11" fmla="*/ 0 h 78"/>
                <a:gd name="T12" fmla="*/ 0 w 52"/>
                <a:gd name="T13" fmla="*/ 0 h 78"/>
                <a:gd name="T14" fmla="*/ 0 60000 65536"/>
                <a:gd name="T15" fmla="*/ 0 60000 65536"/>
                <a:gd name="T16" fmla="*/ 0 60000 65536"/>
                <a:gd name="T17" fmla="*/ 0 60000 65536"/>
                <a:gd name="T18" fmla="*/ 0 60000 65536"/>
                <a:gd name="T19" fmla="*/ 0 60000 65536"/>
                <a:gd name="T20" fmla="*/ 0 60000 65536"/>
                <a:gd name="T21" fmla="*/ 0 w 52"/>
                <a:gd name="T22" fmla="*/ 0 h 78"/>
                <a:gd name="T23" fmla="*/ 52 w 52"/>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78">
                  <a:moveTo>
                    <a:pt x="52" y="0"/>
                  </a:moveTo>
                  <a:lnTo>
                    <a:pt x="0" y="0"/>
                  </a:lnTo>
                  <a:lnTo>
                    <a:pt x="1" y="49"/>
                  </a:lnTo>
                  <a:lnTo>
                    <a:pt x="25" y="69"/>
                  </a:lnTo>
                  <a:lnTo>
                    <a:pt x="52" y="78"/>
                  </a:lnTo>
                  <a:lnTo>
                    <a:pt x="35" y="15"/>
                  </a:lnTo>
                  <a:lnTo>
                    <a:pt x="52"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01" name="Freeform 179"/>
            <p:cNvSpPr>
              <a:spLocks noChangeAspect="1"/>
            </p:cNvSpPr>
            <p:nvPr/>
          </p:nvSpPr>
          <p:spPr bwMode="auto">
            <a:xfrm>
              <a:off x="3233" y="2293"/>
              <a:ext cx="133" cy="133"/>
            </a:xfrm>
            <a:custGeom>
              <a:avLst/>
              <a:gdLst>
                <a:gd name="T0" fmla="*/ 3 w 153"/>
                <a:gd name="T1" fmla="*/ 0 h 141"/>
                <a:gd name="T2" fmla="*/ 3 w 153"/>
                <a:gd name="T3" fmla="*/ 7 h 141"/>
                <a:gd name="T4" fmla="*/ 3 w 153"/>
                <a:gd name="T5" fmla="*/ 8 h 141"/>
                <a:gd name="T6" fmla="*/ 3 w 153"/>
                <a:gd name="T7" fmla="*/ 8 h 141"/>
                <a:gd name="T8" fmla="*/ 3 w 153"/>
                <a:gd name="T9" fmla="*/ 8 h 141"/>
                <a:gd name="T10" fmla="*/ 3 w 153"/>
                <a:gd name="T11" fmla="*/ 8 h 141"/>
                <a:gd name="T12" fmla="*/ 3 w 153"/>
                <a:gd name="T13" fmla="*/ 8 h 141"/>
                <a:gd name="T14" fmla="*/ 3 w 153"/>
                <a:gd name="T15" fmla="*/ 8 h 141"/>
                <a:gd name="T16" fmla="*/ 3 w 153"/>
                <a:gd name="T17" fmla="*/ 8 h 141"/>
                <a:gd name="T18" fmla="*/ 3 w 153"/>
                <a:gd name="T19" fmla="*/ 9 h 141"/>
                <a:gd name="T20" fmla="*/ 3 w 153"/>
                <a:gd name="T21" fmla="*/ 9 h 141"/>
                <a:gd name="T22" fmla="*/ 3 w 153"/>
                <a:gd name="T23" fmla="*/ 12 h 141"/>
                <a:gd name="T24" fmla="*/ 3 w 153"/>
                <a:gd name="T25" fmla="*/ 12 h 141"/>
                <a:gd name="T26" fmla="*/ 3 w 153"/>
                <a:gd name="T27" fmla="*/ 11 h 141"/>
                <a:gd name="T28" fmla="*/ 3 w 153"/>
                <a:gd name="T29" fmla="*/ 10 h 141"/>
                <a:gd name="T30" fmla="*/ 3 w 153"/>
                <a:gd name="T31" fmla="*/ 9 h 141"/>
                <a:gd name="T32" fmla="*/ 3 w 153"/>
                <a:gd name="T33" fmla="*/ 8 h 141"/>
                <a:gd name="T34" fmla="*/ 3 w 153"/>
                <a:gd name="T35" fmla="*/ 8 h 141"/>
                <a:gd name="T36" fmla="*/ 0 w 153"/>
                <a:gd name="T37" fmla="*/ 8 h 141"/>
                <a:gd name="T38" fmla="*/ 3 w 153"/>
                <a:gd name="T39" fmla="*/ 8 h 141"/>
                <a:gd name="T40" fmla="*/ 3 w 153"/>
                <a:gd name="T41" fmla="*/ 8 h 141"/>
                <a:gd name="T42" fmla="*/ 3 w 153"/>
                <a:gd name="T43" fmla="*/ 8 h 141"/>
                <a:gd name="T44" fmla="*/ 3 w 153"/>
                <a:gd name="T45" fmla="*/ 7 h 141"/>
                <a:gd name="T46" fmla="*/ 3 w 153"/>
                <a:gd name="T47" fmla="*/ 0 h 141"/>
                <a:gd name="T48" fmla="*/ 3 w 153"/>
                <a:gd name="T49" fmla="*/ 0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3"/>
                <a:gd name="T76" fmla="*/ 0 h 141"/>
                <a:gd name="T77" fmla="*/ 153 w 153"/>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3" h="141">
                  <a:moveTo>
                    <a:pt x="77" y="0"/>
                  </a:moveTo>
                  <a:lnTo>
                    <a:pt x="77" y="7"/>
                  </a:lnTo>
                  <a:lnTo>
                    <a:pt x="90" y="15"/>
                  </a:lnTo>
                  <a:lnTo>
                    <a:pt x="105" y="36"/>
                  </a:lnTo>
                  <a:lnTo>
                    <a:pt x="105" y="44"/>
                  </a:lnTo>
                  <a:lnTo>
                    <a:pt x="98" y="51"/>
                  </a:lnTo>
                  <a:lnTo>
                    <a:pt x="113" y="80"/>
                  </a:lnTo>
                  <a:lnTo>
                    <a:pt x="136" y="80"/>
                  </a:lnTo>
                  <a:lnTo>
                    <a:pt x="136" y="103"/>
                  </a:lnTo>
                  <a:lnTo>
                    <a:pt x="152" y="117"/>
                  </a:lnTo>
                  <a:lnTo>
                    <a:pt x="128" y="117"/>
                  </a:lnTo>
                  <a:lnTo>
                    <a:pt x="128" y="140"/>
                  </a:lnTo>
                  <a:lnTo>
                    <a:pt x="98" y="140"/>
                  </a:lnTo>
                  <a:lnTo>
                    <a:pt x="77" y="132"/>
                  </a:lnTo>
                  <a:lnTo>
                    <a:pt x="77" y="124"/>
                  </a:lnTo>
                  <a:lnTo>
                    <a:pt x="69" y="117"/>
                  </a:lnTo>
                  <a:lnTo>
                    <a:pt x="54" y="111"/>
                  </a:lnTo>
                  <a:lnTo>
                    <a:pt x="8" y="96"/>
                  </a:lnTo>
                  <a:lnTo>
                    <a:pt x="0" y="74"/>
                  </a:lnTo>
                  <a:lnTo>
                    <a:pt x="31" y="51"/>
                  </a:lnTo>
                  <a:lnTo>
                    <a:pt x="38" y="30"/>
                  </a:lnTo>
                  <a:lnTo>
                    <a:pt x="31" y="15"/>
                  </a:lnTo>
                  <a:lnTo>
                    <a:pt x="46" y="7"/>
                  </a:lnTo>
                  <a:lnTo>
                    <a:pt x="61" y="0"/>
                  </a:lnTo>
                  <a:lnTo>
                    <a:pt x="77"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02" name="Freeform 180"/>
            <p:cNvSpPr>
              <a:spLocks noChangeAspect="1"/>
            </p:cNvSpPr>
            <p:nvPr/>
          </p:nvSpPr>
          <p:spPr bwMode="auto">
            <a:xfrm>
              <a:off x="3186" y="2360"/>
              <a:ext cx="55" cy="73"/>
            </a:xfrm>
            <a:custGeom>
              <a:avLst/>
              <a:gdLst>
                <a:gd name="T0" fmla="*/ 3 w 63"/>
                <a:gd name="T1" fmla="*/ 8 h 76"/>
                <a:gd name="T2" fmla="*/ 3 w 63"/>
                <a:gd name="T3" fmla="*/ 12 h 76"/>
                <a:gd name="T4" fmla="*/ 3 w 63"/>
                <a:gd name="T5" fmla="*/ 0 h 76"/>
                <a:gd name="T6" fmla="*/ 3 w 63"/>
                <a:gd name="T7" fmla="*/ 12 h 76"/>
                <a:gd name="T8" fmla="*/ 3 w 63"/>
                <a:gd name="T9" fmla="*/ 12 h 76"/>
                <a:gd name="T10" fmla="*/ 3 w 63"/>
                <a:gd name="T11" fmla="*/ 12 h 76"/>
                <a:gd name="T12" fmla="*/ 3 w 63"/>
                <a:gd name="T13" fmla="*/ 12 h 76"/>
                <a:gd name="T14" fmla="*/ 0 w 63"/>
                <a:gd name="T15" fmla="*/ 12 h 76"/>
                <a:gd name="T16" fmla="*/ 0 w 63"/>
                <a:gd name="T17" fmla="*/ 12 h 76"/>
                <a:gd name="T18" fmla="*/ 3 w 63"/>
                <a:gd name="T19" fmla="*/ 12 h 76"/>
                <a:gd name="T20" fmla="*/ 3 w 63"/>
                <a:gd name="T21" fmla="*/ 8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
                <a:gd name="T34" fmla="*/ 0 h 76"/>
                <a:gd name="T35" fmla="*/ 63 w 63"/>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 h="76">
                  <a:moveTo>
                    <a:pt x="8" y="8"/>
                  </a:moveTo>
                  <a:lnTo>
                    <a:pt x="23" y="16"/>
                  </a:lnTo>
                  <a:lnTo>
                    <a:pt x="54" y="0"/>
                  </a:lnTo>
                  <a:lnTo>
                    <a:pt x="62" y="24"/>
                  </a:lnTo>
                  <a:lnTo>
                    <a:pt x="31" y="31"/>
                  </a:lnTo>
                  <a:lnTo>
                    <a:pt x="46" y="45"/>
                  </a:lnTo>
                  <a:lnTo>
                    <a:pt x="38" y="60"/>
                  </a:lnTo>
                  <a:lnTo>
                    <a:pt x="0" y="75"/>
                  </a:lnTo>
                  <a:lnTo>
                    <a:pt x="0" y="68"/>
                  </a:lnTo>
                  <a:lnTo>
                    <a:pt x="8" y="24"/>
                  </a:lnTo>
                  <a:lnTo>
                    <a:pt x="8"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03" name="Freeform 181"/>
            <p:cNvSpPr>
              <a:spLocks noChangeAspect="1"/>
            </p:cNvSpPr>
            <p:nvPr/>
          </p:nvSpPr>
          <p:spPr bwMode="auto">
            <a:xfrm>
              <a:off x="3193" y="2300"/>
              <a:ext cx="80" cy="77"/>
            </a:xfrm>
            <a:custGeom>
              <a:avLst/>
              <a:gdLst>
                <a:gd name="T0" fmla="*/ 0 w 201"/>
                <a:gd name="T1" fmla="*/ 0 h 176"/>
                <a:gd name="T2" fmla="*/ 0 w 201"/>
                <a:gd name="T3" fmla="*/ 0 h 176"/>
                <a:gd name="T4" fmla="*/ 0 w 201"/>
                <a:gd name="T5" fmla="*/ 0 h 176"/>
                <a:gd name="T6" fmla="*/ 0 w 201"/>
                <a:gd name="T7" fmla="*/ 0 h 176"/>
                <a:gd name="T8" fmla="*/ 0 w 201"/>
                <a:gd name="T9" fmla="*/ 0 h 176"/>
                <a:gd name="T10" fmla="*/ 0 w 201"/>
                <a:gd name="T11" fmla="*/ 0 h 176"/>
                <a:gd name="T12" fmla="*/ 0 w 201"/>
                <a:gd name="T13" fmla="*/ 0 h 176"/>
                <a:gd name="T14" fmla="*/ 0 w 201"/>
                <a:gd name="T15" fmla="*/ 0 h 176"/>
                <a:gd name="T16" fmla="*/ 0 w 201"/>
                <a:gd name="T17" fmla="*/ 0 h 176"/>
                <a:gd name="T18" fmla="*/ 0 w 201"/>
                <a:gd name="T19" fmla="*/ 0 h 176"/>
                <a:gd name="T20" fmla="*/ 0 w 201"/>
                <a:gd name="T21" fmla="*/ 0 h 176"/>
                <a:gd name="T22" fmla="*/ 0 w 201"/>
                <a:gd name="T23" fmla="*/ 0 h 176"/>
                <a:gd name="T24" fmla="*/ 0 w 201"/>
                <a:gd name="T25" fmla="*/ 0 h 176"/>
                <a:gd name="T26" fmla="*/ 0 w 201"/>
                <a:gd name="T27" fmla="*/ 0 h 176"/>
                <a:gd name="T28" fmla="*/ 0 w 201"/>
                <a:gd name="T29" fmla="*/ 0 h 1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1"/>
                <a:gd name="T46" fmla="*/ 0 h 176"/>
                <a:gd name="T47" fmla="*/ 201 w 201"/>
                <a:gd name="T48" fmla="*/ 176 h 1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1" h="176">
                  <a:moveTo>
                    <a:pt x="201" y="0"/>
                  </a:moveTo>
                  <a:lnTo>
                    <a:pt x="119" y="0"/>
                  </a:lnTo>
                  <a:lnTo>
                    <a:pt x="101" y="17"/>
                  </a:lnTo>
                  <a:lnTo>
                    <a:pt x="38" y="17"/>
                  </a:lnTo>
                  <a:lnTo>
                    <a:pt x="0" y="48"/>
                  </a:lnTo>
                  <a:lnTo>
                    <a:pt x="6" y="96"/>
                  </a:lnTo>
                  <a:lnTo>
                    <a:pt x="38" y="113"/>
                  </a:lnTo>
                  <a:lnTo>
                    <a:pt x="6" y="130"/>
                  </a:lnTo>
                  <a:lnTo>
                    <a:pt x="6" y="158"/>
                  </a:lnTo>
                  <a:lnTo>
                    <a:pt x="38" y="176"/>
                  </a:lnTo>
                  <a:lnTo>
                    <a:pt x="101" y="145"/>
                  </a:lnTo>
                  <a:lnTo>
                    <a:pt x="168" y="96"/>
                  </a:lnTo>
                  <a:lnTo>
                    <a:pt x="184" y="50"/>
                  </a:lnTo>
                  <a:lnTo>
                    <a:pt x="168" y="17"/>
                  </a:lnTo>
                  <a:lnTo>
                    <a:pt x="201"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04" name="Freeform 182">
              <a:hlinkClick r:id="rId3" action="ppaction://hlinksldjump" tooltip="Libanon"/>
            </p:cNvPr>
            <p:cNvSpPr>
              <a:spLocks noChangeAspect="1"/>
            </p:cNvSpPr>
            <p:nvPr/>
          </p:nvSpPr>
          <p:spPr bwMode="auto">
            <a:xfrm>
              <a:off x="3188" y="2341"/>
              <a:ext cx="20" cy="17"/>
            </a:xfrm>
            <a:custGeom>
              <a:avLst/>
              <a:gdLst>
                <a:gd name="T0" fmla="*/ 0 w 24"/>
                <a:gd name="T1" fmla="*/ 16 h 17"/>
                <a:gd name="T2" fmla="*/ 3 w 24"/>
                <a:gd name="T3" fmla="*/ 16 h 17"/>
                <a:gd name="T4" fmla="*/ 3 w 24"/>
                <a:gd name="T5" fmla="*/ 8 h 17"/>
                <a:gd name="T6" fmla="*/ 3 w 24"/>
                <a:gd name="T7" fmla="*/ 0 h 17"/>
                <a:gd name="T8" fmla="*/ 0 w 24"/>
                <a:gd name="T9" fmla="*/ 16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16"/>
                  </a:moveTo>
                  <a:lnTo>
                    <a:pt x="8" y="16"/>
                  </a:lnTo>
                  <a:lnTo>
                    <a:pt x="23" y="8"/>
                  </a:lnTo>
                  <a:lnTo>
                    <a:pt x="8" y="0"/>
                  </a:lnTo>
                  <a:lnTo>
                    <a:pt x="0" y="1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05" name="Freeform 183">
              <a:hlinkClick r:id="rId3" action="ppaction://hlinksldjump" tooltip="Israel"/>
            </p:cNvPr>
            <p:cNvSpPr>
              <a:spLocks noChangeAspect="1"/>
            </p:cNvSpPr>
            <p:nvPr/>
          </p:nvSpPr>
          <p:spPr bwMode="auto">
            <a:xfrm>
              <a:off x="3172" y="2356"/>
              <a:ext cx="22" cy="70"/>
            </a:xfrm>
            <a:custGeom>
              <a:avLst/>
              <a:gdLst>
                <a:gd name="T0" fmla="*/ 3 w 26"/>
                <a:gd name="T1" fmla="*/ 9 h 74"/>
                <a:gd name="T2" fmla="*/ 3 w 26"/>
                <a:gd name="T3" fmla="*/ 9 h 74"/>
                <a:gd name="T4" fmla="*/ 3 w 26"/>
                <a:gd name="T5" fmla="*/ 9 h 74"/>
                <a:gd name="T6" fmla="*/ 0 w 26"/>
                <a:gd name="T7" fmla="*/ 9 h 74"/>
                <a:gd name="T8" fmla="*/ 3 w 26"/>
                <a:gd name="T9" fmla="*/ 0 h 74"/>
                <a:gd name="T10" fmla="*/ 3 w 26"/>
                <a:gd name="T11" fmla="*/ 0 h 74"/>
                <a:gd name="T12" fmla="*/ 3 w 26"/>
                <a:gd name="T13" fmla="*/ 9 h 74"/>
                <a:gd name="T14" fmla="*/ 0 60000 65536"/>
                <a:gd name="T15" fmla="*/ 0 60000 65536"/>
                <a:gd name="T16" fmla="*/ 0 60000 65536"/>
                <a:gd name="T17" fmla="*/ 0 60000 65536"/>
                <a:gd name="T18" fmla="*/ 0 60000 65536"/>
                <a:gd name="T19" fmla="*/ 0 60000 65536"/>
                <a:gd name="T20" fmla="*/ 0 60000 65536"/>
                <a:gd name="T21" fmla="*/ 0 w 26"/>
                <a:gd name="T22" fmla="*/ 0 h 74"/>
                <a:gd name="T23" fmla="*/ 26 w 26"/>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74">
                  <a:moveTo>
                    <a:pt x="25" y="13"/>
                  </a:moveTo>
                  <a:lnTo>
                    <a:pt x="25" y="29"/>
                  </a:lnTo>
                  <a:lnTo>
                    <a:pt x="17" y="73"/>
                  </a:lnTo>
                  <a:lnTo>
                    <a:pt x="0" y="36"/>
                  </a:lnTo>
                  <a:lnTo>
                    <a:pt x="17" y="0"/>
                  </a:lnTo>
                  <a:lnTo>
                    <a:pt x="25" y="0"/>
                  </a:lnTo>
                  <a:lnTo>
                    <a:pt x="25" y="1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06" name="Freeform 184"/>
            <p:cNvSpPr>
              <a:spLocks noChangeAspect="1"/>
            </p:cNvSpPr>
            <p:nvPr/>
          </p:nvSpPr>
          <p:spPr bwMode="auto">
            <a:xfrm>
              <a:off x="3068" y="2212"/>
              <a:ext cx="233" cy="115"/>
            </a:xfrm>
            <a:custGeom>
              <a:avLst/>
              <a:gdLst>
                <a:gd name="T0" fmla="*/ 0 w 579"/>
                <a:gd name="T1" fmla="*/ 0 h 265"/>
                <a:gd name="T2" fmla="*/ 0 w 579"/>
                <a:gd name="T3" fmla="*/ 0 h 265"/>
                <a:gd name="T4" fmla="*/ 0 w 579"/>
                <a:gd name="T5" fmla="*/ 0 h 265"/>
                <a:gd name="T6" fmla="*/ 0 w 579"/>
                <a:gd name="T7" fmla="*/ 0 h 265"/>
                <a:gd name="T8" fmla="*/ 0 w 579"/>
                <a:gd name="T9" fmla="*/ 0 h 265"/>
                <a:gd name="T10" fmla="*/ 0 w 579"/>
                <a:gd name="T11" fmla="*/ 0 h 265"/>
                <a:gd name="T12" fmla="*/ 0 w 579"/>
                <a:gd name="T13" fmla="*/ 0 h 265"/>
                <a:gd name="T14" fmla="*/ 0 w 579"/>
                <a:gd name="T15" fmla="*/ 0 h 265"/>
                <a:gd name="T16" fmla="*/ 0 w 579"/>
                <a:gd name="T17" fmla="*/ 0 h 265"/>
                <a:gd name="T18" fmla="*/ 0 w 579"/>
                <a:gd name="T19" fmla="*/ 0 h 265"/>
                <a:gd name="T20" fmla="*/ 0 w 579"/>
                <a:gd name="T21" fmla="*/ 0 h 265"/>
                <a:gd name="T22" fmla="*/ 0 w 579"/>
                <a:gd name="T23" fmla="*/ 0 h 265"/>
                <a:gd name="T24" fmla="*/ 0 w 579"/>
                <a:gd name="T25" fmla="*/ 0 h 265"/>
                <a:gd name="T26" fmla="*/ 0 w 579"/>
                <a:gd name="T27" fmla="*/ 0 h 265"/>
                <a:gd name="T28" fmla="*/ 0 w 579"/>
                <a:gd name="T29" fmla="*/ 0 h 265"/>
                <a:gd name="T30" fmla="*/ 0 w 579"/>
                <a:gd name="T31" fmla="*/ 0 h 265"/>
                <a:gd name="T32" fmla="*/ 0 w 579"/>
                <a:gd name="T33" fmla="*/ 0 h 265"/>
                <a:gd name="T34" fmla="*/ 0 w 579"/>
                <a:gd name="T35" fmla="*/ 0 h 265"/>
                <a:gd name="T36" fmla="*/ 0 w 579"/>
                <a:gd name="T37" fmla="*/ 0 h 265"/>
                <a:gd name="T38" fmla="*/ 0 w 579"/>
                <a:gd name="T39" fmla="*/ 0 h 265"/>
                <a:gd name="T40" fmla="*/ 0 w 579"/>
                <a:gd name="T41" fmla="*/ 0 h 265"/>
                <a:gd name="T42" fmla="*/ 0 w 579"/>
                <a:gd name="T43" fmla="*/ 0 h 265"/>
                <a:gd name="T44" fmla="*/ 0 w 579"/>
                <a:gd name="T45" fmla="*/ 0 h 265"/>
                <a:gd name="T46" fmla="*/ 0 w 579"/>
                <a:gd name="T47" fmla="*/ 0 h 265"/>
                <a:gd name="T48" fmla="*/ 0 w 579"/>
                <a:gd name="T49" fmla="*/ 0 h 265"/>
                <a:gd name="T50" fmla="*/ 0 w 579"/>
                <a:gd name="T51" fmla="*/ 0 h 265"/>
                <a:gd name="T52" fmla="*/ 0 w 579"/>
                <a:gd name="T53" fmla="*/ 0 h 265"/>
                <a:gd name="T54" fmla="*/ 0 w 579"/>
                <a:gd name="T55" fmla="*/ 0 h 265"/>
                <a:gd name="T56" fmla="*/ 0 w 579"/>
                <a:gd name="T57" fmla="*/ 0 h 265"/>
                <a:gd name="T58" fmla="*/ 0 w 579"/>
                <a:gd name="T59" fmla="*/ 0 h 265"/>
                <a:gd name="T60" fmla="*/ 0 w 579"/>
                <a:gd name="T61" fmla="*/ 0 h 265"/>
                <a:gd name="T62" fmla="*/ 0 w 579"/>
                <a:gd name="T63" fmla="*/ 0 h 265"/>
                <a:gd name="T64" fmla="*/ 0 w 579"/>
                <a:gd name="T65" fmla="*/ 0 h 2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9"/>
                <a:gd name="T100" fmla="*/ 0 h 265"/>
                <a:gd name="T101" fmla="*/ 579 w 579"/>
                <a:gd name="T102" fmla="*/ 265 h 2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9" h="265">
                  <a:moveTo>
                    <a:pt x="464" y="2"/>
                  </a:moveTo>
                  <a:lnTo>
                    <a:pt x="395" y="44"/>
                  </a:lnTo>
                  <a:lnTo>
                    <a:pt x="312" y="44"/>
                  </a:lnTo>
                  <a:lnTo>
                    <a:pt x="295" y="11"/>
                  </a:lnTo>
                  <a:lnTo>
                    <a:pt x="167" y="11"/>
                  </a:lnTo>
                  <a:lnTo>
                    <a:pt x="150" y="44"/>
                  </a:lnTo>
                  <a:lnTo>
                    <a:pt x="82" y="44"/>
                  </a:lnTo>
                  <a:lnTo>
                    <a:pt x="82" y="89"/>
                  </a:lnTo>
                  <a:lnTo>
                    <a:pt x="0" y="89"/>
                  </a:lnTo>
                  <a:lnTo>
                    <a:pt x="0" y="124"/>
                  </a:lnTo>
                  <a:lnTo>
                    <a:pt x="15" y="139"/>
                  </a:lnTo>
                  <a:lnTo>
                    <a:pt x="0" y="152"/>
                  </a:lnTo>
                  <a:lnTo>
                    <a:pt x="33" y="202"/>
                  </a:lnTo>
                  <a:lnTo>
                    <a:pt x="33" y="219"/>
                  </a:lnTo>
                  <a:lnTo>
                    <a:pt x="117" y="265"/>
                  </a:lnTo>
                  <a:lnTo>
                    <a:pt x="132" y="237"/>
                  </a:lnTo>
                  <a:lnTo>
                    <a:pt x="199" y="237"/>
                  </a:lnTo>
                  <a:lnTo>
                    <a:pt x="217" y="247"/>
                  </a:lnTo>
                  <a:lnTo>
                    <a:pt x="262" y="202"/>
                  </a:lnTo>
                  <a:lnTo>
                    <a:pt x="312" y="219"/>
                  </a:lnTo>
                  <a:lnTo>
                    <a:pt x="312" y="247"/>
                  </a:lnTo>
                  <a:lnTo>
                    <a:pt x="327" y="237"/>
                  </a:lnTo>
                  <a:lnTo>
                    <a:pt x="345" y="219"/>
                  </a:lnTo>
                  <a:lnTo>
                    <a:pt x="412" y="219"/>
                  </a:lnTo>
                  <a:lnTo>
                    <a:pt x="429" y="202"/>
                  </a:lnTo>
                  <a:lnTo>
                    <a:pt x="512" y="202"/>
                  </a:lnTo>
                  <a:lnTo>
                    <a:pt x="544" y="187"/>
                  </a:lnTo>
                  <a:lnTo>
                    <a:pt x="579" y="187"/>
                  </a:lnTo>
                  <a:lnTo>
                    <a:pt x="579" y="89"/>
                  </a:lnTo>
                  <a:lnTo>
                    <a:pt x="544" y="74"/>
                  </a:lnTo>
                  <a:lnTo>
                    <a:pt x="529" y="44"/>
                  </a:lnTo>
                  <a:lnTo>
                    <a:pt x="510" y="0"/>
                  </a:lnTo>
                  <a:lnTo>
                    <a:pt x="462" y="2"/>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07" name="Freeform 185">
              <a:hlinkClick r:id="rId3" action="ppaction://hlinksldjump" tooltip="Griechenland (Kriti)"/>
            </p:cNvPr>
            <p:cNvSpPr>
              <a:spLocks noChangeAspect="1"/>
            </p:cNvSpPr>
            <p:nvPr/>
          </p:nvSpPr>
          <p:spPr bwMode="auto">
            <a:xfrm>
              <a:off x="3043" y="2327"/>
              <a:ext cx="32" cy="15"/>
            </a:xfrm>
            <a:custGeom>
              <a:avLst/>
              <a:gdLst>
                <a:gd name="T0" fmla="*/ 3 w 37"/>
                <a:gd name="T1" fmla="*/ 8 h 16"/>
                <a:gd name="T2" fmla="*/ 0 w 37"/>
                <a:gd name="T3" fmla="*/ 8 h 16"/>
                <a:gd name="T4" fmla="*/ 0 w 37"/>
                <a:gd name="T5" fmla="*/ 0 h 16"/>
                <a:gd name="T6" fmla="*/ 3 w 37"/>
                <a:gd name="T7" fmla="*/ 8 h 16"/>
                <a:gd name="T8" fmla="*/ 3 w 37"/>
                <a:gd name="T9" fmla="*/ 8 h 16"/>
                <a:gd name="T10" fmla="*/ 0 60000 65536"/>
                <a:gd name="T11" fmla="*/ 0 60000 65536"/>
                <a:gd name="T12" fmla="*/ 0 60000 65536"/>
                <a:gd name="T13" fmla="*/ 0 60000 65536"/>
                <a:gd name="T14" fmla="*/ 0 60000 65536"/>
                <a:gd name="T15" fmla="*/ 0 w 37"/>
                <a:gd name="T16" fmla="*/ 0 h 16"/>
                <a:gd name="T17" fmla="*/ 37 w 37"/>
                <a:gd name="T18" fmla="*/ 16 h 16"/>
              </a:gdLst>
              <a:ahLst/>
              <a:cxnLst>
                <a:cxn ang="T10">
                  <a:pos x="T0" y="T1"/>
                </a:cxn>
                <a:cxn ang="T11">
                  <a:pos x="T2" y="T3"/>
                </a:cxn>
                <a:cxn ang="T12">
                  <a:pos x="T4" y="T5"/>
                </a:cxn>
                <a:cxn ang="T13">
                  <a:pos x="T6" y="T7"/>
                </a:cxn>
                <a:cxn ang="T14">
                  <a:pos x="T8" y="T9"/>
                </a:cxn>
              </a:cxnLst>
              <a:rect l="T15" t="T16" r="T17" b="T18"/>
              <a:pathLst>
                <a:path w="37" h="16">
                  <a:moveTo>
                    <a:pt x="36" y="15"/>
                  </a:moveTo>
                  <a:lnTo>
                    <a:pt x="0" y="15"/>
                  </a:lnTo>
                  <a:lnTo>
                    <a:pt x="0" y="0"/>
                  </a:lnTo>
                  <a:lnTo>
                    <a:pt x="29" y="8"/>
                  </a:lnTo>
                  <a:lnTo>
                    <a:pt x="36"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08" name="Freeform 186">
              <a:hlinkClick r:id="rId3" action="ppaction://hlinksldjump" tooltip="Zypern (+ Türk. Rep. Nordzypern)"/>
            </p:cNvPr>
            <p:cNvSpPr>
              <a:spLocks noChangeAspect="1"/>
            </p:cNvSpPr>
            <p:nvPr/>
          </p:nvSpPr>
          <p:spPr bwMode="auto">
            <a:xfrm>
              <a:off x="3141" y="2327"/>
              <a:ext cx="28" cy="22"/>
            </a:xfrm>
            <a:custGeom>
              <a:avLst/>
              <a:gdLst>
                <a:gd name="T0" fmla="*/ 0 w 32"/>
                <a:gd name="T1" fmla="*/ 6 h 24"/>
                <a:gd name="T2" fmla="*/ 4 w 32"/>
                <a:gd name="T3" fmla="*/ 6 h 24"/>
                <a:gd name="T4" fmla="*/ 4 w 32"/>
                <a:gd name="T5" fmla="*/ 0 h 24"/>
                <a:gd name="T6" fmla="*/ 4 w 32"/>
                <a:gd name="T7" fmla="*/ 6 h 24"/>
                <a:gd name="T8" fmla="*/ 0 w 32"/>
                <a:gd name="T9" fmla="*/ 6 h 24"/>
                <a:gd name="T10" fmla="*/ 0 w 32"/>
                <a:gd name="T11" fmla="*/ 6 h 24"/>
                <a:gd name="T12" fmla="*/ 0 60000 65536"/>
                <a:gd name="T13" fmla="*/ 0 60000 65536"/>
                <a:gd name="T14" fmla="*/ 0 60000 65536"/>
                <a:gd name="T15" fmla="*/ 0 60000 65536"/>
                <a:gd name="T16" fmla="*/ 0 60000 65536"/>
                <a:gd name="T17" fmla="*/ 0 60000 65536"/>
                <a:gd name="T18" fmla="*/ 0 w 32"/>
                <a:gd name="T19" fmla="*/ 0 h 24"/>
                <a:gd name="T20" fmla="*/ 32 w 3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2" h="24">
                  <a:moveTo>
                    <a:pt x="0" y="23"/>
                  </a:moveTo>
                  <a:lnTo>
                    <a:pt x="23" y="23"/>
                  </a:lnTo>
                  <a:lnTo>
                    <a:pt x="31" y="0"/>
                  </a:lnTo>
                  <a:lnTo>
                    <a:pt x="16" y="8"/>
                  </a:lnTo>
                  <a:lnTo>
                    <a:pt x="0" y="8"/>
                  </a:lnTo>
                  <a:lnTo>
                    <a:pt x="0" y="2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09" name="Freeform 187"/>
            <p:cNvSpPr>
              <a:spLocks noChangeAspect="1"/>
            </p:cNvSpPr>
            <p:nvPr/>
          </p:nvSpPr>
          <p:spPr bwMode="auto">
            <a:xfrm>
              <a:off x="3397" y="2461"/>
              <a:ext cx="15" cy="6"/>
            </a:xfrm>
            <a:custGeom>
              <a:avLst/>
              <a:gdLst>
                <a:gd name="T0" fmla="*/ 2 w 18"/>
                <a:gd name="T1" fmla="*/ 3 h 7"/>
                <a:gd name="T2" fmla="*/ 2 w 18"/>
                <a:gd name="T3" fmla="*/ 0 h 7"/>
                <a:gd name="T4" fmla="*/ 0 w 18"/>
                <a:gd name="T5" fmla="*/ 0 h 7"/>
                <a:gd name="T6" fmla="*/ 2 w 18"/>
                <a:gd name="T7" fmla="*/ 3 h 7"/>
                <a:gd name="T8" fmla="*/ 0 60000 65536"/>
                <a:gd name="T9" fmla="*/ 0 60000 65536"/>
                <a:gd name="T10" fmla="*/ 0 60000 65536"/>
                <a:gd name="T11" fmla="*/ 0 60000 65536"/>
                <a:gd name="T12" fmla="*/ 0 w 18"/>
                <a:gd name="T13" fmla="*/ 0 h 7"/>
                <a:gd name="T14" fmla="*/ 18 w 18"/>
                <a:gd name="T15" fmla="*/ 7 h 7"/>
              </a:gdLst>
              <a:ahLst/>
              <a:cxnLst>
                <a:cxn ang="T8">
                  <a:pos x="T0" y="T1"/>
                </a:cxn>
                <a:cxn ang="T9">
                  <a:pos x="T2" y="T3"/>
                </a:cxn>
                <a:cxn ang="T10">
                  <a:pos x="T4" y="T5"/>
                </a:cxn>
                <a:cxn ang="T11">
                  <a:pos x="T6" y="T7"/>
                </a:cxn>
              </a:cxnLst>
              <a:rect l="T12" t="T13" r="T14" b="T15"/>
              <a:pathLst>
                <a:path w="18" h="7">
                  <a:moveTo>
                    <a:pt x="10" y="6"/>
                  </a:moveTo>
                  <a:lnTo>
                    <a:pt x="17" y="0"/>
                  </a:lnTo>
                  <a:lnTo>
                    <a:pt x="0" y="0"/>
                  </a:lnTo>
                  <a:lnTo>
                    <a:pt x="10" y="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10" name="Freeform 188">
              <a:hlinkClick r:id="rId3" action="ppaction://hlinksldjump" tooltip="Armenien"/>
            </p:cNvPr>
            <p:cNvSpPr>
              <a:spLocks noChangeAspect="1"/>
            </p:cNvSpPr>
            <p:nvPr/>
          </p:nvSpPr>
          <p:spPr bwMode="auto">
            <a:xfrm>
              <a:off x="3278" y="2217"/>
              <a:ext cx="47" cy="49"/>
            </a:xfrm>
            <a:custGeom>
              <a:avLst/>
              <a:gdLst>
                <a:gd name="T0" fmla="*/ 0 w 113"/>
                <a:gd name="T1" fmla="*/ 0 h 114"/>
                <a:gd name="T2" fmla="*/ 0 w 113"/>
                <a:gd name="T3" fmla="*/ 0 h 114"/>
                <a:gd name="T4" fmla="*/ 0 w 113"/>
                <a:gd name="T5" fmla="*/ 0 h 114"/>
                <a:gd name="T6" fmla="*/ 0 w 113"/>
                <a:gd name="T7" fmla="*/ 0 h 114"/>
                <a:gd name="T8" fmla="*/ 0 w 113"/>
                <a:gd name="T9" fmla="*/ 0 h 114"/>
                <a:gd name="T10" fmla="*/ 0 w 113"/>
                <a:gd name="T11" fmla="*/ 0 h 114"/>
                <a:gd name="T12" fmla="*/ 0 w 113"/>
                <a:gd name="T13" fmla="*/ 0 h 114"/>
                <a:gd name="T14" fmla="*/ 0 w 113"/>
                <a:gd name="T15" fmla="*/ 0 h 114"/>
                <a:gd name="T16" fmla="*/ 0 w 113"/>
                <a:gd name="T17" fmla="*/ 0 h 114"/>
                <a:gd name="T18" fmla="*/ 0 w 113"/>
                <a:gd name="T19" fmla="*/ 0 h 114"/>
                <a:gd name="T20" fmla="*/ 0 w 113"/>
                <a:gd name="T21" fmla="*/ 0 h 114"/>
                <a:gd name="T22" fmla="*/ 0 w 113"/>
                <a:gd name="T23" fmla="*/ 0 h 114"/>
                <a:gd name="T24" fmla="*/ 0 w 113"/>
                <a:gd name="T25" fmla="*/ 0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3"/>
                <a:gd name="T40" fmla="*/ 0 h 114"/>
                <a:gd name="T41" fmla="*/ 113 w 113"/>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3" h="114">
                  <a:moveTo>
                    <a:pt x="0" y="18"/>
                  </a:moveTo>
                  <a:lnTo>
                    <a:pt x="13" y="64"/>
                  </a:lnTo>
                  <a:lnTo>
                    <a:pt x="48" y="79"/>
                  </a:lnTo>
                  <a:lnTo>
                    <a:pt x="98" y="79"/>
                  </a:lnTo>
                  <a:lnTo>
                    <a:pt x="98" y="114"/>
                  </a:lnTo>
                  <a:lnTo>
                    <a:pt x="113" y="96"/>
                  </a:lnTo>
                  <a:lnTo>
                    <a:pt x="98" y="64"/>
                  </a:lnTo>
                  <a:lnTo>
                    <a:pt x="84" y="66"/>
                  </a:lnTo>
                  <a:lnTo>
                    <a:pt x="80" y="47"/>
                  </a:lnTo>
                  <a:lnTo>
                    <a:pt x="63" y="29"/>
                  </a:lnTo>
                  <a:lnTo>
                    <a:pt x="48" y="0"/>
                  </a:lnTo>
                  <a:lnTo>
                    <a:pt x="32" y="6"/>
                  </a:lnTo>
                  <a:lnTo>
                    <a:pt x="0" y="1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11" name="Freeform 189">
              <a:hlinkClick r:id="rId3" action="ppaction://hlinksldjump" tooltip="Ägypten"/>
            </p:cNvPr>
            <p:cNvSpPr>
              <a:spLocks noChangeAspect="1"/>
            </p:cNvSpPr>
            <p:nvPr/>
          </p:nvSpPr>
          <p:spPr bwMode="auto">
            <a:xfrm>
              <a:off x="3054" y="2408"/>
              <a:ext cx="152" cy="138"/>
            </a:xfrm>
            <a:custGeom>
              <a:avLst/>
              <a:gdLst>
                <a:gd name="T0" fmla="*/ 0 w 174"/>
                <a:gd name="T1" fmla="*/ 3 h 164"/>
                <a:gd name="T2" fmla="*/ 3 w 174"/>
                <a:gd name="T3" fmla="*/ 3 h 164"/>
                <a:gd name="T4" fmla="*/ 3 w 174"/>
                <a:gd name="T5" fmla="*/ 3 h 164"/>
                <a:gd name="T6" fmla="*/ 3 w 174"/>
                <a:gd name="T7" fmla="*/ 3 h 164"/>
                <a:gd name="T8" fmla="*/ 3 w 174"/>
                <a:gd name="T9" fmla="*/ 3 h 164"/>
                <a:gd name="T10" fmla="*/ 3 w 174"/>
                <a:gd name="T11" fmla="*/ 3 h 164"/>
                <a:gd name="T12" fmla="*/ 3 w 174"/>
                <a:gd name="T13" fmla="*/ 3 h 164"/>
                <a:gd name="T14" fmla="*/ 3 w 174"/>
                <a:gd name="T15" fmla="*/ 3 h 164"/>
                <a:gd name="T16" fmla="*/ 3 w 174"/>
                <a:gd name="T17" fmla="*/ 3 h 164"/>
                <a:gd name="T18" fmla="*/ 3 w 174"/>
                <a:gd name="T19" fmla="*/ 3 h 164"/>
                <a:gd name="T20" fmla="*/ 3 w 174"/>
                <a:gd name="T21" fmla="*/ 3 h 164"/>
                <a:gd name="T22" fmla="*/ 3 w 174"/>
                <a:gd name="T23" fmla="*/ 3 h 164"/>
                <a:gd name="T24" fmla="*/ 3 w 174"/>
                <a:gd name="T25" fmla="*/ 3 h 164"/>
                <a:gd name="T26" fmla="*/ 3 w 174"/>
                <a:gd name="T27" fmla="*/ 3 h 164"/>
                <a:gd name="T28" fmla="*/ 3 w 174"/>
                <a:gd name="T29" fmla="*/ 3 h 164"/>
                <a:gd name="T30" fmla="*/ 3 w 174"/>
                <a:gd name="T31" fmla="*/ 3 h 164"/>
                <a:gd name="T32" fmla="*/ 3 w 174"/>
                <a:gd name="T33" fmla="*/ 3 h 164"/>
                <a:gd name="T34" fmla="*/ 3 w 174"/>
                <a:gd name="T35" fmla="*/ 0 h 164"/>
                <a:gd name="T36" fmla="*/ 3 w 174"/>
                <a:gd name="T37" fmla="*/ 3 h 164"/>
                <a:gd name="T38" fmla="*/ 3 w 174"/>
                <a:gd name="T39" fmla="*/ 0 h 164"/>
                <a:gd name="T40" fmla="*/ 3 w 174"/>
                <a:gd name="T41" fmla="*/ 3 h 164"/>
                <a:gd name="T42" fmla="*/ 0 w 174"/>
                <a:gd name="T43" fmla="*/ 3 h 1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164"/>
                <a:gd name="T68" fmla="*/ 174 w 174"/>
                <a:gd name="T69" fmla="*/ 164 h 1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164">
                  <a:moveTo>
                    <a:pt x="0" y="8"/>
                  </a:moveTo>
                  <a:lnTo>
                    <a:pt x="16" y="21"/>
                  </a:lnTo>
                  <a:lnTo>
                    <a:pt x="16" y="163"/>
                  </a:lnTo>
                  <a:lnTo>
                    <a:pt x="98" y="163"/>
                  </a:lnTo>
                  <a:lnTo>
                    <a:pt x="106" y="156"/>
                  </a:lnTo>
                  <a:lnTo>
                    <a:pt x="121" y="163"/>
                  </a:lnTo>
                  <a:lnTo>
                    <a:pt x="142" y="163"/>
                  </a:lnTo>
                  <a:lnTo>
                    <a:pt x="173" y="133"/>
                  </a:lnTo>
                  <a:lnTo>
                    <a:pt x="150" y="104"/>
                  </a:lnTo>
                  <a:lnTo>
                    <a:pt x="135" y="88"/>
                  </a:lnTo>
                  <a:lnTo>
                    <a:pt x="129" y="67"/>
                  </a:lnTo>
                  <a:lnTo>
                    <a:pt x="121" y="60"/>
                  </a:lnTo>
                  <a:lnTo>
                    <a:pt x="114" y="44"/>
                  </a:lnTo>
                  <a:lnTo>
                    <a:pt x="106" y="8"/>
                  </a:lnTo>
                  <a:lnTo>
                    <a:pt x="114" y="21"/>
                  </a:lnTo>
                  <a:lnTo>
                    <a:pt x="135" y="52"/>
                  </a:lnTo>
                  <a:lnTo>
                    <a:pt x="150" y="37"/>
                  </a:lnTo>
                  <a:lnTo>
                    <a:pt x="135" y="0"/>
                  </a:lnTo>
                  <a:lnTo>
                    <a:pt x="106" y="8"/>
                  </a:lnTo>
                  <a:lnTo>
                    <a:pt x="83" y="0"/>
                  </a:lnTo>
                  <a:lnTo>
                    <a:pt x="60" y="8"/>
                  </a:lnTo>
                  <a:lnTo>
                    <a:pt x="0"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98497" name="Freeform 190"/>
            <p:cNvSpPr>
              <a:spLocks noChangeAspect="1"/>
            </p:cNvSpPr>
            <p:nvPr/>
          </p:nvSpPr>
          <p:spPr bwMode="auto">
            <a:xfrm>
              <a:off x="3622" y="2308"/>
              <a:ext cx="402" cy="444"/>
            </a:xfrm>
            <a:custGeom>
              <a:avLst/>
              <a:gdLst>
                <a:gd name="T0" fmla="*/ 0 w 1008"/>
                <a:gd name="T1" fmla="*/ 0 h 1023"/>
                <a:gd name="T2" fmla="*/ 0 w 1008"/>
                <a:gd name="T3" fmla="*/ 0 h 1023"/>
                <a:gd name="T4" fmla="*/ 0 w 1008"/>
                <a:gd name="T5" fmla="*/ 0 h 1023"/>
                <a:gd name="T6" fmla="*/ 0 w 1008"/>
                <a:gd name="T7" fmla="*/ 0 h 1023"/>
                <a:gd name="T8" fmla="*/ 0 w 1008"/>
                <a:gd name="T9" fmla="*/ 0 h 1023"/>
                <a:gd name="T10" fmla="*/ 0 w 1008"/>
                <a:gd name="T11" fmla="*/ 0 h 1023"/>
                <a:gd name="T12" fmla="*/ 0 w 1008"/>
                <a:gd name="T13" fmla="*/ 0 h 1023"/>
                <a:gd name="T14" fmla="*/ 0 w 1008"/>
                <a:gd name="T15" fmla="*/ 0 h 1023"/>
                <a:gd name="T16" fmla="*/ 0 w 1008"/>
                <a:gd name="T17" fmla="*/ 0 h 1023"/>
                <a:gd name="T18" fmla="*/ 0 w 1008"/>
                <a:gd name="T19" fmla="*/ 0 h 1023"/>
                <a:gd name="T20" fmla="*/ 0 w 1008"/>
                <a:gd name="T21" fmla="*/ 0 h 1023"/>
                <a:gd name="T22" fmla="*/ 0 w 1008"/>
                <a:gd name="T23" fmla="*/ 0 h 1023"/>
                <a:gd name="T24" fmla="*/ 0 w 1008"/>
                <a:gd name="T25" fmla="*/ 0 h 1023"/>
                <a:gd name="T26" fmla="*/ 0 w 1008"/>
                <a:gd name="T27" fmla="*/ 0 h 1023"/>
                <a:gd name="T28" fmla="*/ 0 w 1008"/>
                <a:gd name="T29" fmla="*/ 0 h 1023"/>
                <a:gd name="T30" fmla="*/ 0 w 1008"/>
                <a:gd name="T31" fmla="*/ 0 h 1023"/>
                <a:gd name="T32" fmla="*/ 0 w 1008"/>
                <a:gd name="T33" fmla="*/ 0 h 1023"/>
                <a:gd name="T34" fmla="*/ 0 w 1008"/>
                <a:gd name="T35" fmla="*/ 0 h 1023"/>
                <a:gd name="T36" fmla="*/ 0 w 1008"/>
                <a:gd name="T37" fmla="*/ 0 h 1023"/>
                <a:gd name="T38" fmla="*/ 0 w 1008"/>
                <a:gd name="T39" fmla="*/ 0 h 1023"/>
                <a:gd name="T40" fmla="*/ 0 w 1008"/>
                <a:gd name="T41" fmla="*/ 0 h 1023"/>
                <a:gd name="T42" fmla="*/ 0 w 1008"/>
                <a:gd name="T43" fmla="*/ 0 h 1023"/>
                <a:gd name="T44" fmla="*/ 0 w 1008"/>
                <a:gd name="T45" fmla="*/ 0 h 1023"/>
                <a:gd name="T46" fmla="*/ 0 w 1008"/>
                <a:gd name="T47" fmla="*/ 0 h 1023"/>
                <a:gd name="T48" fmla="*/ 0 w 1008"/>
                <a:gd name="T49" fmla="*/ 0 h 1023"/>
                <a:gd name="T50" fmla="*/ 0 w 1008"/>
                <a:gd name="T51" fmla="*/ 0 h 1023"/>
                <a:gd name="T52" fmla="*/ 0 w 1008"/>
                <a:gd name="T53" fmla="*/ 0 h 1023"/>
                <a:gd name="T54" fmla="*/ 0 w 1008"/>
                <a:gd name="T55" fmla="*/ 0 h 1023"/>
                <a:gd name="T56" fmla="*/ 0 w 1008"/>
                <a:gd name="T57" fmla="*/ 0 h 1023"/>
                <a:gd name="T58" fmla="*/ 0 w 1008"/>
                <a:gd name="T59" fmla="*/ 0 h 1023"/>
                <a:gd name="T60" fmla="*/ 0 w 1008"/>
                <a:gd name="T61" fmla="*/ 0 h 1023"/>
                <a:gd name="T62" fmla="*/ 0 w 1008"/>
                <a:gd name="T63" fmla="*/ 0 h 1023"/>
                <a:gd name="T64" fmla="*/ 0 w 1008"/>
                <a:gd name="T65" fmla="*/ 0 h 1023"/>
                <a:gd name="T66" fmla="*/ 0 w 1008"/>
                <a:gd name="T67" fmla="*/ 0 h 1023"/>
                <a:gd name="T68" fmla="*/ 0 w 1008"/>
                <a:gd name="T69" fmla="*/ 0 h 1023"/>
                <a:gd name="T70" fmla="*/ 0 w 1008"/>
                <a:gd name="T71" fmla="*/ 0 h 1023"/>
                <a:gd name="T72" fmla="*/ 0 w 1008"/>
                <a:gd name="T73" fmla="*/ 0 h 1023"/>
                <a:gd name="T74" fmla="*/ 0 w 1008"/>
                <a:gd name="T75" fmla="*/ 0 h 1023"/>
                <a:gd name="T76" fmla="*/ 0 w 1008"/>
                <a:gd name="T77" fmla="*/ 0 h 1023"/>
                <a:gd name="T78" fmla="*/ 0 w 1008"/>
                <a:gd name="T79" fmla="*/ 0 h 1023"/>
                <a:gd name="T80" fmla="*/ 0 w 1008"/>
                <a:gd name="T81" fmla="*/ 0 h 1023"/>
                <a:gd name="T82" fmla="*/ 0 w 1008"/>
                <a:gd name="T83" fmla="*/ 0 h 1023"/>
                <a:gd name="T84" fmla="*/ 0 w 1008"/>
                <a:gd name="T85" fmla="*/ 0 h 1023"/>
                <a:gd name="T86" fmla="*/ 0 w 1008"/>
                <a:gd name="T87" fmla="*/ 0 h 1023"/>
                <a:gd name="T88" fmla="*/ 0 w 1008"/>
                <a:gd name="T89" fmla="*/ 0 h 1023"/>
                <a:gd name="T90" fmla="*/ 0 w 1008"/>
                <a:gd name="T91" fmla="*/ 0 h 1023"/>
                <a:gd name="T92" fmla="*/ 0 w 1008"/>
                <a:gd name="T93" fmla="*/ 0 h 1023"/>
                <a:gd name="T94" fmla="*/ 0 w 1008"/>
                <a:gd name="T95" fmla="*/ 0 h 10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08"/>
                <a:gd name="T145" fmla="*/ 0 h 1023"/>
                <a:gd name="T146" fmla="*/ 1008 w 1008"/>
                <a:gd name="T147" fmla="*/ 1023 h 10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08" h="1023">
                  <a:moveTo>
                    <a:pt x="883" y="544"/>
                  </a:moveTo>
                  <a:lnTo>
                    <a:pt x="917" y="511"/>
                  </a:lnTo>
                  <a:lnTo>
                    <a:pt x="917" y="479"/>
                  </a:lnTo>
                  <a:lnTo>
                    <a:pt x="954" y="446"/>
                  </a:lnTo>
                  <a:lnTo>
                    <a:pt x="933" y="416"/>
                  </a:lnTo>
                  <a:lnTo>
                    <a:pt x="967" y="366"/>
                  </a:lnTo>
                  <a:lnTo>
                    <a:pt x="986" y="345"/>
                  </a:lnTo>
                  <a:lnTo>
                    <a:pt x="1008" y="273"/>
                  </a:lnTo>
                  <a:lnTo>
                    <a:pt x="967" y="271"/>
                  </a:lnTo>
                  <a:lnTo>
                    <a:pt x="950" y="225"/>
                  </a:lnTo>
                  <a:lnTo>
                    <a:pt x="883" y="225"/>
                  </a:lnTo>
                  <a:lnTo>
                    <a:pt x="881" y="250"/>
                  </a:lnTo>
                  <a:lnTo>
                    <a:pt x="855" y="271"/>
                  </a:lnTo>
                  <a:lnTo>
                    <a:pt x="820" y="286"/>
                  </a:lnTo>
                  <a:lnTo>
                    <a:pt x="820" y="321"/>
                  </a:lnTo>
                  <a:lnTo>
                    <a:pt x="805" y="336"/>
                  </a:lnTo>
                  <a:lnTo>
                    <a:pt x="755" y="353"/>
                  </a:lnTo>
                  <a:lnTo>
                    <a:pt x="720" y="336"/>
                  </a:lnTo>
                  <a:lnTo>
                    <a:pt x="720" y="303"/>
                  </a:lnTo>
                  <a:lnTo>
                    <a:pt x="705" y="286"/>
                  </a:lnTo>
                  <a:lnTo>
                    <a:pt x="670" y="286"/>
                  </a:lnTo>
                  <a:lnTo>
                    <a:pt x="670" y="336"/>
                  </a:lnTo>
                  <a:lnTo>
                    <a:pt x="638" y="336"/>
                  </a:lnTo>
                  <a:lnTo>
                    <a:pt x="557" y="321"/>
                  </a:lnTo>
                  <a:lnTo>
                    <a:pt x="492" y="321"/>
                  </a:lnTo>
                  <a:lnTo>
                    <a:pt x="425" y="286"/>
                  </a:lnTo>
                  <a:lnTo>
                    <a:pt x="408" y="241"/>
                  </a:lnTo>
                  <a:lnTo>
                    <a:pt x="442" y="208"/>
                  </a:lnTo>
                  <a:lnTo>
                    <a:pt x="408" y="191"/>
                  </a:lnTo>
                  <a:lnTo>
                    <a:pt x="375" y="191"/>
                  </a:lnTo>
                  <a:lnTo>
                    <a:pt x="362" y="128"/>
                  </a:lnTo>
                  <a:lnTo>
                    <a:pt x="393" y="113"/>
                  </a:lnTo>
                  <a:lnTo>
                    <a:pt x="345" y="33"/>
                  </a:lnTo>
                  <a:lnTo>
                    <a:pt x="280" y="0"/>
                  </a:lnTo>
                  <a:lnTo>
                    <a:pt x="280" y="33"/>
                  </a:lnTo>
                  <a:lnTo>
                    <a:pt x="230" y="46"/>
                  </a:lnTo>
                  <a:lnTo>
                    <a:pt x="195" y="46"/>
                  </a:lnTo>
                  <a:lnTo>
                    <a:pt x="195" y="78"/>
                  </a:lnTo>
                  <a:lnTo>
                    <a:pt x="213" y="95"/>
                  </a:lnTo>
                  <a:lnTo>
                    <a:pt x="230" y="128"/>
                  </a:lnTo>
                  <a:lnTo>
                    <a:pt x="213" y="191"/>
                  </a:lnTo>
                  <a:lnTo>
                    <a:pt x="145" y="271"/>
                  </a:lnTo>
                  <a:lnTo>
                    <a:pt x="100" y="271"/>
                  </a:lnTo>
                  <a:lnTo>
                    <a:pt x="67" y="303"/>
                  </a:lnTo>
                  <a:lnTo>
                    <a:pt x="85" y="321"/>
                  </a:lnTo>
                  <a:lnTo>
                    <a:pt x="117" y="321"/>
                  </a:lnTo>
                  <a:lnTo>
                    <a:pt x="117" y="381"/>
                  </a:lnTo>
                  <a:lnTo>
                    <a:pt x="67" y="381"/>
                  </a:lnTo>
                  <a:lnTo>
                    <a:pt x="0" y="416"/>
                  </a:lnTo>
                  <a:lnTo>
                    <a:pt x="0" y="449"/>
                  </a:lnTo>
                  <a:lnTo>
                    <a:pt x="35" y="479"/>
                  </a:lnTo>
                  <a:lnTo>
                    <a:pt x="67" y="479"/>
                  </a:lnTo>
                  <a:lnTo>
                    <a:pt x="117" y="511"/>
                  </a:lnTo>
                  <a:lnTo>
                    <a:pt x="130" y="529"/>
                  </a:lnTo>
                  <a:lnTo>
                    <a:pt x="100" y="544"/>
                  </a:lnTo>
                  <a:lnTo>
                    <a:pt x="100" y="561"/>
                  </a:lnTo>
                  <a:lnTo>
                    <a:pt x="130" y="574"/>
                  </a:lnTo>
                  <a:lnTo>
                    <a:pt x="163" y="589"/>
                  </a:lnTo>
                  <a:lnTo>
                    <a:pt x="195" y="544"/>
                  </a:lnTo>
                  <a:lnTo>
                    <a:pt x="230" y="561"/>
                  </a:lnTo>
                  <a:lnTo>
                    <a:pt x="213" y="607"/>
                  </a:lnTo>
                  <a:lnTo>
                    <a:pt x="213" y="657"/>
                  </a:lnTo>
                  <a:lnTo>
                    <a:pt x="245" y="670"/>
                  </a:lnTo>
                  <a:lnTo>
                    <a:pt x="245" y="737"/>
                  </a:lnTo>
                  <a:lnTo>
                    <a:pt x="280" y="769"/>
                  </a:lnTo>
                  <a:lnTo>
                    <a:pt x="295" y="847"/>
                  </a:lnTo>
                  <a:lnTo>
                    <a:pt x="312" y="847"/>
                  </a:lnTo>
                  <a:lnTo>
                    <a:pt x="345" y="910"/>
                  </a:lnTo>
                  <a:lnTo>
                    <a:pt x="362" y="960"/>
                  </a:lnTo>
                  <a:lnTo>
                    <a:pt x="375" y="990"/>
                  </a:lnTo>
                  <a:lnTo>
                    <a:pt x="408" y="1023"/>
                  </a:lnTo>
                  <a:lnTo>
                    <a:pt x="425" y="1005"/>
                  </a:lnTo>
                  <a:lnTo>
                    <a:pt x="425" y="990"/>
                  </a:lnTo>
                  <a:lnTo>
                    <a:pt x="458" y="990"/>
                  </a:lnTo>
                  <a:lnTo>
                    <a:pt x="458" y="945"/>
                  </a:lnTo>
                  <a:lnTo>
                    <a:pt x="492" y="945"/>
                  </a:lnTo>
                  <a:lnTo>
                    <a:pt x="508" y="895"/>
                  </a:lnTo>
                  <a:lnTo>
                    <a:pt x="508" y="815"/>
                  </a:lnTo>
                  <a:lnTo>
                    <a:pt x="492" y="752"/>
                  </a:lnTo>
                  <a:lnTo>
                    <a:pt x="557" y="737"/>
                  </a:lnTo>
                  <a:lnTo>
                    <a:pt x="592" y="687"/>
                  </a:lnTo>
                  <a:lnTo>
                    <a:pt x="688" y="589"/>
                  </a:lnTo>
                  <a:lnTo>
                    <a:pt x="688" y="574"/>
                  </a:lnTo>
                  <a:lnTo>
                    <a:pt x="720" y="544"/>
                  </a:lnTo>
                  <a:lnTo>
                    <a:pt x="737" y="561"/>
                  </a:lnTo>
                  <a:lnTo>
                    <a:pt x="770" y="544"/>
                  </a:lnTo>
                  <a:lnTo>
                    <a:pt x="737" y="479"/>
                  </a:lnTo>
                  <a:lnTo>
                    <a:pt x="720" y="449"/>
                  </a:lnTo>
                  <a:lnTo>
                    <a:pt x="720" y="399"/>
                  </a:lnTo>
                  <a:lnTo>
                    <a:pt x="770" y="399"/>
                  </a:lnTo>
                  <a:lnTo>
                    <a:pt x="787" y="416"/>
                  </a:lnTo>
                  <a:lnTo>
                    <a:pt x="870" y="416"/>
                  </a:lnTo>
                  <a:lnTo>
                    <a:pt x="870" y="449"/>
                  </a:lnTo>
                  <a:lnTo>
                    <a:pt x="837" y="449"/>
                  </a:lnTo>
                  <a:lnTo>
                    <a:pt x="855" y="479"/>
                  </a:lnTo>
                  <a:lnTo>
                    <a:pt x="870" y="479"/>
                  </a:lnTo>
                  <a:lnTo>
                    <a:pt x="883" y="544"/>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13" name="Freeform 191">
              <a:hlinkClick r:id="rId3" action="ppaction://hlinksldjump" tooltip="Bangladesch"/>
            </p:cNvPr>
            <p:cNvSpPr>
              <a:spLocks noChangeAspect="1"/>
            </p:cNvSpPr>
            <p:nvPr/>
          </p:nvSpPr>
          <p:spPr bwMode="auto">
            <a:xfrm>
              <a:off x="3910" y="2481"/>
              <a:ext cx="67" cy="84"/>
            </a:xfrm>
            <a:custGeom>
              <a:avLst/>
              <a:gdLst>
                <a:gd name="T0" fmla="*/ 0 w 76"/>
                <a:gd name="T1" fmla="*/ 0 h 89"/>
                <a:gd name="T2" fmla="*/ 0 w 76"/>
                <a:gd name="T3" fmla="*/ 8 h 89"/>
                <a:gd name="T4" fmla="*/ 4 w 76"/>
                <a:gd name="T5" fmla="*/ 8 h 89"/>
                <a:gd name="T6" fmla="*/ 4 w 76"/>
                <a:gd name="T7" fmla="*/ 8 h 89"/>
                <a:gd name="T8" fmla="*/ 4 w 76"/>
                <a:gd name="T9" fmla="*/ 8 h 89"/>
                <a:gd name="T10" fmla="*/ 4 w 76"/>
                <a:gd name="T11" fmla="*/ 8 h 89"/>
                <a:gd name="T12" fmla="*/ 4 w 76"/>
                <a:gd name="T13" fmla="*/ 8 h 89"/>
                <a:gd name="T14" fmla="*/ 4 w 76"/>
                <a:gd name="T15" fmla="*/ 8 h 89"/>
                <a:gd name="T16" fmla="*/ 4 w 76"/>
                <a:gd name="T17" fmla="*/ 8 h 89"/>
                <a:gd name="T18" fmla="*/ 4 w 76"/>
                <a:gd name="T19" fmla="*/ 8 h 89"/>
                <a:gd name="T20" fmla="*/ 4 w 76"/>
                <a:gd name="T21" fmla="*/ 8 h 89"/>
                <a:gd name="T22" fmla="*/ 4 w 76"/>
                <a:gd name="T23" fmla="*/ 8 h 89"/>
                <a:gd name="T24" fmla="*/ 4 w 76"/>
                <a:gd name="T25" fmla="*/ 8 h 89"/>
                <a:gd name="T26" fmla="*/ 4 w 76"/>
                <a:gd name="T27" fmla="*/ 8 h 89"/>
                <a:gd name="T28" fmla="*/ 4 w 76"/>
                <a:gd name="T29" fmla="*/ 8 h 89"/>
                <a:gd name="T30" fmla="*/ 4 w 76"/>
                <a:gd name="T31" fmla="*/ 8 h 89"/>
                <a:gd name="T32" fmla="*/ 4 w 76"/>
                <a:gd name="T33" fmla="*/ 8 h 89"/>
                <a:gd name="T34" fmla="*/ 4 w 76"/>
                <a:gd name="T35" fmla="*/ 8 h 89"/>
                <a:gd name="T36" fmla="*/ 4 w 76"/>
                <a:gd name="T37" fmla="*/ 0 h 89"/>
                <a:gd name="T38" fmla="*/ 0 w 76"/>
                <a:gd name="T39" fmla="*/ 0 h 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6"/>
                <a:gd name="T61" fmla="*/ 0 h 89"/>
                <a:gd name="T62" fmla="*/ 76 w 76"/>
                <a:gd name="T63" fmla="*/ 89 h 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6" h="89">
                  <a:moveTo>
                    <a:pt x="0" y="0"/>
                  </a:moveTo>
                  <a:lnTo>
                    <a:pt x="0" y="23"/>
                  </a:lnTo>
                  <a:lnTo>
                    <a:pt x="8" y="37"/>
                  </a:lnTo>
                  <a:lnTo>
                    <a:pt x="23" y="67"/>
                  </a:lnTo>
                  <a:lnTo>
                    <a:pt x="29" y="67"/>
                  </a:lnTo>
                  <a:lnTo>
                    <a:pt x="44" y="60"/>
                  </a:lnTo>
                  <a:lnTo>
                    <a:pt x="44" y="52"/>
                  </a:lnTo>
                  <a:lnTo>
                    <a:pt x="52" y="52"/>
                  </a:lnTo>
                  <a:lnTo>
                    <a:pt x="60" y="73"/>
                  </a:lnTo>
                  <a:lnTo>
                    <a:pt x="67" y="88"/>
                  </a:lnTo>
                  <a:lnTo>
                    <a:pt x="75" y="73"/>
                  </a:lnTo>
                  <a:lnTo>
                    <a:pt x="75" y="67"/>
                  </a:lnTo>
                  <a:lnTo>
                    <a:pt x="67" y="37"/>
                  </a:lnTo>
                  <a:lnTo>
                    <a:pt x="60" y="37"/>
                  </a:lnTo>
                  <a:lnTo>
                    <a:pt x="52" y="23"/>
                  </a:lnTo>
                  <a:lnTo>
                    <a:pt x="67" y="23"/>
                  </a:lnTo>
                  <a:lnTo>
                    <a:pt x="67" y="8"/>
                  </a:lnTo>
                  <a:lnTo>
                    <a:pt x="29" y="8"/>
                  </a:lnTo>
                  <a:lnTo>
                    <a:pt x="23" y="0"/>
                  </a:lnTo>
                  <a:lnTo>
                    <a:pt x="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14" name="Freeform 192">
              <a:hlinkClick r:id="rId3" action="ppaction://hlinksldjump" tooltip="Bhutan"/>
            </p:cNvPr>
            <p:cNvSpPr>
              <a:spLocks noChangeAspect="1"/>
            </p:cNvSpPr>
            <p:nvPr/>
          </p:nvSpPr>
          <p:spPr bwMode="auto">
            <a:xfrm>
              <a:off x="3910" y="2432"/>
              <a:ext cx="41" cy="29"/>
            </a:xfrm>
            <a:custGeom>
              <a:avLst/>
              <a:gdLst>
                <a:gd name="T0" fmla="*/ 3 w 47"/>
                <a:gd name="T1" fmla="*/ 5 h 32"/>
                <a:gd name="T2" fmla="*/ 3 w 47"/>
                <a:gd name="T3" fmla="*/ 5 h 32"/>
                <a:gd name="T4" fmla="*/ 3 w 47"/>
                <a:gd name="T5" fmla="*/ 5 h 32"/>
                <a:gd name="T6" fmla="*/ 0 w 47"/>
                <a:gd name="T7" fmla="*/ 5 h 32"/>
                <a:gd name="T8" fmla="*/ 0 w 47"/>
                <a:gd name="T9" fmla="*/ 5 h 32"/>
                <a:gd name="T10" fmla="*/ 3 w 47"/>
                <a:gd name="T11" fmla="*/ 0 h 32"/>
                <a:gd name="T12" fmla="*/ 3 w 47"/>
                <a:gd name="T13" fmla="*/ 0 h 32"/>
                <a:gd name="T14" fmla="*/ 3 w 47"/>
                <a:gd name="T15" fmla="*/ 5 h 3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32"/>
                <a:gd name="T26" fmla="*/ 47 w 47"/>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32">
                  <a:moveTo>
                    <a:pt x="46" y="16"/>
                  </a:moveTo>
                  <a:lnTo>
                    <a:pt x="39" y="23"/>
                  </a:lnTo>
                  <a:lnTo>
                    <a:pt x="16" y="31"/>
                  </a:lnTo>
                  <a:lnTo>
                    <a:pt x="0" y="23"/>
                  </a:lnTo>
                  <a:lnTo>
                    <a:pt x="0" y="8"/>
                  </a:lnTo>
                  <a:lnTo>
                    <a:pt x="16" y="0"/>
                  </a:lnTo>
                  <a:lnTo>
                    <a:pt x="46" y="0"/>
                  </a:lnTo>
                  <a:lnTo>
                    <a:pt x="46" y="1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15" name="Freeform 193">
              <a:hlinkClick r:id="rId3" action="ppaction://hlinksldjump" tooltip="Nepal"/>
            </p:cNvPr>
            <p:cNvSpPr>
              <a:spLocks noChangeAspect="1"/>
            </p:cNvSpPr>
            <p:nvPr/>
          </p:nvSpPr>
          <p:spPr bwMode="auto">
            <a:xfrm>
              <a:off x="3784" y="2397"/>
              <a:ext cx="106" cy="57"/>
            </a:xfrm>
            <a:custGeom>
              <a:avLst/>
              <a:gdLst>
                <a:gd name="T0" fmla="*/ 3 w 122"/>
                <a:gd name="T1" fmla="*/ 10 h 60"/>
                <a:gd name="T2" fmla="*/ 3 w 122"/>
                <a:gd name="T3" fmla="*/ 10 h 60"/>
                <a:gd name="T4" fmla="*/ 3 w 122"/>
                <a:gd name="T5" fmla="*/ 10 h 60"/>
                <a:gd name="T6" fmla="*/ 3 w 122"/>
                <a:gd name="T7" fmla="*/ 10 h 60"/>
                <a:gd name="T8" fmla="*/ 3 w 122"/>
                <a:gd name="T9" fmla="*/ 10 h 60"/>
                <a:gd name="T10" fmla="*/ 0 w 122"/>
                <a:gd name="T11" fmla="*/ 10 h 60"/>
                <a:gd name="T12" fmla="*/ 3 w 122"/>
                <a:gd name="T13" fmla="*/ 0 h 60"/>
                <a:gd name="T14" fmla="*/ 3 w 122"/>
                <a:gd name="T15" fmla="*/ 8 h 60"/>
                <a:gd name="T16" fmla="*/ 3 w 122"/>
                <a:gd name="T17" fmla="*/ 10 h 60"/>
                <a:gd name="T18" fmla="*/ 3 w 122"/>
                <a:gd name="T19" fmla="*/ 10 h 60"/>
                <a:gd name="T20" fmla="*/ 3 w 122"/>
                <a:gd name="T21" fmla="*/ 10 h 60"/>
                <a:gd name="T22" fmla="*/ 3 w 122"/>
                <a:gd name="T23" fmla="*/ 10 h 60"/>
                <a:gd name="T24" fmla="*/ 3 w 122"/>
                <a:gd name="T25" fmla="*/ 10 h 60"/>
                <a:gd name="T26" fmla="*/ 3 w 122"/>
                <a:gd name="T27" fmla="*/ 10 h 60"/>
                <a:gd name="T28" fmla="*/ 3 w 122"/>
                <a:gd name="T29" fmla="*/ 10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
                <a:gd name="T46" fmla="*/ 0 h 60"/>
                <a:gd name="T47" fmla="*/ 122 w 122"/>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 h="60">
                  <a:moveTo>
                    <a:pt x="121" y="59"/>
                  </a:moveTo>
                  <a:lnTo>
                    <a:pt x="106" y="59"/>
                  </a:lnTo>
                  <a:lnTo>
                    <a:pt x="67" y="52"/>
                  </a:lnTo>
                  <a:lnTo>
                    <a:pt x="39" y="52"/>
                  </a:lnTo>
                  <a:lnTo>
                    <a:pt x="8" y="36"/>
                  </a:lnTo>
                  <a:lnTo>
                    <a:pt x="0" y="15"/>
                  </a:lnTo>
                  <a:lnTo>
                    <a:pt x="16" y="0"/>
                  </a:lnTo>
                  <a:lnTo>
                    <a:pt x="62" y="8"/>
                  </a:lnTo>
                  <a:lnTo>
                    <a:pt x="67" y="23"/>
                  </a:lnTo>
                  <a:lnTo>
                    <a:pt x="75" y="23"/>
                  </a:lnTo>
                  <a:lnTo>
                    <a:pt x="83" y="31"/>
                  </a:lnTo>
                  <a:lnTo>
                    <a:pt x="106" y="31"/>
                  </a:lnTo>
                  <a:lnTo>
                    <a:pt x="114" y="44"/>
                  </a:lnTo>
                  <a:lnTo>
                    <a:pt x="121" y="36"/>
                  </a:lnTo>
                  <a:lnTo>
                    <a:pt x="121" y="59"/>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16" name="Freeform 194">
              <a:hlinkClick r:id="rId3" action="ppaction://hlinksldjump" tooltip="Pakistan"/>
            </p:cNvPr>
            <p:cNvSpPr>
              <a:spLocks noChangeAspect="1"/>
            </p:cNvSpPr>
            <p:nvPr/>
          </p:nvSpPr>
          <p:spPr bwMode="auto">
            <a:xfrm>
              <a:off x="3528" y="2278"/>
              <a:ext cx="206" cy="216"/>
            </a:xfrm>
            <a:custGeom>
              <a:avLst/>
              <a:gdLst>
                <a:gd name="T0" fmla="*/ 0 w 512"/>
                <a:gd name="T1" fmla="*/ 0 h 497"/>
                <a:gd name="T2" fmla="*/ 0 w 512"/>
                <a:gd name="T3" fmla="*/ 0 h 497"/>
                <a:gd name="T4" fmla="*/ 0 w 512"/>
                <a:gd name="T5" fmla="*/ 0 h 497"/>
                <a:gd name="T6" fmla="*/ 0 w 512"/>
                <a:gd name="T7" fmla="*/ 0 h 497"/>
                <a:gd name="T8" fmla="*/ 0 w 512"/>
                <a:gd name="T9" fmla="*/ 0 h 497"/>
                <a:gd name="T10" fmla="*/ 0 w 512"/>
                <a:gd name="T11" fmla="*/ 0 h 497"/>
                <a:gd name="T12" fmla="*/ 0 w 512"/>
                <a:gd name="T13" fmla="*/ 0 h 497"/>
                <a:gd name="T14" fmla="*/ 0 w 512"/>
                <a:gd name="T15" fmla="*/ 0 h 497"/>
                <a:gd name="T16" fmla="*/ 0 w 512"/>
                <a:gd name="T17" fmla="*/ 0 h 497"/>
                <a:gd name="T18" fmla="*/ 0 w 512"/>
                <a:gd name="T19" fmla="*/ 0 h 497"/>
                <a:gd name="T20" fmla="*/ 0 w 512"/>
                <a:gd name="T21" fmla="*/ 0 h 497"/>
                <a:gd name="T22" fmla="*/ 0 w 512"/>
                <a:gd name="T23" fmla="*/ 0 h 497"/>
                <a:gd name="T24" fmla="*/ 0 w 512"/>
                <a:gd name="T25" fmla="*/ 0 h 497"/>
                <a:gd name="T26" fmla="*/ 0 w 512"/>
                <a:gd name="T27" fmla="*/ 0 h 497"/>
                <a:gd name="T28" fmla="*/ 0 w 512"/>
                <a:gd name="T29" fmla="*/ 0 h 497"/>
                <a:gd name="T30" fmla="*/ 0 w 512"/>
                <a:gd name="T31" fmla="*/ 0 h 497"/>
                <a:gd name="T32" fmla="*/ 0 w 512"/>
                <a:gd name="T33" fmla="*/ 0 h 497"/>
                <a:gd name="T34" fmla="*/ 0 w 512"/>
                <a:gd name="T35" fmla="*/ 0 h 497"/>
                <a:gd name="T36" fmla="*/ 0 w 512"/>
                <a:gd name="T37" fmla="*/ 0 h 497"/>
                <a:gd name="T38" fmla="*/ 0 w 512"/>
                <a:gd name="T39" fmla="*/ 0 h 497"/>
                <a:gd name="T40" fmla="*/ 0 w 512"/>
                <a:gd name="T41" fmla="*/ 0 h 497"/>
                <a:gd name="T42" fmla="*/ 0 w 512"/>
                <a:gd name="T43" fmla="*/ 0 h 497"/>
                <a:gd name="T44" fmla="*/ 0 w 512"/>
                <a:gd name="T45" fmla="*/ 0 h 497"/>
                <a:gd name="T46" fmla="*/ 0 w 512"/>
                <a:gd name="T47" fmla="*/ 0 h 497"/>
                <a:gd name="T48" fmla="*/ 0 w 512"/>
                <a:gd name="T49" fmla="*/ 0 h 497"/>
                <a:gd name="T50" fmla="*/ 0 w 512"/>
                <a:gd name="T51" fmla="*/ 0 h 497"/>
                <a:gd name="T52" fmla="*/ 0 w 512"/>
                <a:gd name="T53" fmla="*/ 0 h 497"/>
                <a:gd name="T54" fmla="*/ 0 w 512"/>
                <a:gd name="T55" fmla="*/ 0 h 497"/>
                <a:gd name="T56" fmla="*/ 0 w 512"/>
                <a:gd name="T57" fmla="*/ 0 h 497"/>
                <a:gd name="T58" fmla="*/ 0 w 512"/>
                <a:gd name="T59" fmla="*/ 0 h 497"/>
                <a:gd name="T60" fmla="*/ 0 w 512"/>
                <a:gd name="T61" fmla="*/ 0 h 497"/>
                <a:gd name="T62" fmla="*/ 0 w 512"/>
                <a:gd name="T63" fmla="*/ 0 h 497"/>
                <a:gd name="T64" fmla="*/ 0 w 512"/>
                <a:gd name="T65" fmla="*/ 0 h 497"/>
                <a:gd name="T66" fmla="*/ 0 w 512"/>
                <a:gd name="T67" fmla="*/ 0 h 497"/>
                <a:gd name="T68" fmla="*/ 0 w 512"/>
                <a:gd name="T69" fmla="*/ 0 h 497"/>
                <a:gd name="T70" fmla="*/ 0 w 512"/>
                <a:gd name="T71" fmla="*/ 0 h 497"/>
                <a:gd name="T72" fmla="*/ 0 w 512"/>
                <a:gd name="T73" fmla="*/ 0 h 497"/>
                <a:gd name="T74" fmla="*/ 0 w 512"/>
                <a:gd name="T75" fmla="*/ 0 h 497"/>
                <a:gd name="T76" fmla="*/ 0 w 512"/>
                <a:gd name="T77" fmla="*/ 0 h 497"/>
                <a:gd name="T78" fmla="*/ 0 w 512"/>
                <a:gd name="T79" fmla="*/ 0 h 497"/>
                <a:gd name="T80" fmla="*/ 0 w 512"/>
                <a:gd name="T81" fmla="*/ 0 h 4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2"/>
                <a:gd name="T124" fmla="*/ 0 h 497"/>
                <a:gd name="T125" fmla="*/ 512 w 512"/>
                <a:gd name="T126" fmla="*/ 497 h 49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2" h="497">
                  <a:moveTo>
                    <a:pt x="494" y="46"/>
                  </a:moveTo>
                  <a:lnTo>
                    <a:pt x="462" y="17"/>
                  </a:lnTo>
                  <a:lnTo>
                    <a:pt x="427" y="0"/>
                  </a:lnTo>
                  <a:lnTo>
                    <a:pt x="395" y="35"/>
                  </a:lnTo>
                  <a:lnTo>
                    <a:pt x="327" y="35"/>
                  </a:lnTo>
                  <a:lnTo>
                    <a:pt x="327" y="130"/>
                  </a:lnTo>
                  <a:lnTo>
                    <a:pt x="301" y="144"/>
                  </a:lnTo>
                  <a:lnTo>
                    <a:pt x="279" y="162"/>
                  </a:lnTo>
                  <a:lnTo>
                    <a:pt x="295" y="176"/>
                  </a:lnTo>
                  <a:lnTo>
                    <a:pt x="277" y="180"/>
                  </a:lnTo>
                  <a:lnTo>
                    <a:pt x="262" y="226"/>
                  </a:lnTo>
                  <a:lnTo>
                    <a:pt x="215" y="243"/>
                  </a:lnTo>
                  <a:lnTo>
                    <a:pt x="182" y="271"/>
                  </a:lnTo>
                  <a:lnTo>
                    <a:pt x="182" y="304"/>
                  </a:lnTo>
                  <a:lnTo>
                    <a:pt x="100" y="321"/>
                  </a:lnTo>
                  <a:lnTo>
                    <a:pt x="15" y="304"/>
                  </a:lnTo>
                  <a:lnTo>
                    <a:pt x="0" y="321"/>
                  </a:lnTo>
                  <a:lnTo>
                    <a:pt x="33" y="354"/>
                  </a:lnTo>
                  <a:lnTo>
                    <a:pt x="65" y="367"/>
                  </a:lnTo>
                  <a:lnTo>
                    <a:pt x="82" y="399"/>
                  </a:lnTo>
                  <a:lnTo>
                    <a:pt x="65" y="449"/>
                  </a:lnTo>
                  <a:lnTo>
                    <a:pt x="65" y="497"/>
                  </a:lnTo>
                  <a:lnTo>
                    <a:pt x="150" y="497"/>
                  </a:lnTo>
                  <a:lnTo>
                    <a:pt x="215" y="479"/>
                  </a:lnTo>
                  <a:lnTo>
                    <a:pt x="235" y="482"/>
                  </a:lnTo>
                  <a:lnTo>
                    <a:pt x="295" y="449"/>
                  </a:lnTo>
                  <a:lnTo>
                    <a:pt x="346" y="450"/>
                  </a:lnTo>
                  <a:lnTo>
                    <a:pt x="346" y="389"/>
                  </a:lnTo>
                  <a:lnTo>
                    <a:pt x="312" y="384"/>
                  </a:lnTo>
                  <a:lnTo>
                    <a:pt x="299" y="370"/>
                  </a:lnTo>
                  <a:lnTo>
                    <a:pt x="328" y="343"/>
                  </a:lnTo>
                  <a:lnTo>
                    <a:pt x="377" y="338"/>
                  </a:lnTo>
                  <a:lnTo>
                    <a:pt x="445" y="254"/>
                  </a:lnTo>
                  <a:lnTo>
                    <a:pt x="462" y="191"/>
                  </a:lnTo>
                  <a:lnTo>
                    <a:pt x="445" y="158"/>
                  </a:lnTo>
                  <a:lnTo>
                    <a:pt x="427" y="141"/>
                  </a:lnTo>
                  <a:lnTo>
                    <a:pt x="427" y="113"/>
                  </a:lnTo>
                  <a:lnTo>
                    <a:pt x="462" y="113"/>
                  </a:lnTo>
                  <a:lnTo>
                    <a:pt x="511" y="98"/>
                  </a:lnTo>
                  <a:lnTo>
                    <a:pt x="512" y="63"/>
                  </a:lnTo>
                  <a:lnTo>
                    <a:pt x="494" y="4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17" name="Freeform 195">
              <a:hlinkClick r:id="rId3" action="ppaction://hlinksldjump" tooltip="Kambodscha"/>
            </p:cNvPr>
            <p:cNvSpPr>
              <a:spLocks noChangeAspect="1"/>
            </p:cNvSpPr>
            <p:nvPr/>
          </p:nvSpPr>
          <p:spPr bwMode="auto">
            <a:xfrm>
              <a:off x="4135" y="2647"/>
              <a:ext cx="71" cy="64"/>
            </a:xfrm>
            <a:custGeom>
              <a:avLst/>
              <a:gdLst>
                <a:gd name="T0" fmla="*/ 3 w 83"/>
                <a:gd name="T1" fmla="*/ 0 h 68"/>
                <a:gd name="T2" fmla="*/ 3 w 83"/>
                <a:gd name="T3" fmla="*/ 0 h 68"/>
                <a:gd name="T4" fmla="*/ 3 w 83"/>
                <a:gd name="T5" fmla="*/ 7 h 68"/>
                <a:gd name="T6" fmla="*/ 3 w 83"/>
                <a:gd name="T7" fmla="*/ 0 h 68"/>
                <a:gd name="T8" fmla="*/ 0 w 83"/>
                <a:gd name="T9" fmla="*/ 0 h 68"/>
                <a:gd name="T10" fmla="*/ 3 w 83"/>
                <a:gd name="T11" fmla="*/ 8 h 68"/>
                <a:gd name="T12" fmla="*/ 0 w 83"/>
                <a:gd name="T13" fmla="*/ 8 h 68"/>
                <a:gd name="T14" fmla="*/ 0 w 83"/>
                <a:gd name="T15" fmla="*/ 8 h 68"/>
                <a:gd name="T16" fmla="*/ 3 w 83"/>
                <a:gd name="T17" fmla="*/ 8 h 68"/>
                <a:gd name="T18" fmla="*/ 3 w 83"/>
                <a:gd name="T19" fmla="*/ 8 h 68"/>
                <a:gd name="T20" fmla="*/ 3 w 83"/>
                <a:gd name="T21" fmla="*/ 8 h 68"/>
                <a:gd name="T22" fmla="*/ 3 w 83"/>
                <a:gd name="T23" fmla="*/ 8 h 68"/>
                <a:gd name="T24" fmla="*/ 3 w 83"/>
                <a:gd name="T25" fmla="*/ 8 h 68"/>
                <a:gd name="T26" fmla="*/ 3 w 83"/>
                <a:gd name="T27" fmla="*/ 8 h 68"/>
                <a:gd name="T28" fmla="*/ 3 w 83"/>
                <a:gd name="T29" fmla="*/ 8 h 68"/>
                <a:gd name="T30" fmla="*/ 3 w 83"/>
                <a:gd name="T31" fmla="*/ 8 h 68"/>
                <a:gd name="T32" fmla="*/ 3 w 83"/>
                <a:gd name="T33" fmla="*/ 0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68"/>
                <a:gd name="T53" fmla="*/ 83 w 83"/>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68">
                  <a:moveTo>
                    <a:pt x="67" y="0"/>
                  </a:moveTo>
                  <a:lnTo>
                    <a:pt x="51" y="0"/>
                  </a:lnTo>
                  <a:lnTo>
                    <a:pt x="44" y="7"/>
                  </a:lnTo>
                  <a:lnTo>
                    <a:pt x="30" y="0"/>
                  </a:lnTo>
                  <a:lnTo>
                    <a:pt x="0" y="0"/>
                  </a:lnTo>
                  <a:lnTo>
                    <a:pt x="7" y="15"/>
                  </a:lnTo>
                  <a:lnTo>
                    <a:pt x="0" y="30"/>
                  </a:lnTo>
                  <a:lnTo>
                    <a:pt x="0" y="44"/>
                  </a:lnTo>
                  <a:lnTo>
                    <a:pt x="15" y="52"/>
                  </a:lnTo>
                  <a:lnTo>
                    <a:pt x="23" y="67"/>
                  </a:lnTo>
                  <a:lnTo>
                    <a:pt x="30" y="67"/>
                  </a:lnTo>
                  <a:lnTo>
                    <a:pt x="44" y="52"/>
                  </a:lnTo>
                  <a:lnTo>
                    <a:pt x="51" y="36"/>
                  </a:lnTo>
                  <a:lnTo>
                    <a:pt x="74" y="36"/>
                  </a:lnTo>
                  <a:lnTo>
                    <a:pt x="82" y="15"/>
                  </a:lnTo>
                  <a:lnTo>
                    <a:pt x="67" y="15"/>
                  </a:lnTo>
                  <a:lnTo>
                    <a:pt x="67"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18" name="Freeform 196">
              <a:hlinkClick r:id="rId3" action="ppaction://hlinksldjump" tooltip="Singapur"/>
            </p:cNvPr>
            <p:cNvSpPr>
              <a:spLocks noChangeAspect="1"/>
            </p:cNvSpPr>
            <p:nvPr/>
          </p:nvSpPr>
          <p:spPr bwMode="auto">
            <a:xfrm>
              <a:off x="4134" y="2807"/>
              <a:ext cx="26" cy="22"/>
            </a:xfrm>
            <a:custGeom>
              <a:avLst/>
              <a:gdLst>
                <a:gd name="T0" fmla="*/ 0 w 66"/>
                <a:gd name="T1" fmla="*/ 0 h 47"/>
                <a:gd name="T2" fmla="*/ 0 w 66"/>
                <a:gd name="T3" fmla="*/ 0 h 47"/>
                <a:gd name="T4" fmla="*/ 0 w 66"/>
                <a:gd name="T5" fmla="*/ 0 h 47"/>
                <a:gd name="T6" fmla="*/ 0 w 66"/>
                <a:gd name="T7" fmla="*/ 0 h 47"/>
                <a:gd name="T8" fmla="*/ 0 w 66"/>
                <a:gd name="T9" fmla="*/ 0 h 47"/>
                <a:gd name="T10" fmla="*/ 0 60000 65536"/>
                <a:gd name="T11" fmla="*/ 0 60000 65536"/>
                <a:gd name="T12" fmla="*/ 0 60000 65536"/>
                <a:gd name="T13" fmla="*/ 0 60000 65536"/>
                <a:gd name="T14" fmla="*/ 0 60000 65536"/>
                <a:gd name="T15" fmla="*/ 0 w 66"/>
                <a:gd name="T16" fmla="*/ 0 h 47"/>
                <a:gd name="T17" fmla="*/ 66 w 66"/>
                <a:gd name="T18" fmla="*/ 47 h 47"/>
              </a:gdLst>
              <a:ahLst/>
              <a:cxnLst>
                <a:cxn ang="T10">
                  <a:pos x="T0" y="T1"/>
                </a:cxn>
                <a:cxn ang="T11">
                  <a:pos x="T2" y="T3"/>
                </a:cxn>
                <a:cxn ang="T12">
                  <a:pos x="T4" y="T5"/>
                </a:cxn>
                <a:cxn ang="T13">
                  <a:pos x="T6" y="T7"/>
                </a:cxn>
                <a:cxn ang="T14">
                  <a:pos x="T8" y="T9"/>
                </a:cxn>
              </a:cxnLst>
              <a:rect l="T15" t="T16" r="T17" b="T18"/>
              <a:pathLst>
                <a:path w="66" h="47">
                  <a:moveTo>
                    <a:pt x="46" y="0"/>
                  </a:moveTo>
                  <a:lnTo>
                    <a:pt x="0" y="29"/>
                  </a:lnTo>
                  <a:lnTo>
                    <a:pt x="33" y="47"/>
                  </a:lnTo>
                  <a:lnTo>
                    <a:pt x="66" y="47"/>
                  </a:lnTo>
                  <a:lnTo>
                    <a:pt x="50" y="1"/>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19" name="Freeform 197"/>
            <p:cNvSpPr>
              <a:spLocks noChangeAspect="1"/>
            </p:cNvSpPr>
            <p:nvPr/>
          </p:nvSpPr>
          <p:spPr bwMode="auto">
            <a:xfrm>
              <a:off x="4103" y="2763"/>
              <a:ext cx="53" cy="59"/>
            </a:xfrm>
            <a:custGeom>
              <a:avLst/>
              <a:gdLst>
                <a:gd name="T0" fmla="*/ 0 w 61"/>
                <a:gd name="T1" fmla="*/ 0 h 61"/>
                <a:gd name="T2" fmla="*/ 3 w 61"/>
                <a:gd name="T3" fmla="*/ 15 h 61"/>
                <a:gd name="T4" fmla="*/ 3 w 61"/>
                <a:gd name="T5" fmla="*/ 15 h 61"/>
                <a:gd name="T6" fmla="*/ 3 w 61"/>
                <a:gd name="T7" fmla="*/ 15 h 61"/>
                <a:gd name="T8" fmla="*/ 3 w 61"/>
                <a:gd name="T9" fmla="*/ 15 h 61"/>
                <a:gd name="T10" fmla="*/ 3 w 61"/>
                <a:gd name="T11" fmla="*/ 15 h 61"/>
                <a:gd name="T12" fmla="*/ 3 w 61"/>
                <a:gd name="T13" fmla="*/ 0 h 61"/>
                <a:gd name="T14" fmla="*/ 0 w 61"/>
                <a:gd name="T15" fmla="*/ 0 h 61"/>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61"/>
                <a:gd name="T26" fmla="*/ 61 w 61"/>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61">
                  <a:moveTo>
                    <a:pt x="0" y="0"/>
                  </a:moveTo>
                  <a:lnTo>
                    <a:pt x="15" y="24"/>
                  </a:lnTo>
                  <a:lnTo>
                    <a:pt x="23" y="52"/>
                  </a:lnTo>
                  <a:lnTo>
                    <a:pt x="38" y="60"/>
                  </a:lnTo>
                  <a:lnTo>
                    <a:pt x="60" y="45"/>
                  </a:lnTo>
                  <a:lnTo>
                    <a:pt x="44" y="16"/>
                  </a:lnTo>
                  <a:lnTo>
                    <a:pt x="31" y="0"/>
                  </a:lnTo>
                  <a:lnTo>
                    <a:pt x="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20" name="Freeform 198">
              <a:hlinkClick r:id="rId3" action="ppaction://hlinksldjump" tooltip="Thailand"/>
            </p:cNvPr>
            <p:cNvSpPr>
              <a:spLocks noChangeAspect="1"/>
            </p:cNvSpPr>
            <p:nvPr/>
          </p:nvSpPr>
          <p:spPr bwMode="auto">
            <a:xfrm>
              <a:off x="4056" y="2557"/>
              <a:ext cx="119" cy="208"/>
            </a:xfrm>
            <a:custGeom>
              <a:avLst/>
              <a:gdLst>
                <a:gd name="T0" fmla="*/ 3 w 138"/>
                <a:gd name="T1" fmla="*/ 0 h 221"/>
                <a:gd name="T2" fmla="*/ 3 w 138"/>
                <a:gd name="T3" fmla="*/ 7 h 221"/>
                <a:gd name="T4" fmla="*/ 3 w 138"/>
                <a:gd name="T5" fmla="*/ 8 h 221"/>
                <a:gd name="T6" fmla="*/ 3 w 138"/>
                <a:gd name="T7" fmla="*/ 8 h 221"/>
                <a:gd name="T8" fmla="*/ 3 w 138"/>
                <a:gd name="T9" fmla="*/ 8 h 221"/>
                <a:gd name="T10" fmla="*/ 3 w 138"/>
                <a:gd name="T11" fmla="*/ 8 h 221"/>
                <a:gd name="T12" fmla="*/ 3 w 138"/>
                <a:gd name="T13" fmla="*/ 8 h 221"/>
                <a:gd name="T14" fmla="*/ 3 w 138"/>
                <a:gd name="T15" fmla="*/ 8 h 221"/>
                <a:gd name="T16" fmla="*/ 3 w 138"/>
                <a:gd name="T17" fmla="*/ 8 h 221"/>
                <a:gd name="T18" fmla="*/ 3 w 138"/>
                <a:gd name="T19" fmla="*/ 8 h 221"/>
                <a:gd name="T20" fmla="*/ 3 w 138"/>
                <a:gd name="T21" fmla="*/ 8 h 221"/>
                <a:gd name="T22" fmla="*/ 3 w 138"/>
                <a:gd name="T23" fmla="*/ 8 h 221"/>
                <a:gd name="T24" fmla="*/ 3 w 138"/>
                <a:gd name="T25" fmla="*/ 8 h 221"/>
                <a:gd name="T26" fmla="*/ 3 w 138"/>
                <a:gd name="T27" fmla="*/ 9 h 221"/>
                <a:gd name="T28" fmla="*/ 3 w 138"/>
                <a:gd name="T29" fmla="*/ 9 h 221"/>
                <a:gd name="T30" fmla="*/ 3 w 138"/>
                <a:gd name="T31" fmla="*/ 8 h 221"/>
                <a:gd name="T32" fmla="*/ 3 w 138"/>
                <a:gd name="T33" fmla="*/ 8 h 221"/>
                <a:gd name="T34" fmla="*/ 3 w 138"/>
                <a:gd name="T35" fmla="*/ 11 h 221"/>
                <a:gd name="T36" fmla="*/ 3 w 138"/>
                <a:gd name="T37" fmla="*/ 12 h 221"/>
                <a:gd name="T38" fmla="*/ 3 w 138"/>
                <a:gd name="T39" fmla="*/ 14 h 221"/>
                <a:gd name="T40" fmla="*/ 3 w 138"/>
                <a:gd name="T41" fmla="*/ 15 h 221"/>
                <a:gd name="T42" fmla="*/ 3 w 138"/>
                <a:gd name="T43" fmla="*/ 16 h 221"/>
                <a:gd name="T44" fmla="*/ 3 w 138"/>
                <a:gd name="T45" fmla="*/ 17 h 221"/>
                <a:gd name="T46" fmla="*/ 3 w 138"/>
                <a:gd name="T47" fmla="*/ 18 h 221"/>
                <a:gd name="T48" fmla="*/ 3 w 138"/>
                <a:gd name="T49" fmla="*/ 18 h 221"/>
                <a:gd name="T50" fmla="*/ 3 w 138"/>
                <a:gd name="T51" fmla="*/ 18 h 221"/>
                <a:gd name="T52" fmla="*/ 3 w 138"/>
                <a:gd name="T53" fmla="*/ 16 h 221"/>
                <a:gd name="T54" fmla="*/ 3 w 138"/>
                <a:gd name="T55" fmla="*/ 16 h 221"/>
                <a:gd name="T56" fmla="*/ 3 w 138"/>
                <a:gd name="T57" fmla="*/ 11 h 221"/>
                <a:gd name="T58" fmla="*/ 3 w 138"/>
                <a:gd name="T59" fmla="*/ 8 h 221"/>
                <a:gd name="T60" fmla="*/ 3 w 138"/>
                <a:gd name="T61" fmla="*/ 8 h 221"/>
                <a:gd name="T62" fmla="*/ 0 w 138"/>
                <a:gd name="T63" fmla="*/ 8 h 221"/>
                <a:gd name="T64" fmla="*/ 3 w 138"/>
                <a:gd name="T65" fmla="*/ 8 h 221"/>
                <a:gd name="T66" fmla="*/ 3 w 138"/>
                <a:gd name="T67" fmla="*/ 8 h 221"/>
                <a:gd name="T68" fmla="*/ 3 w 138"/>
                <a:gd name="T69" fmla="*/ 0 h 2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8"/>
                <a:gd name="T106" fmla="*/ 0 h 221"/>
                <a:gd name="T107" fmla="*/ 138 w 138"/>
                <a:gd name="T108" fmla="*/ 221 h 2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8" h="221">
                  <a:moveTo>
                    <a:pt x="39" y="0"/>
                  </a:moveTo>
                  <a:lnTo>
                    <a:pt x="54" y="7"/>
                  </a:lnTo>
                  <a:lnTo>
                    <a:pt x="62" y="44"/>
                  </a:lnTo>
                  <a:lnTo>
                    <a:pt x="69" y="44"/>
                  </a:lnTo>
                  <a:lnTo>
                    <a:pt x="75" y="36"/>
                  </a:lnTo>
                  <a:lnTo>
                    <a:pt x="91" y="44"/>
                  </a:lnTo>
                  <a:lnTo>
                    <a:pt x="98" y="36"/>
                  </a:lnTo>
                  <a:lnTo>
                    <a:pt x="114" y="44"/>
                  </a:lnTo>
                  <a:lnTo>
                    <a:pt x="121" y="67"/>
                  </a:lnTo>
                  <a:lnTo>
                    <a:pt x="137" y="80"/>
                  </a:lnTo>
                  <a:lnTo>
                    <a:pt x="121" y="96"/>
                  </a:lnTo>
                  <a:lnTo>
                    <a:pt x="91" y="96"/>
                  </a:lnTo>
                  <a:lnTo>
                    <a:pt x="98" y="111"/>
                  </a:lnTo>
                  <a:lnTo>
                    <a:pt x="91" y="125"/>
                  </a:lnTo>
                  <a:lnTo>
                    <a:pt x="69" y="125"/>
                  </a:lnTo>
                  <a:lnTo>
                    <a:pt x="62" y="111"/>
                  </a:lnTo>
                  <a:lnTo>
                    <a:pt x="54" y="111"/>
                  </a:lnTo>
                  <a:lnTo>
                    <a:pt x="54" y="140"/>
                  </a:lnTo>
                  <a:lnTo>
                    <a:pt x="46" y="155"/>
                  </a:lnTo>
                  <a:lnTo>
                    <a:pt x="46" y="169"/>
                  </a:lnTo>
                  <a:lnTo>
                    <a:pt x="54" y="176"/>
                  </a:lnTo>
                  <a:lnTo>
                    <a:pt x="62" y="197"/>
                  </a:lnTo>
                  <a:lnTo>
                    <a:pt x="69" y="205"/>
                  </a:lnTo>
                  <a:lnTo>
                    <a:pt x="75" y="213"/>
                  </a:lnTo>
                  <a:lnTo>
                    <a:pt x="83" y="220"/>
                  </a:lnTo>
                  <a:lnTo>
                    <a:pt x="54" y="220"/>
                  </a:lnTo>
                  <a:lnTo>
                    <a:pt x="39" y="197"/>
                  </a:lnTo>
                  <a:lnTo>
                    <a:pt x="23" y="192"/>
                  </a:lnTo>
                  <a:lnTo>
                    <a:pt x="39" y="140"/>
                  </a:lnTo>
                  <a:lnTo>
                    <a:pt x="31" y="96"/>
                  </a:lnTo>
                  <a:lnTo>
                    <a:pt x="16" y="44"/>
                  </a:lnTo>
                  <a:lnTo>
                    <a:pt x="0" y="29"/>
                  </a:lnTo>
                  <a:lnTo>
                    <a:pt x="8" y="15"/>
                  </a:lnTo>
                  <a:lnTo>
                    <a:pt x="23" y="15"/>
                  </a:lnTo>
                  <a:lnTo>
                    <a:pt x="39"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21" name="Freeform 199">
              <a:hlinkClick r:id="rId3" action="ppaction://hlinksldjump" tooltip="Sri Lanka"/>
            </p:cNvPr>
            <p:cNvSpPr>
              <a:spLocks noChangeAspect="1"/>
            </p:cNvSpPr>
            <p:nvPr/>
          </p:nvSpPr>
          <p:spPr bwMode="auto">
            <a:xfrm>
              <a:off x="3812" y="2739"/>
              <a:ext cx="34" cy="50"/>
            </a:xfrm>
            <a:custGeom>
              <a:avLst/>
              <a:gdLst>
                <a:gd name="T0" fmla="*/ 3 w 39"/>
                <a:gd name="T1" fmla="*/ 0 h 53"/>
                <a:gd name="T2" fmla="*/ 0 w 39"/>
                <a:gd name="T3" fmla="*/ 8 h 53"/>
                <a:gd name="T4" fmla="*/ 3 w 39"/>
                <a:gd name="T5" fmla="*/ 8 h 53"/>
                <a:gd name="T6" fmla="*/ 3 w 39"/>
                <a:gd name="T7" fmla="*/ 8 h 53"/>
                <a:gd name="T8" fmla="*/ 3 w 39"/>
                <a:gd name="T9" fmla="*/ 8 h 53"/>
                <a:gd name="T10" fmla="*/ 3 w 39"/>
                <a:gd name="T11" fmla="*/ 8 h 53"/>
                <a:gd name="T12" fmla="*/ 3 w 39"/>
                <a:gd name="T13" fmla="*/ 8 h 53"/>
                <a:gd name="T14" fmla="*/ 3 w 39"/>
                <a:gd name="T15" fmla="*/ 0 h 53"/>
                <a:gd name="T16" fmla="*/ 3 w 39"/>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53"/>
                <a:gd name="T29" fmla="*/ 39 w 39"/>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53">
                  <a:moveTo>
                    <a:pt x="15" y="0"/>
                  </a:moveTo>
                  <a:lnTo>
                    <a:pt x="0" y="15"/>
                  </a:lnTo>
                  <a:lnTo>
                    <a:pt x="8" y="23"/>
                  </a:lnTo>
                  <a:lnTo>
                    <a:pt x="8" y="44"/>
                  </a:lnTo>
                  <a:lnTo>
                    <a:pt x="23" y="52"/>
                  </a:lnTo>
                  <a:lnTo>
                    <a:pt x="38" y="28"/>
                  </a:lnTo>
                  <a:lnTo>
                    <a:pt x="38" y="23"/>
                  </a:lnTo>
                  <a:lnTo>
                    <a:pt x="31" y="0"/>
                  </a:lnTo>
                  <a:lnTo>
                    <a:pt x="1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22" name="Freeform 200"/>
            <p:cNvSpPr>
              <a:spLocks noChangeAspect="1"/>
            </p:cNvSpPr>
            <p:nvPr/>
          </p:nvSpPr>
          <p:spPr bwMode="auto">
            <a:xfrm>
              <a:off x="3997" y="2757"/>
              <a:ext cx="13" cy="16"/>
            </a:xfrm>
            <a:custGeom>
              <a:avLst/>
              <a:gdLst>
                <a:gd name="T0" fmla="*/ 0 w 15"/>
                <a:gd name="T1" fmla="*/ 7 h 16"/>
                <a:gd name="T2" fmla="*/ 3 w 15"/>
                <a:gd name="T3" fmla="*/ 15 h 16"/>
                <a:gd name="T4" fmla="*/ 3 w 15"/>
                <a:gd name="T5" fmla="*/ 7 h 16"/>
                <a:gd name="T6" fmla="*/ 3 w 15"/>
                <a:gd name="T7" fmla="*/ 0 h 16"/>
                <a:gd name="T8" fmla="*/ 0 w 15"/>
                <a:gd name="T9" fmla="*/ 7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7"/>
                  </a:moveTo>
                  <a:lnTo>
                    <a:pt x="8" y="15"/>
                  </a:lnTo>
                  <a:lnTo>
                    <a:pt x="14" y="7"/>
                  </a:lnTo>
                  <a:lnTo>
                    <a:pt x="8" y="0"/>
                  </a:lnTo>
                  <a:lnTo>
                    <a:pt x="0"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23" name="Freeform 201"/>
            <p:cNvSpPr>
              <a:spLocks noChangeAspect="1"/>
            </p:cNvSpPr>
            <p:nvPr/>
          </p:nvSpPr>
          <p:spPr bwMode="auto">
            <a:xfrm>
              <a:off x="3975" y="2670"/>
              <a:ext cx="9" cy="7"/>
            </a:xfrm>
            <a:custGeom>
              <a:avLst/>
              <a:gdLst>
                <a:gd name="T0" fmla="*/ 8 w 9"/>
                <a:gd name="T1" fmla="*/ 4 h 8"/>
                <a:gd name="T2" fmla="*/ 8 w 9"/>
                <a:gd name="T3" fmla="*/ 0 h 8"/>
                <a:gd name="T4" fmla="*/ 0 w 9"/>
                <a:gd name="T5" fmla="*/ 4 h 8"/>
                <a:gd name="T6" fmla="*/ 8 w 9"/>
                <a:gd name="T7" fmla="*/ 4 h 8"/>
                <a:gd name="T8" fmla="*/ 0 60000 65536"/>
                <a:gd name="T9" fmla="*/ 0 60000 65536"/>
                <a:gd name="T10" fmla="*/ 0 60000 65536"/>
                <a:gd name="T11" fmla="*/ 0 60000 65536"/>
                <a:gd name="T12" fmla="*/ 0 w 9"/>
                <a:gd name="T13" fmla="*/ 0 h 8"/>
                <a:gd name="T14" fmla="*/ 9 w 9"/>
                <a:gd name="T15" fmla="*/ 8 h 8"/>
              </a:gdLst>
              <a:ahLst/>
              <a:cxnLst>
                <a:cxn ang="T8">
                  <a:pos x="T0" y="T1"/>
                </a:cxn>
                <a:cxn ang="T9">
                  <a:pos x="T2" y="T3"/>
                </a:cxn>
                <a:cxn ang="T10">
                  <a:pos x="T4" y="T5"/>
                </a:cxn>
                <a:cxn ang="T11">
                  <a:pos x="T6" y="T7"/>
                </a:cxn>
              </a:cxnLst>
              <a:rect l="T12" t="T13" r="T14" b="T15"/>
              <a:pathLst>
                <a:path w="9" h="8">
                  <a:moveTo>
                    <a:pt x="8" y="7"/>
                  </a:moveTo>
                  <a:lnTo>
                    <a:pt x="8" y="0"/>
                  </a:lnTo>
                  <a:lnTo>
                    <a:pt x="0" y="7"/>
                  </a:lnTo>
                  <a:lnTo>
                    <a:pt x="8"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24" name="Freeform 202"/>
            <p:cNvSpPr>
              <a:spLocks noChangeAspect="1"/>
            </p:cNvSpPr>
            <p:nvPr/>
          </p:nvSpPr>
          <p:spPr bwMode="auto">
            <a:xfrm>
              <a:off x="3975" y="2697"/>
              <a:ext cx="16" cy="7"/>
            </a:xfrm>
            <a:custGeom>
              <a:avLst/>
              <a:gdLst>
                <a:gd name="T0" fmla="*/ 0 w 17"/>
                <a:gd name="T1" fmla="*/ 0 h 8"/>
                <a:gd name="T2" fmla="*/ 8 w 17"/>
                <a:gd name="T3" fmla="*/ 0 h 8"/>
                <a:gd name="T4" fmla="*/ 8 w 17"/>
                <a:gd name="T5" fmla="*/ 4 h 8"/>
                <a:gd name="T6" fmla="*/ 0 w 17"/>
                <a:gd name="T7" fmla="*/ 4 h 8"/>
                <a:gd name="T8" fmla="*/ 0 w 17"/>
                <a:gd name="T9" fmla="*/ 0 h 8"/>
                <a:gd name="T10" fmla="*/ 0 60000 65536"/>
                <a:gd name="T11" fmla="*/ 0 60000 65536"/>
                <a:gd name="T12" fmla="*/ 0 60000 65536"/>
                <a:gd name="T13" fmla="*/ 0 60000 65536"/>
                <a:gd name="T14" fmla="*/ 0 60000 65536"/>
                <a:gd name="T15" fmla="*/ 0 w 17"/>
                <a:gd name="T16" fmla="*/ 0 h 8"/>
                <a:gd name="T17" fmla="*/ 17 w 17"/>
                <a:gd name="T18" fmla="*/ 8 h 8"/>
              </a:gdLst>
              <a:ahLst/>
              <a:cxnLst>
                <a:cxn ang="T10">
                  <a:pos x="T0" y="T1"/>
                </a:cxn>
                <a:cxn ang="T11">
                  <a:pos x="T2" y="T3"/>
                </a:cxn>
                <a:cxn ang="T12">
                  <a:pos x="T4" y="T5"/>
                </a:cxn>
                <a:cxn ang="T13">
                  <a:pos x="T6" y="T7"/>
                </a:cxn>
                <a:cxn ang="T14">
                  <a:pos x="T8" y="T9"/>
                </a:cxn>
              </a:cxnLst>
              <a:rect l="T15" t="T16" r="T17" b="T18"/>
              <a:pathLst>
                <a:path w="17" h="8">
                  <a:moveTo>
                    <a:pt x="0" y="0"/>
                  </a:moveTo>
                  <a:lnTo>
                    <a:pt x="16" y="0"/>
                  </a:lnTo>
                  <a:lnTo>
                    <a:pt x="16" y="7"/>
                  </a:lnTo>
                  <a:lnTo>
                    <a:pt x="0" y="7"/>
                  </a:lnTo>
                  <a:lnTo>
                    <a:pt x="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25" name="Freeform 203"/>
            <p:cNvSpPr>
              <a:spLocks noChangeAspect="1"/>
            </p:cNvSpPr>
            <p:nvPr/>
          </p:nvSpPr>
          <p:spPr bwMode="auto">
            <a:xfrm>
              <a:off x="3975" y="2725"/>
              <a:ext cx="16" cy="15"/>
            </a:xfrm>
            <a:custGeom>
              <a:avLst/>
              <a:gdLst>
                <a:gd name="T0" fmla="*/ 8 w 17"/>
                <a:gd name="T1" fmla="*/ 0 h 15"/>
                <a:gd name="T2" fmla="*/ 8 w 17"/>
                <a:gd name="T3" fmla="*/ 14 h 15"/>
                <a:gd name="T4" fmla="*/ 0 w 17"/>
                <a:gd name="T5" fmla="*/ 0 h 15"/>
                <a:gd name="T6" fmla="*/ 8 w 17"/>
                <a:gd name="T7" fmla="*/ 0 h 15"/>
                <a:gd name="T8" fmla="*/ 0 60000 65536"/>
                <a:gd name="T9" fmla="*/ 0 60000 65536"/>
                <a:gd name="T10" fmla="*/ 0 60000 65536"/>
                <a:gd name="T11" fmla="*/ 0 60000 65536"/>
                <a:gd name="T12" fmla="*/ 0 w 17"/>
                <a:gd name="T13" fmla="*/ 0 h 15"/>
                <a:gd name="T14" fmla="*/ 17 w 17"/>
                <a:gd name="T15" fmla="*/ 15 h 15"/>
              </a:gdLst>
              <a:ahLst/>
              <a:cxnLst>
                <a:cxn ang="T8">
                  <a:pos x="T0" y="T1"/>
                </a:cxn>
                <a:cxn ang="T9">
                  <a:pos x="T2" y="T3"/>
                </a:cxn>
                <a:cxn ang="T10">
                  <a:pos x="T4" y="T5"/>
                </a:cxn>
                <a:cxn ang="T11">
                  <a:pos x="T6" y="T7"/>
                </a:cxn>
              </a:cxnLst>
              <a:rect l="T12" t="T13" r="T14" b="T15"/>
              <a:pathLst>
                <a:path w="17" h="15">
                  <a:moveTo>
                    <a:pt x="16" y="0"/>
                  </a:moveTo>
                  <a:lnTo>
                    <a:pt x="8" y="14"/>
                  </a:lnTo>
                  <a:lnTo>
                    <a:pt x="0" y="0"/>
                  </a:lnTo>
                  <a:lnTo>
                    <a:pt x="16"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26" name="Freeform 204"/>
            <p:cNvSpPr>
              <a:spLocks noChangeAspect="1"/>
            </p:cNvSpPr>
            <p:nvPr/>
          </p:nvSpPr>
          <p:spPr bwMode="auto">
            <a:xfrm>
              <a:off x="4042" y="2781"/>
              <a:ext cx="139" cy="161"/>
            </a:xfrm>
            <a:custGeom>
              <a:avLst/>
              <a:gdLst>
                <a:gd name="T0" fmla="*/ 0 w 160"/>
                <a:gd name="T1" fmla="*/ 0 h 172"/>
                <a:gd name="T2" fmla="*/ 3 w 160"/>
                <a:gd name="T3" fmla="*/ 0 h 172"/>
                <a:gd name="T4" fmla="*/ 3 w 160"/>
                <a:gd name="T5" fmla="*/ 7 h 172"/>
                <a:gd name="T6" fmla="*/ 3 w 160"/>
                <a:gd name="T7" fmla="*/ 7 h 172"/>
                <a:gd name="T8" fmla="*/ 3 w 160"/>
                <a:gd name="T9" fmla="*/ 7 h 172"/>
                <a:gd name="T10" fmla="*/ 3 w 160"/>
                <a:gd name="T11" fmla="*/ 7 h 172"/>
                <a:gd name="T12" fmla="*/ 3 w 160"/>
                <a:gd name="T13" fmla="*/ 7 h 172"/>
                <a:gd name="T14" fmla="*/ 3 w 160"/>
                <a:gd name="T15" fmla="*/ 7 h 172"/>
                <a:gd name="T16" fmla="*/ 3 w 160"/>
                <a:gd name="T17" fmla="*/ 7 h 172"/>
                <a:gd name="T18" fmla="*/ 3 w 160"/>
                <a:gd name="T19" fmla="*/ 7 h 172"/>
                <a:gd name="T20" fmla="*/ 3 w 160"/>
                <a:gd name="T21" fmla="*/ 7 h 172"/>
                <a:gd name="T22" fmla="*/ 3 w 160"/>
                <a:gd name="T23" fmla="*/ 8 h 172"/>
                <a:gd name="T24" fmla="*/ 3 w 160"/>
                <a:gd name="T25" fmla="*/ 11 h 172"/>
                <a:gd name="T26" fmla="*/ 3 w 160"/>
                <a:gd name="T27" fmla="*/ 11 h 172"/>
                <a:gd name="T28" fmla="*/ 3 w 160"/>
                <a:gd name="T29" fmla="*/ 10 h 172"/>
                <a:gd name="T30" fmla="*/ 3 w 160"/>
                <a:gd name="T31" fmla="*/ 11 h 172"/>
                <a:gd name="T32" fmla="*/ 3 w 160"/>
                <a:gd name="T33" fmla="*/ 9 h 172"/>
                <a:gd name="T34" fmla="*/ 3 w 160"/>
                <a:gd name="T35" fmla="*/ 7 h 172"/>
                <a:gd name="T36" fmla="*/ 3 w 160"/>
                <a:gd name="T37" fmla="*/ 7 h 172"/>
                <a:gd name="T38" fmla="*/ 3 w 160"/>
                <a:gd name="T39" fmla="*/ 7 h 172"/>
                <a:gd name="T40" fmla="*/ 3 w 160"/>
                <a:gd name="T41" fmla="*/ 7 h 172"/>
                <a:gd name="T42" fmla="*/ 3 w 160"/>
                <a:gd name="T43" fmla="*/ 7 h 172"/>
                <a:gd name="T44" fmla="*/ 3 w 160"/>
                <a:gd name="T45" fmla="*/ 7 h 172"/>
                <a:gd name="T46" fmla="*/ 3 w 160"/>
                <a:gd name="T47" fmla="*/ 7 h 172"/>
                <a:gd name="T48" fmla="*/ 0 w 160"/>
                <a:gd name="T49" fmla="*/ 7 h 172"/>
                <a:gd name="T50" fmla="*/ 0 w 160"/>
                <a:gd name="T51" fmla="*/ 0 h 1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0"/>
                <a:gd name="T79" fmla="*/ 0 h 172"/>
                <a:gd name="T80" fmla="*/ 160 w 160"/>
                <a:gd name="T81" fmla="*/ 172 h 17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0" h="172">
                  <a:moveTo>
                    <a:pt x="0" y="0"/>
                  </a:moveTo>
                  <a:lnTo>
                    <a:pt x="23" y="0"/>
                  </a:lnTo>
                  <a:lnTo>
                    <a:pt x="38" y="15"/>
                  </a:lnTo>
                  <a:lnTo>
                    <a:pt x="77" y="52"/>
                  </a:lnTo>
                  <a:lnTo>
                    <a:pt x="82" y="52"/>
                  </a:lnTo>
                  <a:lnTo>
                    <a:pt x="98" y="67"/>
                  </a:lnTo>
                  <a:lnTo>
                    <a:pt x="129" y="75"/>
                  </a:lnTo>
                  <a:lnTo>
                    <a:pt x="121" y="80"/>
                  </a:lnTo>
                  <a:lnTo>
                    <a:pt x="129" y="103"/>
                  </a:lnTo>
                  <a:lnTo>
                    <a:pt x="136" y="96"/>
                  </a:lnTo>
                  <a:lnTo>
                    <a:pt x="136" y="111"/>
                  </a:lnTo>
                  <a:lnTo>
                    <a:pt x="159" y="142"/>
                  </a:lnTo>
                  <a:lnTo>
                    <a:pt x="159" y="171"/>
                  </a:lnTo>
                  <a:lnTo>
                    <a:pt x="152" y="171"/>
                  </a:lnTo>
                  <a:lnTo>
                    <a:pt x="144" y="163"/>
                  </a:lnTo>
                  <a:lnTo>
                    <a:pt x="136" y="171"/>
                  </a:lnTo>
                  <a:lnTo>
                    <a:pt x="106" y="148"/>
                  </a:lnTo>
                  <a:lnTo>
                    <a:pt x="90" y="119"/>
                  </a:lnTo>
                  <a:lnTo>
                    <a:pt x="82" y="119"/>
                  </a:lnTo>
                  <a:lnTo>
                    <a:pt x="77" y="88"/>
                  </a:lnTo>
                  <a:lnTo>
                    <a:pt x="54" y="80"/>
                  </a:lnTo>
                  <a:lnTo>
                    <a:pt x="46" y="52"/>
                  </a:lnTo>
                  <a:lnTo>
                    <a:pt x="31" y="52"/>
                  </a:lnTo>
                  <a:lnTo>
                    <a:pt x="23" y="29"/>
                  </a:lnTo>
                  <a:lnTo>
                    <a:pt x="0" y="8"/>
                  </a:lnTo>
                  <a:lnTo>
                    <a:pt x="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27" name="Freeform 205"/>
            <p:cNvSpPr>
              <a:spLocks noChangeAspect="1"/>
            </p:cNvSpPr>
            <p:nvPr/>
          </p:nvSpPr>
          <p:spPr bwMode="auto">
            <a:xfrm>
              <a:off x="4062" y="2842"/>
              <a:ext cx="14" cy="16"/>
            </a:xfrm>
            <a:custGeom>
              <a:avLst/>
              <a:gdLst>
                <a:gd name="T0" fmla="*/ 4 w 16"/>
                <a:gd name="T1" fmla="*/ 0 h 16"/>
                <a:gd name="T2" fmla="*/ 4 w 16"/>
                <a:gd name="T3" fmla="*/ 8 h 16"/>
                <a:gd name="T4" fmla="*/ 0 w 16"/>
                <a:gd name="T5" fmla="*/ 15 h 16"/>
                <a:gd name="T6" fmla="*/ 0 w 16"/>
                <a:gd name="T7" fmla="*/ 8 h 16"/>
                <a:gd name="T8" fmla="*/ 4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8" y="0"/>
                  </a:moveTo>
                  <a:lnTo>
                    <a:pt x="15" y="8"/>
                  </a:lnTo>
                  <a:lnTo>
                    <a:pt x="0" y="15"/>
                  </a:lnTo>
                  <a:lnTo>
                    <a:pt x="0" y="8"/>
                  </a:lnTo>
                  <a:lnTo>
                    <a:pt x="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28" name="Freeform 206"/>
            <p:cNvSpPr>
              <a:spLocks noChangeAspect="1"/>
            </p:cNvSpPr>
            <p:nvPr/>
          </p:nvSpPr>
          <p:spPr bwMode="auto">
            <a:xfrm>
              <a:off x="4082" y="2863"/>
              <a:ext cx="13" cy="30"/>
            </a:xfrm>
            <a:custGeom>
              <a:avLst/>
              <a:gdLst>
                <a:gd name="T0" fmla="*/ 7 w 14"/>
                <a:gd name="T1" fmla="*/ 8 h 32"/>
                <a:gd name="T2" fmla="*/ 7 w 14"/>
                <a:gd name="T3" fmla="*/ 8 h 32"/>
                <a:gd name="T4" fmla="*/ 0 w 14"/>
                <a:gd name="T5" fmla="*/ 0 h 32"/>
                <a:gd name="T6" fmla="*/ 7 w 14"/>
                <a:gd name="T7" fmla="*/ 8 h 32"/>
                <a:gd name="T8" fmla="*/ 0 60000 65536"/>
                <a:gd name="T9" fmla="*/ 0 60000 65536"/>
                <a:gd name="T10" fmla="*/ 0 60000 65536"/>
                <a:gd name="T11" fmla="*/ 0 60000 65536"/>
                <a:gd name="T12" fmla="*/ 0 w 14"/>
                <a:gd name="T13" fmla="*/ 0 h 32"/>
                <a:gd name="T14" fmla="*/ 14 w 14"/>
                <a:gd name="T15" fmla="*/ 32 h 32"/>
              </a:gdLst>
              <a:ahLst/>
              <a:cxnLst>
                <a:cxn ang="T8">
                  <a:pos x="T0" y="T1"/>
                </a:cxn>
                <a:cxn ang="T9">
                  <a:pos x="T2" y="T3"/>
                </a:cxn>
                <a:cxn ang="T10">
                  <a:pos x="T4" y="T5"/>
                </a:cxn>
                <a:cxn ang="T11">
                  <a:pos x="T6" y="T7"/>
                </a:cxn>
              </a:cxnLst>
              <a:rect l="T12" t="T13" r="T14" b="T15"/>
              <a:pathLst>
                <a:path w="14" h="32">
                  <a:moveTo>
                    <a:pt x="13" y="15"/>
                  </a:moveTo>
                  <a:lnTo>
                    <a:pt x="8" y="31"/>
                  </a:lnTo>
                  <a:lnTo>
                    <a:pt x="0" y="0"/>
                  </a:lnTo>
                  <a:lnTo>
                    <a:pt x="13"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29" name="Freeform 207"/>
            <p:cNvSpPr>
              <a:spLocks noChangeAspect="1"/>
            </p:cNvSpPr>
            <p:nvPr/>
          </p:nvSpPr>
          <p:spPr bwMode="auto">
            <a:xfrm>
              <a:off x="4609" y="3539"/>
              <a:ext cx="7" cy="13"/>
            </a:xfrm>
            <a:custGeom>
              <a:avLst/>
              <a:gdLst>
                <a:gd name="T0" fmla="*/ 4 w 8"/>
                <a:gd name="T1" fmla="*/ 0 h 14"/>
                <a:gd name="T2" fmla="*/ 0 w 8"/>
                <a:gd name="T3" fmla="*/ 7 h 14"/>
                <a:gd name="T4" fmla="*/ 0 w 8"/>
                <a:gd name="T5" fmla="*/ 0 h 14"/>
                <a:gd name="T6" fmla="*/ 4 w 8"/>
                <a:gd name="T7" fmla="*/ 0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7" y="0"/>
                  </a:moveTo>
                  <a:lnTo>
                    <a:pt x="0" y="13"/>
                  </a:lnTo>
                  <a:lnTo>
                    <a:pt x="0" y="0"/>
                  </a:lnTo>
                  <a:lnTo>
                    <a:pt x="7"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30" name="Freeform 208"/>
            <p:cNvSpPr>
              <a:spLocks noChangeAspect="1"/>
            </p:cNvSpPr>
            <p:nvPr/>
          </p:nvSpPr>
          <p:spPr bwMode="auto">
            <a:xfrm>
              <a:off x="4615" y="3559"/>
              <a:ext cx="53" cy="77"/>
            </a:xfrm>
            <a:custGeom>
              <a:avLst/>
              <a:gdLst>
                <a:gd name="T0" fmla="*/ 0 w 61"/>
                <a:gd name="T1" fmla="*/ 8 h 82"/>
                <a:gd name="T2" fmla="*/ 3 w 61"/>
                <a:gd name="T3" fmla="*/ 8 h 82"/>
                <a:gd name="T4" fmla="*/ 0 w 61"/>
                <a:gd name="T5" fmla="*/ 8 h 82"/>
                <a:gd name="T6" fmla="*/ 3 w 61"/>
                <a:gd name="T7" fmla="*/ 8 h 82"/>
                <a:gd name="T8" fmla="*/ 3 w 61"/>
                <a:gd name="T9" fmla="*/ 8 h 82"/>
                <a:gd name="T10" fmla="*/ 3 w 61"/>
                <a:gd name="T11" fmla="*/ 8 h 82"/>
                <a:gd name="T12" fmla="*/ 3 w 61"/>
                <a:gd name="T13" fmla="*/ 8 h 82"/>
                <a:gd name="T14" fmla="*/ 3 w 61"/>
                <a:gd name="T15" fmla="*/ 8 h 82"/>
                <a:gd name="T16" fmla="*/ 3 w 61"/>
                <a:gd name="T17" fmla="*/ 8 h 82"/>
                <a:gd name="T18" fmla="*/ 3 w 61"/>
                <a:gd name="T19" fmla="*/ 8 h 82"/>
                <a:gd name="T20" fmla="*/ 3 w 61"/>
                <a:gd name="T21" fmla="*/ 0 h 82"/>
                <a:gd name="T22" fmla="*/ 0 w 61"/>
                <a:gd name="T23" fmla="*/ 8 h 82"/>
                <a:gd name="T24" fmla="*/ 0 w 61"/>
                <a:gd name="T25" fmla="*/ 8 h 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
                <a:gd name="T40" fmla="*/ 0 h 82"/>
                <a:gd name="T41" fmla="*/ 61 w 61"/>
                <a:gd name="T42" fmla="*/ 82 h 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 h="82">
                  <a:moveTo>
                    <a:pt x="0" y="21"/>
                  </a:moveTo>
                  <a:lnTo>
                    <a:pt x="8" y="29"/>
                  </a:lnTo>
                  <a:lnTo>
                    <a:pt x="0" y="44"/>
                  </a:lnTo>
                  <a:lnTo>
                    <a:pt x="8" y="60"/>
                  </a:lnTo>
                  <a:lnTo>
                    <a:pt x="16" y="73"/>
                  </a:lnTo>
                  <a:lnTo>
                    <a:pt x="16" y="81"/>
                  </a:lnTo>
                  <a:lnTo>
                    <a:pt x="39" y="65"/>
                  </a:lnTo>
                  <a:lnTo>
                    <a:pt x="52" y="44"/>
                  </a:lnTo>
                  <a:lnTo>
                    <a:pt x="60" y="15"/>
                  </a:lnTo>
                  <a:lnTo>
                    <a:pt x="31" y="15"/>
                  </a:lnTo>
                  <a:lnTo>
                    <a:pt x="8" y="0"/>
                  </a:lnTo>
                  <a:lnTo>
                    <a:pt x="0" y="8"/>
                  </a:lnTo>
                  <a:lnTo>
                    <a:pt x="0" y="21"/>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31" name="Freeform 209">
              <a:hlinkClick r:id="rId3" action="ppaction://hlinksldjump" tooltip="Neuseeland"/>
            </p:cNvPr>
            <p:cNvSpPr>
              <a:spLocks noChangeAspect="1"/>
            </p:cNvSpPr>
            <p:nvPr/>
          </p:nvSpPr>
          <p:spPr bwMode="auto">
            <a:xfrm>
              <a:off x="5018" y="3470"/>
              <a:ext cx="66" cy="160"/>
            </a:xfrm>
            <a:custGeom>
              <a:avLst/>
              <a:gdLst>
                <a:gd name="T0" fmla="*/ 3 w 76"/>
                <a:gd name="T1" fmla="*/ 8 h 170"/>
                <a:gd name="T2" fmla="*/ 3 w 76"/>
                <a:gd name="T3" fmla="*/ 8 h 170"/>
                <a:gd name="T4" fmla="*/ 3 w 76"/>
                <a:gd name="T5" fmla="*/ 8 h 170"/>
                <a:gd name="T6" fmla="*/ 3 w 76"/>
                <a:gd name="T7" fmla="*/ 8 h 170"/>
                <a:gd name="T8" fmla="*/ 3 w 76"/>
                <a:gd name="T9" fmla="*/ 8 h 170"/>
                <a:gd name="T10" fmla="*/ 3 w 76"/>
                <a:gd name="T11" fmla="*/ 8 h 170"/>
                <a:gd name="T12" fmla="*/ 3 w 76"/>
                <a:gd name="T13" fmla="*/ 8 h 170"/>
                <a:gd name="T14" fmla="*/ 3 w 76"/>
                <a:gd name="T15" fmla="*/ 8 h 170"/>
                <a:gd name="T16" fmla="*/ 3 w 76"/>
                <a:gd name="T17" fmla="*/ 9 h 170"/>
                <a:gd name="T18" fmla="*/ 3 w 76"/>
                <a:gd name="T19" fmla="*/ 14 h 170"/>
                <a:gd name="T20" fmla="*/ 0 w 76"/>
                <a:gd name="T21" fmla="*/ 14 h 170"/>
                <a:gd name="T22" fmla="*/ 0 w 76"/>
                <a:gd name="T23" fmla="*/ 12 h 170"/>
                <a:gd name="T24" fmla="*/ 3 w 76"/>
                <a:gd name="T25" fmla="*/ 9 h 170"/>
                <a:gd name="T26" fmla="*/ 0 w 76"/>
                <a:gd name="T27" fmla="*/ 8 h 170"/>
                <a:gd name="T28" fmla="*/ 3 w 76"/>
                <a:gd name="T29" fmla="*/ 8 h 170"/>
                <a:gd name="T30" fmla="*/ 3 w 76"/>
                <a:gd name="T31" fmla="*/ 0 h 170"/>
                <a:gd name="T32" fmla="*/ 3 w 76"/>
                <a:gd name="T33" fmla="*/ 8 h 1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70"/>
                <a:gd name="T53" fmla="*/ 76 w 76"/>
                <a:gd name="T54" fmla="*/ 170 h 1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70">
                  <a:moveTo>
                    <a:pt x="31" y="15"/>
                  </a:moveTo>
                  <a:lnTo>
                    <a:pt x="38" y="60"/>
                  </a:lnTo>
                  <a:lnTo>
                    <a:pt x="52" y="81"/>
                  </a:lnTo>
                  <a:lnTo>
                    <a:pt x="75" y="73"/>
                  </a:lnTo>
                  <a:lnTo>
                    <a:pt x="75" y="81"/>
                  </a:lnTo>
                  <a:lnTo>
                    <a:pt x="67" y="96"/>
                  </a:lnTo>
                  <a:lnTo>
                    <a:pt x="60" y="111"/>
                  </a:lnTo>
                  <a:lnTo>
                    <a:pt x="38" y="111"/>
                  </a:lnTo>
                  <a:lnTo>
                    <a:pt x="38" y="125"/>
                  </a:lnTo>
                  <a:lnTo>
                    <a:pt x="8" y="169"/>
                  </a:lnTo>
                  <a:lnTo>
                    <a:pt x="0" y="169"/>
                  </a:lnTo>
                  <a:lnTo>
                    <a:pt x="0" y="154"/>
                  </a:lnTo>
                  <a:lnTo>
                    <a:pt x="15" y="125"/>
                  </a:lnTo>
                  <a:lnTo>
                    <a:pt x="0" y="111"/>
                  </a:lnTo>
                  <a:lnTo>
                    <a:pt x="15" y="104"/>
                  </a:lnTo>
                  <a:lnTo>
                    <a:pt x="15" y="0"/>
                  </a:lnTo>
                  <a:lnTo>
                    <a:pt x="31"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32" name="Freeform 210">
              <a:hlinkClick r:id="rId3" action="ppaction://hlinksldjump" tooltip="Neuseeland"/>
            </p:cNvPr>
            <p:cNvSpPr>
              <a:spLocks noChangeAspect="1"/>
            </p:cNvSpPr>
            <p:nvPr/>
          </p:nvSpPr>
          <p:spPr bwMode="auto">
            <a:xfrm>
              <a:off x="4871" y="3601"/>
              <a:ext cx="133" cy="141"/>
            </a:xfrm>
            <a:custGeom>
              <a:avLst/>
              <a:gdLst>
                <a:gd name="T0" fmla="*/ 4 w 151"/>
                <a:gd name="T1" fmla="*/ 0 h 149"/>
                <a:gd name="T2" fmla="*/ 4 w 151"/>
                <a:gd name="T3" fmla="*/ 9 h 149"/>
                <a:gd name="T4" fmla="*/ 4 w 151"/>
                <a:gd name="T5" fmla="*/ 9 h 149"/>
                <a:gd name="T6" fmla="*/ 4 w 151"/>
                <a:gd name="T7" fmla="*/ 9 h 149"/>
                <a:gd name="T8" fmla="*/ 4 w 151"/>
                <a:gd name="T9" fmla="*/ 9 h 149"/>
                <a:gd name="T10" fmla="*/ 4 w 151"/>
                <a:gd name="T11" fmla="*/ 9 h 149"/>
                <a:gd name="T12" fmla="*/ 4 w 151"/>
                <a:gd name="T13" fmla="*/ 9 h 149"/>
                <a:gd name="T14" fmla="*/ 4 w 151"/>
                <a:gd name="T15" fmla="*/ 9 h 149"/>
                <a:gd name="T16" fmla="*/ 4 w 151"/>
                <a:gd name="T17" fmla="*/ 10 h 149"/>
                <a:gd name="T18" fmla="*/ 4 w 151"/>
                <a:gd name="T19" fmla="*/ 15 h 149"/>
                <a:gd name="T20" fmla="*/ 4 w 151"/>
                <a:gd name="T21" fmla="*/ 14 h 149"/>
                <a:gd name="T22" fmla="*/ 4 w 151"/>
                <a:gd name="T23" fmla="*/ 14 h 149"/>
                <a:gd name="T24" fmla="*/ 0 w 151"/>
                <a:gd name="T25" fmla="*/ 12 h 149"/>
                <a:gd name="T26" fmla="*/ 4 w 151"/>
                <a:gd name="T27" fmla="*/ 10 h 149"/>
                <a:gd name="T28" fmla="*/ 4 w 151"/>
                <a:gd name="T29" fmla="*/ 9 h 149"/>
                <a:gd name="T30" fmla="*/ 4 w 151"/>
                <a:gd name="T31" fmla="*/ 9 h 149"/>
                <a:gd name="T32" fmla="*/ 4 w 151"/>
                <a:gd name="T33" fmla="*/ 9 h 149"/>
                <a:gd name="T34" fmla="*/ 4 w 151"/>
                <a:gd name="T35" fmla="*/ 9 h 149"/>
                <a:gd name="T36" fmla="*/ 4 w 151"/>
                <a:gd name="T37" fmla="*/ 9 h 149"/>
                <a:gd name="T38" fmla="*/ 4 w 151"/>
                <a:gd name="T39" fmla="*/ 9 h 149"/>
                <a:gd name="T40" fmla="*/ 4 w 151"/>
                <a:gd name="T41" fmla="*/ 8 h 149"/>
                <a:gd name="T42" fmla="*/ 4 w 151"/>
                <a:gd name="T43" fmla="*/ 0 h 1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1"/>
                <a:gd name="T67" fmla="*/ 0 h 149"/>
                <a:gd name="T68" fmla="*/ 151 w 151"/>
                <a:gd name="T69" fmla="*/ 149 h 1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1" h="149">
                  <a:moveTo>
                    <a:pt x="134" y="0"/>
                  </a:moveTo>
                  <a:lnTo>
                    <a:pt x="142" y="16"/>
                  </a:lnTo>
                  <a:lnTo>
                    <a:pt x="150" y="16"/>
                  </a:lnTo>
                  <a:lnTo>
                    <a:pt x="150" y="29"/>
                  </a:lnTo>
                  <a:lnTo>
                    <a:pt x="111" y="67"/>
                  </a:lnTo>
                  <a:lnTo>
                    <a:pt x="111" y="81"/>
                  </a:lnTo>
                  <a:lnTo>
                    <a:pt x="98" y="89"/>
                  </a:lnTo>
                  <a:lnTo>
                    <a:pt x="83" y="104"/>
                  </a:lnTo>
                  <a:lnTo>
                    <a:pt x="67" y="112"/>
                  </a:lnTo>
                  <a:lnTo>
                    <a:pt x="31" y="148"/>
                  </a:lnTo>
                  <a:lnTo>
                    <a:pt x="23" y="140"/>
                  </a:lnTo>
                  <a:lnTo>
                    <a:pt x="8" y="140"/>
                  </a:lnTo>
                  <a:lnTo>
                    <a:pt x="0" y="127"/>
                  </a:lnTo>
                  <a:lnTo>
                    <a:pt x="15" y="112"/>
                  </a:lnTo>
                  <a:lnTo>
                    <a:pt x="31" y="89"/>
                  </a:lnTo>
                  <a:lnTo>
                    <a:pt x="60" y="75"/>
                  </a:lnTo>
                  <a:lnTo>
                    <a:pt x="67" y="60"/>
                  </a:lnTo>
                  <a:lnTo>
                    <a:pt x="90" y="60"/>
                  </a:lnTo>
                  <a:lnTo>
                    <a:pt x="98" y="37"/>
                  </a:lnTo>
                  <a:lnTo>
                    <a:pt x="111" y="21"/>
                  </a:lnTo>
                  <a:lnTo>
                    <a:pt x="119" y="8"/>
                  </a:lnTo>
                  <a:lnTo>
                    <a:pt x="134"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33" name="Freeform 211"/>
            <p:cNvSpPr>
              <a:spLocks noChangeAspect="1"/>
            </p:cNvSpPr>
            <p:nvPr/>
          </p:nvSpPr>
          <p:spPr bwMode="auto">
            <a:xfrm>
              <a:off x="4595" y="3066"/>
              <a:ext cx="15" cy="15"/>
            </a:xfrm>
            <a:custGeom>
              <a:avLst/>
              <a:gdLst>
                <a:gd name="T0" fmla="*/ 0 w 17"/>
                <a:gd name="T1" fmla="*/ 8 h 16"/>
                <a:gd name="T2" fmla="*/ 4 w 17"/>
                <a:gd name="T3" fmla="*/ 8 h 16"/>
                <a:gd name="T4" fmla="*/ 4 w 17"/>
                <a:gd name="T5" fmla="*/ 0 h 16"/>
                <a:gd name="T6" fmla="*/ 0 w 17"/>
                <a:gd name="T7" fmla="*/ 8 h 16"/>
                <a:gd name="T8" fmla="*/ 0 60000 65536"/>
                <a:gd name="T9" fmla="*/ 0 60000 65536"/>
                <a:gd name="T10" fmla="*/ 0 60000 65536"/>
                <a:gd name="T11" fmla="*/ 0 60000 65536"/>
                <a:gd name="T12" fmla="*/ 0 w 17"/>
                <a:gd name="T13" fmla="*/ 0 h 16"/>
                <a:gd name="T14" fmla="*/ 17 w 17"/>
                <a:gd name="T15" fmla="*/ 16 h 16"/>
              </a:gdLst>
              <a:ahLst/>
              <a:cxnLst>
                <a:cxn ang="T8">
                  <a:pos x="T0" y="T1"/>
                </a:cxn>
                <a:cxn ang="T9">
                  <a:pos x="T2" y="T3"/>
                </a:cxn>
                <a:cxn ang="T10">
                  <a:pos x="T4" y="T5"/>
                </a:cxn>
                <a:cxn ang="T11">
                  <a:pos x="T6" y="T7"/>
                </a:cxn>
              </a:cxnLst>
              <a:rect l="T12" t="T13" r="T14" b="T15"/>
              <a:pathLst>
                <a:path w="17" h="16">
                  <a:moveTo>
                    <a:pt x="0" y="15"/>
                  </a:moveTo>
                  <a:lnTo>
                    <a:pt x="8" y="15"/>
                  </a:lnTo>
                  <a:lnTo>
                    <a:pt x="16" y="0"/>
                  </a:lnTo>
                  <a:lnTo>
                    <a:pt x="0"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34" name="Freeform 212">
              <a:hlinkClick r:id="rId3" action="ppaction://hlinksldjump" tooltip="Australien"/>
            </p:cNvPr>
            <p:cNvSpPr>
              <a:spLocks noChangeAspect="1"/>
            </p:cNvSpPr>
            <p:nvPr/>
          </p:nvSpPr>
          <p:spPr bwMode="auto">
            <a:xfrm>
              <a:off x="4260" y="3030"/>
              <a:ext cx="533" cy="503"/>
            </a:xfrm>
            <a:custGeom>
              <a:avLst/>
              <a:gdLst>
                <a:gd name="T0" fmla="*/ 3 w 613"/>
                <a:gd name="T1" fmla="*/ 0 h 534"/>
                <a:gd name="T2" fmla="*/ 3 w 613"/>
                <a:gd name="T3" fmla="*/ 8 h 534"/>
                <a:gd name="T4" fmla="*/ 3 w 613"/>
                <a:gd name="T5" fmla="*/ 8 h 534"/>
                <a:gd name="T6" fmla="*/ 3 w 613"/>
                <a:gd name="T7" fmla="*/ 8 h 534"/>
                <a:gd name="T8" fmla="*/ 3 w 613"/>
                <a:gd name="T9" fmla="*/ 9 h 534"/>
                <a:gd name="T10" fmla="*/ 3 w 613"/>
                <a:gd name="T11" fmla="*/ 12 h 534"/>
                <a:gd name="T12" fmla="*/ 3 w 613"/>
                <a:gd name="T13" fmla="*/ 15 h 534"/>
                <a:gd name="T14" fmla="*/ 3 w 613"/>
                <a:gd name="T15" fmla="*/ 16 h 534"/>
                <a:gd name="T16" fmla="*/ 3 w 613"/>
                <a:gd name="T17" fmla="*/ 18 h 534"/>
                <a:gd name="T18" fmla="*/ 3 w 613"/>
                <a:gd name="T19" fmla="*/ 19 h 534"/>
                <a:gd name="T20" fmla="*/ 3 w 613"/>
                <a:gd name="T21" fmla="*/ 20 h 534"/>
                <a:gd name="T22" fmla="*/ 3 w 613"/>
                <a:gd name="T23" fmla="*/ 21 h 534"/>
                <a:gd name="T24" fmla="*/ 3 w 613"/>
                <a:gd name="T25" fmla="*/ 24 h 534"/>
                <a:gd name="T26" fmla="*/ 3 w 613"/>
                <a:gd name="T27" fmla="*/ 31 h 534"/>
                <a:gd name="T28" fmla="*/ 3 w 613"/>
                <a:gd name="T29" fmla="*/ 33 h 534"/>
                <a:gd name="T30" fmla="*/ 3 w 613"/>
                <a:gd name="T31" fmla="*/ 35 h 534"/>
                <a:gd name="T32" fmla="*/ 3 w 613"/>
                <a:gd name="T33" fmla="*/ 37 h 534"/>
                <a:gd name="T34" fmla="*/ 3 w 613"/>
                <a:gd name="T35" fmla="*/ 39 h 534"/>
                <a:gd name="T36" fmla="*/ 3 w 613"/>
                <a:gd name="T37" fmla="*/ 41 h 534"/>
                <a:gd name="T38" fmla="*/ 3 w 613"/>
                <a:gd name="T39" fmla="*/ 43 h 534"/>
                <a:gd name="T40" fmla="*/ 3 w 613"/>
                <a:gd name="T41" fmla="*/ 41 h 534"/>
                <a:gd name="T42" fmla="*/ 3 w 613"/>
                <a:gd name="T43" fmla="*/ 42 h 534"/>
                <a:gd name="T44" fmla="*/ 3 w 613"/>
                <a:gd name="T45" fmla="*/ 40 h 534"/>
                <a:gd name="T46" fmla="*/ 3 w 613"/>
                <a:gd name="T47" fmla="*/ 37 h 534"/>
                <a:gd name="T48" fmla="*/ 3 w 613"/>
                <a:gd name="T49" fmla="*/ 35 h 534"/>
                <a:gd name="T50" fmla="*/ 3 w 613"/>
                <a:gd name="T51" fmla="*/ 36 h 534"/>
                <a:gd name="T52" fmla="*/ 3 w 613"/>
                <a:gd name="T53" fmla="*/ 33 h 534"/>
                <a:gd name="T54" fmla="*/ 3 w 613"/>
                <a:gd name="T55" fmla="*/ 35 h 534"/>
                <a:gd name="T56" fmla="*/ 3 w 613"/>
                <a:gd name="T57" fmla="*/ 33 h 534"/>
                <a:gd name="T58" fmla="*/ 3 w 613"/>
                <a:gd name="T59" fmla="*/ 30 h 534"/>
                <a:gd name="T60" fmla="*/ 3 w 613"/>
                <a:gd name="T61" fmla="*/ 29 h 534"/>
                <a:gd name="T62" fmla="*/ 3 w 613"/>
                <a:gd name="T63" fmla="*/ 30 h 534"/>
                <a:gd name="T64" fmla="*/ 3 w 613"/>
                <a:gd name="T65" fmla="*/ 31 h 534"/>
                <a:gd name="T66" fmla="*/ 3 w 613"/>
                <a:gd name="T67" fmla="*/ 33 h 534"/>
                <a:gd name="T68" fmla="*/ 3 w 613"/>
                <a:gd name="T69" fmla="*/ 33 h 534"/>
                <a:gd name="T70" fmla="*/ 3 w 613"/>
                <a:gd name="T71" fmla="*/ 35 h 534"/>
                <a:gd name="T72" fmla="*/ 0 w 613"/>
                <a:gd name="T73" fmla="*/ 32 h 534"/>
                <a:gd name="T74" fmla="*/ 3 w 613"/>
                <a:gd name="T75" fmla="*/ 29 h 534"/>
                <a:gd name="T76" fmla="*/ 3 w 613"/>
                <a:gd name="T77" fmla="*/ 24 h 534"/>
                <a:gd name="T78" fmla="*/ 3 w 613"/>
                <a:gd name="T79" fmla="*/ 16 h 534"/>
                <a:gd name="T80" fmla="*/ 3 w 613"/>
                <a:gd name="T81" fmla="*/ 15 h 534"/>
                <a:gd name="T82" fmla="*/ 3 w 613"/>
                <a:gd name="T83" fmla="*/ 13 h 534"/>
                <a:gd name="T84" fmla="*/ 3 w 613"/>
                <a:gd name="T85" fmla="*/ 11 h 534"/>
                <a:gd name="T86" fmla="*/ 3 w 613"/>
                <a:gd name="T87" fmla="*/ 8 h 534"/>
                <a:gd name="T88" fmla="*/ 3 w 613"/>
                <a:gd name="T89" fmla="*/ 8 h 534"/>
                <a:gd name="T90" fmla="*/ 3 w 613"/>
                <a:gd name="T91" fmla="*/ 8 h 534"/>
                <a:gd name="T92" fmla="*/ 3 w 613"/>
                <a:gd name="T93" fmla="*/ 8 h 534"/>
                <a:gd name="T94" fmla="*/ 3 w 613"/>
                <a:gd name="T95" fmla="*/ 8 h 534"/>
                <a:gd name="T96" fmla="*/ 3 w 613"/>
                <a:gd name="T97" fmla="*/ 8 h 534"/>
                <a:gd name="T98" fmla="*/ 3 w 613"/>
                <a:gd name="T99" fmla="*/ 8 h 534"/>
                <a:gd name="T100" fmla="*/ 3 w 613"/>
                <a:gd name="T101" fmla="*/ 8 h 534"/>
                <a:gd name="T102" fmla="*/ 3 w 613"/>
                <a:gd name="T103" fmla="*/ 8 h 534"/>
                <a:gd name="T104" fmla="*/ 3 w 613"/>
                <a:gd name="T105" fmla="*/ 0 h 534"/>
                <a:gd name="T106" fmla="*/ 3 w 613"/>
                <a:gd name="T107" fmla="*/ 7 h 534"/>
                <a:gd name="T108" fmla="*/ 3 w 613"/>
                <a:gd name="T109" fmla="*/ 8 h 534"/>
                <a:gd name="T110" fmla="*/ 3 w 613"/>
                <a:gd name="T111" fmla="*/ 8 h 534"/>
                <a:gd name="T112" fmla="*/ 3 w 613"/>
                <a:gd name="T113" fmla="*/ 8 h 534"/>
                <a:gd name="T114" fmla="*/ 3 w 613"/>
                <a:gd name="T115" fmla="*/ 8 h 534"/>
                <a:gd name="T116" fmla="*/ 3 w 613"/>
                <a:gd name="T117" fmla="*/ 8 h 534"/>
                <a:gd name="T118" fmla="*/ 3 w 613"/>
                <a:gd name="T119" fmla="*/ 0 h 53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13"/>
                <a:gd name="T181" fmla="*/ 0 h 534"/>
                <a:gd name="T182" fmla="*/ 613 w 613"/>
                <a:gd name="T183" fmla="*/ 534 h 53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13" h="534">
                  <a:moveTo>
                    <a:pt x="476" y="0"/>
                  </a:moveTo>
                  <a:lnTo>
                    <a:pt x="483" y="0"/>
                  </a:lnTo>
                  <a:lnTo>
                    <a:pt x="483" y="21"/>
                  </a:lnTo>
                  <a:lnTo>
                    <a:pt x="491" y="21"/>
                  </a:lnTo>
                  <a:lnTo>
                    <a:pt x="491" y="52"/>
                  </a:lnTo>
                  <a:lnTo>
                    <a:pt x="506" y="52"/>
                  </a:lnTo>
                  <a:lnTo>
                    <a:pt x="522" y="59"/>
                  </a:lnTo>
                  <a:lnTo>
                    <a:pt x="514" y="88"/>
                  </a:lnTo>
                  <a:lnTo>
                    <a:pt x="522" y="88"/>
                  </a:lnTo>
                  <a:lnTo>
                    <a:pt x="522" y="126"/>
                  </a:lnTo>
                  <a:lnTo>
                    <a:pt x="529" y="134"/>
                  </a:lnTo>
                  <a:lnTo>
                    <a:pt x="558" y="148"/>
                  </a:lnTo>
                  <a:lnTo>
                    <a:pt x="566" y="171"/>
                  </a:lnTo>
                  <a:lnTo>
                    <a:pt x="558" y="178"/>
                  </a:lnTo>
                  <a:lnTo>
                    <a:pt x="558" y="184"/>
                  </a:lnTo>
                  <a:lnTo>
                    <a:pt x="574" y="184"/>
                  </a:lnTo>
                  <a:lnTo>
                    <a:pt x="581" y="199"/>
                  </a:lnTo>
                  <a:lnTo>
                    <a:pt x="581" y="215"/>
                  </a:lnTo>
                  <a:lnTo>
                    <a:pt x="604" y="215"/>
                  </a:lnTo>
                  <a:lnTo>
                    <a:pt x="604" y="222"/>
                  </a:lnTo>
                  <a:lnTo>
                    <a:pt x="597" y="230"/>
                  </a:lnTo>
                  <a:lnTo>
                    <a:pt x="604" y="238"/>
                  </a:lnTo>
                  <a:lnTo>
                    <a:pt x="612" y="251"/>
                  </a:lnTo>
                  <a:lnTo>
                    <a:pt x="604" y="259"/>
                  </a:lnTo>
                  <a:lnTo>
                    <a:pt x="604" y="282"/>
                  </a:lnTo>
                  <a:lnTo>
                    <a:pt x="612" y="295"/>
                  </a:lnTo>
                  <a:lnTo>
                    <a:pt x="612" y="334"/>
                  </a:lnTo>
                  <a:lnTo>
                    <a:pt x="589" y="378"/>
                  </a:lnTo>
                  <a:lnTo>
                    <a:pt x="574" y="393"/>
                  </a:lnTo>
                  <a:lnTo>
                    <a:pt x="574" y="407"/>
                  </a:lnTo>
                  <a:lnTo>
                    <a:pt x="566" y="407"/>
                  </a:lnTo>
                  <a:lnTo>
                    <a:pt x="558" y="422"/>
                  </a:lnTo>
                  <a:lnTo>
                    <a:pt x="537" y="453"/>
                  </a:lnTo>
                  <a:lnTo>
                    <a:pt x="529" y="458"/>
                  </a:lnTo>
                  <a:lnTo>
                    <a:pt x="522" y="458"/>
                  </a:lnTo>
                  <a:lnTo>
                    <a:pt x="522" y="489"/>
                  </a:lnTo>
                  <a:lnTo>
                    <a:pt x="514" y="503"/>
                  </a:lnTo>
                  <a:lnTo>
                    <a:pt x="499" y="510"/>
                  </a:lnTo>
                  <a:lnTo>
                    <a:pt x="483" y="503"/>
                  </a:lnTo>
                  <a:lnTo>
                    <a:pt x="453" y="533"/>
                  </a:lnTo>
                  <a:lnTo>
                    <a:pt x="445" y="518"/>
                  </a:lnTo>
                  <a:lnTo>
                    <a:pt x="437" y="510"/>
                  </a:lnTo>
                  <a:lnTo>
                    <a:pt x="416" y="518"/>
                  </a:lnTo>
                  <a:lnTo>
                    <a:pt x="408" y="526"/>
                  </a:lnTo>
                  <a:lnTo>
                    <a:pt x="393" y="518"/>
                  </a:lnTo>
                  <a:lnTo>
                    <a:pt x="370" y="497"/>
                  </a:lnTo>
                  <a:lnTo>
                    <a:pt x="370" y="453"/>
                  </a:lnTo>
                  <a:lnTo>
                    <a:pt x="362" y="445"/>
                  </a:lnTo>
                  <a:lnTo>
                    <a:pt x="362" y="430"/>
                  </a:lnTo>
                  <a:lnTo>
                    <a:pt x="355" y="422"/>
                  </a:lnTo>
                  <a:lnTo>
                    <a:pt x="347" y="437"/>
                  </a:lnTo>
                  <a:lnTo>
                    <a:pt x="332" y="437"/>
                  </a:lnTo>
                  <a:lnTo>
                    <a:pt x="355" y="407"/>
                  </a:lnTo>
                  <a:lnTo>
                    <a:pt x="355" y="399"/>
                  </a:lnTo>
                  <a:lnTo>
                    <a:pt x="332" y="414"/>
                  </a:lnTo>
                  <a:lnTo>
                    <a:pt x="316" y="422"/>
                  </a:lnTo>
                  <a:lnTo>
                    <a:pt x="309" y="422"/>
                  </a:lnTo>
                  <a:lnTo>
                    <a:pt x="316" y="407"/>
                  </a:lnTo>
                  <a:lnTo>
                    <a:pt x="303" y="399"/>
                  </a:lnTo>
                  <a:lnTo>
                    <a:pt x="303" y="370"/>
                  </a:lnTo>
                  <a:lnTo>
                    <a:pt x="280" y="362"/>
                  </a:lnTo>
                  <a:lnTo>
                    <a:pt x="241" y="362"/>
                  </a:lnTo>
                  <a:lnTo>
                    <a:pt x="195" y="370"/>
                  </a:lnTo>
                  <a:lnTo>
                    <a:pt x="174" y="370"/>
                  </a:lnTo>
                  <a:lnTo>
                    <a:pt x="167" y="378"/>
                  </a:lnTo>
                  <a:lnTo>
                    <a:pt x="143" y="378"/>
                  </a:lnTo>
                  <a:lnTo>
                    <a:pt x="136" y="399"/>
                  </a:lnTo>
                  <a:lnTo>
                    <a:pt x="74" y="399"/>
                  </a:lnTo>
                  <a:lnTo>
                    <a:pt x="61" y="407"/>
                  </a:lnTo>
                  <a:lnTo>
                    <a:pt x="53" y="407"/>
                  </a:lnTo>
                  <a:lnTo>
                    <a:pt x="30" y="422"/>
                  </a:lnTo>
                  <a:lnTo>
                    <a:pt x="23" y="422"/>
                  </a:lnTo>
                  <a:lnTo>
                    <a:pt x="0" y="399"/>
                  </a:lnTo>
                  <a:lnTo>
                    <a:pt x="0" y="393"/>
                  </a:lnTo>
                  <a:lnTo>
                    <a:pt x="23" y="378"/>
                  </a:lnTo>
                  <a:lnTo>
                    <a:pt x="23" y="362"/>
                  </a:lnTo>
                  <a:lnTo>
                    <a:pt x="15" y="347"/>
                  </a:lnTo>
                  <a:lnTo>
                    <a:pt x="7" y="295"/>
                  </a:lnTo>
                  <a:lnTo>
                    <a:pt x="7" y="215"/>
                  </a:lnTo>
                  <a:lnTo>
                    <a:pt x="23" y="184"/>
                  </a:lnTo>
                  <a:lnTo>
                    <a:pt x="7" y="178"/>
                  </a:lnTo>
                  <a:lnTo>
                    <a:pt x="23" y="171"/>
                  </a:lnTo>
                  <a:lnTo>
                    <a:pt x="30" y="171"/>
                  </a:lnTo>
                  <a:lnTo>
                    <a:pt x="61" y="155"/>
                  </a:lnTo>
                  <a:lnTo>
                    <a:pt x="74" y="155"/>
                  </a:lnTo>
                  <a:lnTo>
                    <a:pt x="90" y="140"/>
                  </a:lnTo>
                  <a:lnTo>
                    <a:pt x="128" y="140"/>
                  </a:lnTo>
                  <a:lnTo>
                    <a:pt x="159" y="111"/>
                  </a:lnTo>
                  <a:lnTo>
                    <a:pt x="159" y="103"/>
                  </a:lnTo>
                  <a:lnTo>
                    <a:pt x="167" y="80"/>
                  </a:lnTo>
                  <a:lnTo>
                    <a:pt x="182" y="103"/>
                  </a:lnTo>
                  <a:lnTo>
                    <a:pt x="182" y="96"/>
                  </a:lnTo>
                  <a:lnTo>
                    <a:pt x="188" y="88"/>
                  </a:lnTo>
                  <a:lnTo>
                    <a:pt x="195" y="67"/>
                  </a:lnTo>
                  <a:lnTo>
                    <a:pt x="203" y="67"/>
                  </a:lnTo>
                  <a:lnTo>
                    <a:pt x="203" y="59"/>
                  </a:lnTo>
                  <a:lnTo>
                    <a:pt x="218" y="44"/>
                  </a:lnTo>
                  <a:lnTo>
                    <a:pt x="234" y="36"/>
                  </a:lnTo>
                  <a:lnTo>
                    <a:pt x="241" y="52"/>
                  </a:lnTo>
                  <a:lnTo>
                    <a:pt x="272" y="59"/>
                  </a:lnTo>
                  <a:lnTo>
                    <a:pt x="272" y="44"/>
                  </a:lnTo>
                  <a:lnTo>
                    <a:pt x="287" y="29"/>
                  </a:lnTo>
                  <a:lnTo>
                    <a:pt x="287" y="21"/>
                  </a:lnTo>
                  <a:lnTo>
                    <a:pt x="303" y="15"/>
                  </a:lnTo>
                  <a:lnTo>
                    <a:pt x="324" y="7"/>
                  </a:lnTo>
                  <a:lnTo>
                    <a:pt x="324" y="0"/>
                  </a:lnTo>
                  <a:lnTo>
                    <a:pt x="362" y="7"/>
                  </a:lnTo>
                  <a:lnTo>
                    <a:pt x="378" y="7"/>
                  </a:lnTo>
                  <a:lnTo>
                    <a:pt x="385" y="21"/>
                  </a:lnTo>
                  <a:lnTo>
                    <a:pt x="385" y="29"/>
                  </a:lnTo>
                  <a:lnTo>
                    <a:pt x="370" y="36"/>
                  </a:lnTo>
                  <a:lnTo>
                    <a:pt x="370" y="59"/>
                  </a:lnTo>
                  <a:lnTo>
                    <a:pt x="408" y="88"/>
                  </a:lnTo>
                  <a:lnTo>
                    <a:pt x="424" y="88"/>
                  </a:lnTo>
                  <a:lnTo>
                    <a:pt x="437" y="111"/>
                  </a:lnTo>
                  <a:lnTo>
                    <a:pt x="445" y="103"/>
                  </a:lnTo>
                  <a:lnTo>
                    <a:pt x="460" y="80"/>
                  </a:lnTo>
                  <a:lnTo>
                    <a:pt x="460" y="52"/>
                  </a:lnTo>
                  <a:lnTo>
                    <a:pt x="468" y="0"/>
                  </a:lnTo>
                  <a:lnTo>
                    <a:pt x="476"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35" name="Freeform 213"/>
            <p:cNvSpPr>
              <a:spLocks noChangeAspect="1"/>
            </p:cNvSpPr>
            <p:nvPr/>
          </p:nvSpPr>
          <p:spPr bwMode="auto">
            <a:xfrm>
              <a:off x="4958" y="3175"/>
              <a:ext cx="46" cy="44"/>
            </a:xfrm>
            <a:custGeom>
              <a:avLst/>
              <a:gdLst>
                <a:gd name="T0" fmla="*/ 0 w 53"/>
                <a:gd name="T1" fmla="*/ 22 h 45"/>
                <a:gd name="T2" fmla="*/ 3 w 53"/>
                <a:gd name="T3" fmla="*/ 22 h 45"/>
                <a:gd name="T4" fmla="*/ 3 w 53"/>
                <a:gd name="T5" fmla="*/ 22 h 45"/>
                <a:gd name="T6" fmla="*/ 3 w 53"/>
                <a:gd name="T7" fmla="*/ 22 h 45"/>
                <a:gd name="T8" fmla="*/ 3 w 53"/>
                <a:gd name="T9" fmla="*/ 16 h 45"/>
                <a:gd name="T10" fmla="*/ 3 w 53"/>
                <a:gd name="T11" fmla="*/ 8 h 45"/>
                <a:gd name="T12" fmla="*/ 0 w 53"/>
                <a:gd name="T13" fmla="*/ 0 h 45"/>
                <a:gd name="T14" fmla="*/ 0 w 53"/>
                <a:gd name="T15" fmla="*/ 22 h 45"/>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45"/>
                <a:gd name="T26" fmla="*/ 53 w 5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45">
                  <a:moveTo>
                    <a:pt x="0" y="23"/>
                  </a:moveTo>
                  <a:lnTo>
                    <a:pt x="21" y="44"/>
                  </a:lnTo>
                  <a:lnTo>
                    <a:pt x="52" y="44"/>
                  </a:lnTo>
                  <a:lnTo>
                    <a:pt x="36" y="29"/>
                  </a:lnTo>
                  <a:lnTo>
                    <a:pt x="29" y="16"/>
                  </a:lnTo>
                  <a:lnTo>
                    <a:pt x="15" y="8"/>
                  </a:lnTo>
                  <a:lnTo>
                    <a:pt x="0" y="0"/>
                  </a:lnTo>
                  <a:lnTo>
                    <a:pt x="0" y="2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36" name="Freeform 214"/>
            <p:cNvSpPr>
              <a:spLocks noChangeAspect="1"/>
            </p:cNvSpPr>
            <p:nvPr/>
          </p:nvSpPr>
          <p:spPr bwMode="auto">
            <a:xfrm>
              <a:off x="5141" y="3134"/>
              <a:ext cx="15" cy="15"/>
            </a:xfrm>
            <a:custGeom>
              <a:avLst/>
              <a:gdLst>
                <a:gd name="T0" fmla="*/ 4 w 17"/>
                <a:gd name="T1" fmla="*/ 8 h 16"/>
                <a:gd name="T2" fmla="*/ 4 w 17"/>
                <a:gd name="T3" fmla="*/ 8 h 16"/>
                <a:gd name="T4" fmla="*/ 4 w 17"/>
                <a:gd name="T5" fmla="*/ 0 h 16"/>
                <a:gd name="T6" fmla="*/ 0 w 17"/>
                <a:gd name="T7" fmla="*/ 8 h 16"/>
                <a:gd name="T8" fmla="*/ 4 w 17"/>
                <a:gd name="T9" fmla="*/ 8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8" y="15"/>
                  </a:moveTo>
                  <a:lnTo>
                    <a:pt x="16" y="8"/>
                  </a:lnTo>
                  <a:lnTo>
                    <a:pt x="8" y="0"/>
                  </a:lnTo>
                  <a:lnTo>
                    <a:pt x="0" y="15"/>
                  </a:lnTo>
                  <a:lnTo>
                    <a:pt x="8"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37" name="Freeform 215"/>
            <p:cNvSpPr>
              <a:spLocks noChangeAspect="1"/>
            </p:cNvSpPr>
            <p:nvPr/>
          </p:nvSpPr>
          <p:spPr bwMode="auto">
            <a:xfrm>
              <a:off x="5155" y="3114"/>
              <a:ext cx="21" cy="21"/>
            </a:xfrm>
            <a:custGeom>
              <a:avLst/>
              <a:gdLst>
                <a:gd name="T0" fmla="*/ 4 w 24"/>
                <a:gd name="T1" fmla="*/ 11 h 22"/>
                <a:gd name="T2" fmla="*/ 4 w 24"/>
                <a:gd name="T3" fmla="*/ 0 h 22"/>
                <a:gd name="T4" fmla="*/ 0 w 24"/>
                <a:gd name="T5" fmla="*/ 11 h 22"/>
                <a:gd name="T6" fmla="*/ 4 w 24"/>
                <a:gd name="T7" fmla="*/ 11 h 22"/>
                <a:gd name="T8" fmla="*/ 0 60000 65536"/>
                <a:gd name="T9" fmla="*/ 0 60000 65536"/>
                <a:gd name="T10" fmla="*/ 0 60000 65536"/>
                <a:gd name="T11" fmla="*/ 0 60000 65536"/>
                <a:gd name="T12" fmla="*/ 0 w 24"/>
                <a:gd name="T13" fmla="*/ 0 h 22"/>
                <a:gd name="T14" fmla="*/ 24 w 24"/>
                <a:gd name="T15" fmla="*/ 22 h 22"/>
              </a:gdLst>
              <a:ahLst/>
              <a:cxnLst>
                <a:cxn ang="T8">
                  <a:pos x="T0" y="T1"/>
                </a:cxn>
                <a:cxn ang="T9">
                  <a:pos x="T2" y="T3"/>
                </a:cxn>
                <a:cxn ang="T10">
                  <a:pos x="T4" y="T5"/>
                </a:cxn>
                <a:cxn ang="T11">
                  <a:pos x="T6" y="T7"/>
                </a:cxn>
              </a:cxnLst>
              <a:rect l="T12" t="T13" r="T14" b="T15"/>
              <a:pathLst>
                <a:path w="24" h="22">
                  <a:moveTo>
                    <a:pt x="23" y="21"/>
                  </a:moveTo>
                  <a:lnTo>
                    <a:pt x="23" y="0"/>
                  </a:lnTo>
                  <a:lnTo>
                    <a:pt x="0" y="13"/>
                  </a:lnTo>
                  <a:lnTo>
                    <a:pt x="23" y="21"/>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38" name="Freeform 216"/>
            <p:cNvSpPr>
              <a:spLocks noChangeAspect="1"/>
            </p:cNvSpPr>
            <p:nvPr/>
          </p:nvSpPr>
          <p:spPr bwMode="auto">
            <a:xfrm>
              <a:off x="4991" y="3072"/>
              <a:ext cx="8" cy="22"/>
            </a:xfrm>
            <a:custGeom>
              <a:avLst/>
              <a:gdLst>
                <a:gd name="T0" fmla="*/ 4 w 9"/>
                <a:gd name="T1" fmla="*/ 0 h 22"/>
                <a:gd name="T2" fmla="*/ 4 w 9"/>
                <a:gd name="T3" fmla="*/ 13 h 22"/>
                <a:gd name="T4" fmla="*/ 0 w 9"/>
                <a:gd name="T5" fmla="*/ 21 h 22"/>
                <a:gd name="T6" fmla="*/ 0 w 9"/>
                <a:gd name="T7" fmla="*/ 0 h 22"/>
                <a:gd name="T8" fmla="*/ 4 w 9"/>
                <a:gd name="T9" fmla="*/ 0 h 22"/>
                <a:gd name="T10" fmla="*/ 0 60000 65536"/>
                <a:gd name="T11" fmla="*/ 0 60000 65536"/>
                <a:gd name="T12" fmla="*/ 0 60000 65536"/>
                <a:gd name="T13" fmla="*/ 0 60000 65536"/>
                <a:gd name="T14" fmla="*/ 0 60000 65536"/>
                <a:gd name="T15" fmla="*/ 0 w 9"/>
                <a:gd name="T16" fmla="*/ 0 h 22"/>
                <a:gd name="T17" fmla="*/ 9 w 9"/>
                <a:gd name="T18" fmla="*/ 22 h 22"/>
              </a:gdLst>
              <a:ahLst/>
              <a:cxnLst>
                <a:cxn ang="T10">
                  <a:pos x="T0" y="T1"/>
                </a:cxn>
                <a:cxn ang="T11">
                  <a:pos x="T2" y="T3"/>
                </a:cxn>
                <a:cxn ang="T12">
                  <a:pos x="T4" y="T5"/>
                </a:cxn>
                <a:cxn ang="T13">
                  <a:pos x="T6" y="T7"/>
                </a:cxn>
                <a:cxn ang="T14">
                  <a:pos x="T8" y="T9"/>
                </a:cxn>
              </a:cxnLst>
              <a:rect l="T15" t="T16" r="T17" b="T18"/>
              <a:pathLst>
                <a:path w="9" h="22">
                  <a:moveTo>
                    <a:pt x="8" y="0"/>
                  </a:moveTo>
                  <a:lnTo>
                    <a:pt x="8" y="13"/>
                  </a:lnTo>
                  <a:lnTo>
                    <a:pt x="0" y="21"/>
                  </a:lnTo>
                  <a:lnTo>
                    <a:pt x="0" y="0"/>
                  </a:lnTo>
                  <a:lnTo>
                    <a:pt x="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39" name="Freeform 217"/>
            <p:cNvSpPr>
              <a:spLocks noChangeAspect="1"/>
            </p:cNvSpPr>
            <p:nvPr/>
          </p:nvSpPr>
          <p:spPr bwMode="auto">
            <a:xfrm>
              <a:off x="5018" y="3093"/>
              <a:ext cx="6" cy="9"/>
            </a:xfrm>
            <a:custGeom>
              <a:avLst/>
              <a:gdLst>
                <a:gd name="T0" fmla="*/ 0 w 7"/>
                <a:gd name="T1" fmla="*/ 8 h 9"/>
                <a:gd name="T2" fmla="*/ 3 w 7"/>
                <a:gd name="T3" fmla="*/ 8 h 9"/>
                <a:gd name="T4" fmla="*/ 0 w 7"/>
                <a:gd name="T5" fmla="*/ 0 h 9"/>
                <a:gd name="T6" fmla="*/ 0 w 7"/>
                <a:gd name="T7" fmla="*/ 8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0" y="8"/>
                  </a:moveTo>
                  <a:lnTo>
                    <a:pt x="6" y="8"/>
                  </a:lnTo>
                  <a:lnTo>
                    <a:pt x="0" y="0"/>
                  </a:lnTo>
                  <a:lnTo>
                    <a:pt x="0"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40" name="Freeform 218"/>
            <p:cNvSpPr>
              <a:spLocks noChangeAspect="1"/>
            </p:cNvSpPr>
            <p:nvPr/>
          </p:nvSpPr>
          <p:spPr bwMode="auto">
            <a:xfrm>
              <a:off x="4998" y="3107"/>
              <a:ext cx="6" cy="15"/>
            </a:xfrm>
            <a:custGeom>
              <a:avLst/>
              <a:gdLst>
                <a:gd name="T0" fmla="*/ 3 w 7"/>
                <a:gd name="T1" fmla="*/ 4 h 17"/>
                <a:gd name="T2" fmla="*/ 3 w 7"/>
                <a:gd name="T3" fmla="*/ 4 h 17"/>
                <a:gd name="T4" fmla="*/ 0 w 7"/>
                <a:gd name="T5" fmla="*/ 0 h 17"/>
                <a:gd name="T6" fmla="*/ 3 w 7"/>
                <a:gd name="T7" fmla="*/ 4 h 17"/>
                <a:gd name="T8" fmla="*/ 0 60000 65536"/>
                <a:gd name="T9" fmla="*/ 0 60000 65536"/>
                <a:gd name="T10" fmla="*/ 0 60000 65536"/>
                <a:gd name="T11" fmla="*/ 0 60000 65536"/>
                <a:gd name="T12" fmla="*/ 0 w 7"/>
                <a:gd name="T13" fmla="*/ 0 h 17"/>
                <a:gd name="T14" fmla="*/ 7 w 7"/>
                <a:gd name="T15" fmla="*/ 17 h 17"/>
              </a:gdLst>
              <a:ahLst/>
              <a:cxnLst>
                <a:cxn ang="T8">
                  <a:pos x="T0" y="T1"/>
                </a:cxn>
                <a:cxn ang="T9">
                  <a:pos x="T2" y="T3"/>
                </a:cxn>
                <a:cxn ang="T10">
                  <a:pos x="T4" y="T5"/>
                </a:cxn>
                <a:cxn ang="T11">
                  <a:pos x="T6" y="T7"/>
                </a:cxn>
              </a:cxnLst>
              <a:rect l="T12" t="T13" r="T14" b="T15"/>
              <a:pathLst>
                <a:path w="7" h="17">
                  <a:moveTo>
                    <a:pt x="6" y="8"/>
                  </a:moveTo>
                  <a:lnTo>
                    <a:pt x="6" y="16"/>
                  </a:lnTo>
                  <a:lnTo>
                    <a:pt x="0" y="0"/>
                  </a:lnTo>
                  <a:lnTo>
                    <a:pt x="6"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41" name="Freeform 219"/>
            <p:cNvSpPr>
              <a:spLocks noChangeAspect="1"/>
            </p:cNvSpPr>
            <p:nvPr/>
          </p:nvSpPr>
          <p:spPr bwMode="auto">
            <a:xfrm>
              <a:off x="5010" y="3128"/>
              <a:ext cx="9" cy="15"/>
            </a:xfrm>
            <a:custGeom>
              <a:avLst/>
              <a:gdLst>
                <a:gd name="T0" fmla="*/ 5 w 10"/>
                <a:gd name="T1" fmla="*/ 0 h 15"/>
                <a:gd name="T2" fmla="*/ 5 w 10"/>
                <a:gd name="T3" fmla="*/ 14 h 15"/>
                <a:gd name="T4" fmla="*/ 0 w 10"/>
                <a:gd name="T5" fmla="*/ 8 h 15"/>
                <a:gd name="T6" fmla="*/ 5 w 10"/>
                <a:gd name="T7" fmla="*/ 0 h 15"/>
                <a:gd name="T8" fmla="*/ 0 60000 65536"/>
                <a:gd name="T9" fmla="*/ 0 60000 65536"/>
                <a:gd name="T10" fmla="*/ 0 60000 65536"/>
                <a:gd name="T11" fmla="*/ 0 60000 65536"/>
                <a:gd name="T12" fmla="*/ 0 w 10"/>
                <a:gd name="T13" fmla="*/ 0 h 15"/>
                <a:gd name="T14" fmla="*/ 10 w 10"/>
                <a:gd name="T15" fmla="*/ 15 h 15"/>
              </a:gdLst>
              <a:ahLst/>
              <a:cxnLst>
                <a:cxn ang="T8">
                  <a:pos x="T0" y="T1"/>
                </a:cxn>
                <a:cxn ang="T9">
                  <a:pos x="T2" y="T3"/>
                </a:cxn>
                <a:cxn ang="T10">
                  <a:pos x="T4" y="T5"/>
                </a:cxn>
                <a:cxn ang="T11">
                  <a:pos x="T6" y="T7"/>
                </a:cxn>
              </a:cxnLst>
              <a:rect l="T12" t="T13" r="T14" b="T15"/>
              <a:pathLst>
                <a:path w="10" h="15">
                  <a:moveTo>
                    <a:pt x="9" y="0"/>
                  </a:moveTo>
                  <a:lnTo>
                    <a:pt x="9" y="14"/>
                  </a:lnTo>
                  <a:lnTo>
                    <a:pt x="0" y="8"/>
                  </a:lnTo>
                  <a:lnTo>
                    <a:pt x="9"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42" name="Freeform 220"/>
            <p:cNvSpPr>
              <a:spLocks noChangeAspect="1"/>
            </p:cNvSpPr>
            <p:nvPr/>
          </p:nvSpPr>
          <p:spPr bwMode="auto">
            <a:xfrm>
              <a:off x="5070" y="2822"/>
              <a:ext cx="7" cy="14"/>
            </a:xfrm>
            <a:custGeom>
              <a:avLst/>
              <a:gdLst>
                <a:gd name="T0" fmla="*/ 4 w 8"/>
                <a:gd name="T1" fmla="*/ 0 h 16"/>
                <a:gd name="T2" fmla="*/ 4 w 8"/>
                <a:gd name="T3" fmla="*/ 4 h 16"/>
                <a:gd name="T4" fmla="*/ 0 w 8"/>
                <a:gd name="T5" fmla="*/ 0 h 16"/>
                <a:gd name="T6" fmla="*/ 4 w 8"/>
                <a:gd name="T7" fmla="*/ 0 h 16"/>
                <a:gd name="T8" fmla="*/ 0 60000 65536"/>
                <a:gd name="T9" fmla="*/ 0 60000 65536"/>
                <a:gd name="T10" fmla="*/ 0 60000 65536"/>
                <a:gd name="T11" fmla="*/ 0 60000 65536"/>
                <a:gd name="T12" fmla="*/ 0 w 8"/>
                <a:gd name="T13" fmla="*/ 0 h 16"/>
                <a:gd name="T14" fmla="*/ 8 w 8"/>
                <a:gd name="T15" fmla="*/ 16 h 16"/>
              </a:gdLst>
              <a:ahLst/>
              <a:cxnLst>
                <a:cxn ang="T8">
                  <a:pos x="T0" y="T1"/>
                </a:cxn>
                <a:cxn ang="T9">
                  <a:pos x="T2" y="T3"/>
                </a:cxn>
                <a:cxn ang="T10">
                  <a:pos x="T4" y="T5"/>
                </a:cxn>
                <a:cxn ang="T11">
                  <a:pos x="T6" y="T7"/>
                </a:cxn>
              </a:cxnLst>
              <a:rect l="T12" t="T13" r="T14" b="T15"/>
              <a:pathLst>
                <a:path w="8" h="16">
                  <a:moveTo>
                    <a:pt x="7" y="0"/>
                  </a:moveTo>
                  <a:lnTo>
                    <a:pt x="7" y="15"/>
                  </a:lnTo>
                  <a:lnTo>
                    <a:pt x="0" y="0"/>
                  </a:lnTo>
                  <a:lnTo>
                    <a:pt x="7"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43" name="Freeform 221"/>
            <p:cNvSpPr>
              <a:spLocks noChangeAspect="1"/>
            </p:cNvSpPr>
            <p:nvPr/>
          </p:nvSpPr>
          <p:spPr bwMode="auto">
            <a:xfrm>
              <a:off x="5090" y="2835"/>
              <a:ext cx="14" cy="8"/>
            </a:xfrm>
            <a:custGeom>
              <a:avLst/>
              <a:gdLst>
                <a:gd name="T0" fmla="*/ 4 w 16"/>
                <a:gd name="T1" fmla="*/ 4 h 9"/>
                <a:gd name="T2" fmla="*/ 0 w 16"/>
                <a:gd name="T3" fmla="*/ 4 h 9"/>
                <a:gd name="T4" fmla="*/ 4 w 16"/>
                <a:gd name="T5" fmla="*/ 0 h 9"/>
                <a:gd name="T6" fmla="*/ 4 w 16"/>
                <a:gd name="T7" fmla="*/ 4 h 9"/>
                <a:gd name="T8" fmla="*/ 0 60000 65536"/>
                <a:gd name="T9" fmla="*/ 0 60000 65536"/>
                <a:gd name="T10" fmla="*/ 0 60000 65536"/>
                <a:gd name="T11" fmla="*/ 0 60000 65536"/>
                <a:gd name="T12" fmla="*/ 0 w 16"/>
                <a:gd name="T13" fmla="*/ 0 h 9"/>
                <a:gd name="T14" fmla="*/ 16 w 16"/>
                <a:gd name="T15" fmla="*/ 9 h 9"/>
              </a:gdLst>
              <a:ahLst/>
              <a:cxnLst>
                <a:cxn ang="T8">
                  <a:pos x="T0" y="T1"/>
                </a:cxn>
                <a:cxn ang="T9">
                  <a:pos x="T2" y="T3"/>
                </a:cxn>
                <a:cxn ang="T10">
                  <a:pos x="T4" y="T5"/>
                </a:cxn>
                <a:cxn ang="T11">
                  <a:pos x="T6" y="T7"/>
                </a:cxn>
              </a:cxnLst>
              <a:rect l="T12" t="T13" r="T14" b="T15"/>
              <a:pathLst>
                <a:path w="16" h="9">
                  <a:moveTo>
                    <a:pt x="15" y="8"/>
                  </a:moveTo>
                  <a:lnTo>
                    <a:pt x="0" y="8"/>
                  </a:lnTo>
                  <a:lnTo>
                    <a:pt x="7" y="0"/>
                  </a:lnTo>
                  <a:lnTo>
                    <a:pt x="15"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44" name="Freeform 222"/>
            <p:cNvSpPr>
              <a:spLocks noChangeAspect="1"/>
            </p:cNvSpPr>
            <p:nvPr/>
          </p:nvSpPr>
          <p:spPr bwMode="auto">
            <a:xfrm>
              <a:off x="5063" y="2745"/>
              <a:ext cx="8" cy="13"/>
            </a:xfrm>
            <a:custGeom>
              <a:avLst/>
              <a:gdLst>
                <a:gd name="T0" fmla="*/ 4 w 9"/>
                <a:gd name="T1" fmla="*/ 0 h 15"/>
                <a:gd name="T2" fmla="*/ 4 w 9"/>
                <a:gd name="T3" fmla="*/ 3 h 15"/>
                <a:gd name="T4" fmla="*/ 0 w 9"/>
                <a:gd name="T5" fmla="*/ 3 h 15"/>
                <a:gd name="T6" fmla="*/ 0 w 9"/>
                <a:gd name="T7" fmla="*/ 0 h 15"/>
                <a:gd name="T8" fmla="*/ 4 w 9"/>
                <a:gd name="T9" fmla="*/ 0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8" y="0"/>
                  </a:moveTo>
                  <a:lnTo>
                    <a:pt x="8" y="8"/>
                  </a:lnTo>
                  <a:lnTo>
                    <a:pt x="0" y="14"/>
                  </a:lnTo>
                  <a:lnTo>
                    <a:pt x="0" y="0"/>
                  </a:lnTo>
                  <a:lnTo>
                    <a:pt x="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45" name="Freeform 223"/>
            <p:cNvSpPr>
              <a:spLocks noChangeAspect="1"/>
            </p:cNvSpPr>
            <p:nvPr/>
          </p:nvSpPr>
          <p:spPr bwMode="auto">
            <a:xfrm>
              <a:off x="4222" y="2802"/>
              <a:ext cx="143" cy="118"/>
            </a:xfrm>
            <a:custGeom>
              <a:avLst/>
              <a:gdLst>
                <a:gd name="T0" fmla="*/ 0 w 358"/>
                <a:gd name="T1" fmla="*/ 0 h 271"/>
                <a:gd name="T2" fmla="*/ 0 w 358"/>
                <a:gd name="T3" fmla="*/ 0 h 271"/>
                <a:gd name="T4" fmla="*/ 0 w 358"/>
                <a:gd name="T5" fmla="*/ 0 h 271"/>
                <a:gd name="T6" fmla="*/ 0 w 358"/>
                <a:gd name="T7" fmla="*/ 0 h 271"/>
                <a:gd name="T8" fmla="*/ 0 w 358"/>
                <a:gd name="T9" fmla="*/ 0 h 271"/>
                <a:gd name="T10" fmla="*/ 0 w 358"/>
                <a:gd name="T11" fmla="*/ 0 h 271"/>
                <a:gd name="T12" fmla="*/ 0 w 358"/>
                <a:gd name="T13" fmla="*/ 0 h 271"/>
                <a:gd name="T14" fmla="*/ 0 w 358"/>
                <a:gd name="T15" fmla="*/ 0 h 271"/>
                <a:gd name="T16" fmla="*/ 0 w 358"/>
                <a:gd name="T17" fmla="*/ 0 h 271"/>
                <a:gd name="T18" fmla="*/ 0 w 358"/>
                <a:gd name="T19" fmla="*/ 0 h 271"/>
                <a:gd name="T20" fmla="*/ 0 w 358"/>
                <a:gd name="T21" fmla="*/ 0 h 271"/>
                <a:gd name="T22" fmla="*/ 0 w 358"/>
                <a:gd name="T23" fmla="*/ 0 h 271"/>
                <a:gd name="T24" fmla="*/ 0 w 358"/>
                <a:gd name="T25" fmla="*/ 0 h 271"/>
                <a:gd name="T26" fmla="*/ 0 w 358"/>
                <a:gd name="T27" fmla="*/ 0 h 271"/>
                <a:gd name="T28" fmla="*/ 0 w 358"/>
                <a:gd name="T29" fmla="*/ 0 h 271"/>
                <a:gd name="T30" fmla="*/ 0 w 358"/>
                <a:gd name="T31" fmla="*/ 0 h 271"/>
                <a:gd name="T32" fmla="*/ 0 w 358"/>
                <a:gd name="T33" fmla="*/ 0 h 271"/>
                <a:gd name="T34" fmla="*/ 0 w 358"/>
                <a:gd name="T35" fmla="*/ 0 h 271"/>
                <a:gd name="T36" fmla="*/ 0 w 358"/>
                <a:gd name="T37" fmla="*/ 0 h 271"/>
                <a:gd name="T38" fmla="*/ 0 w 358"/>
                <a:gd name="T39" fmla="*/ 0 h 271"/>
                <a:gd name="T40" fmla="*/ 0 w 358"/>
                <a:gd name="T41" fmla="*/ 0 h 271"/>
                <a:gd name="T42" fmla="*/ 0 w 358"/>
                <a:gd name="T43" fmla="*/ 0 h 271"/>
                <a:gd name="T44" fmla="*/ 0 w 358"/>
                <a:gd name="T45" fmla="*/ 0 h 271"/>
                <a:gd name="T46" fmla="*/ 0 w 358"/>
                <a:gd name="T47" fmla="*/ 0 h 271"/>
                <a:gd name="T48" fmla="*/ 0 w 358"/>
                <a:gd name="T49" fmla="*/ 0 h 271"/>
                <a:gd name="T50" fmla="*/ 0 w 358"/>
                <a:gd name="T51" fmla="*/ 0 h 271"/>
                <a:gd name="T52" fmla="*/ 0 w 358"/>
                <a:gd name="T53" fmla="*/ 0 h 271"/>
                <a:gd name="T54" fmla="*/ 0 w 358"/>
                <a:gd name="T55" fmla="*/ 0 h 271"/>
                <a:gd name="T56" fmla="*/ 0 w 358"/>
                <a:gd name="T57" fmla="*/ 0 h 271"/>
                <a:gd name="T58" fmla="*/ 0 w 358"/>
                <a:gd name="T59" fmla="*/ 0 h 271"/>
                <a:gd name="T60" fmla="*/ 0 w 358"/>
                <a:gd name="T61" fmla="*/ 0 h 2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58"/>
                <a:gd name="T94" fmla="*/ 0 h 271"/>
                <a:gd name="T95" fmla="*/ 358 w 358"/>
                <a:gd name="T96" fmla="*/ 271 h 27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58" h="271">
                  <a:moveTo>
                    <a:pt x="243" y="0"/>
                  </a:moveTo>
                  <a:lnTo>
                    <a:pt x="209" y="76"/>
                  </a:lnTo>
                  <a:lnTo>
                    <a:pt x="163" y="113"/>
                  </a:lnTo>
                  <a:lnTo>
                    <a:pt x="147" y="95"/>
                  </a:lnTo>
                  <a:lnTo>
                    <a:pt x="80" y="124"/>
                  </a:lnTo>
                  <a:lnTo>
                    <a:pt x="17" y="78"/>
                  </a:lnTo>
                  <a:lnTo>
                    <a:pt x="0" y="95"/>
                  </a:lnTo>
                  <a:lnTo>
                    <a:pt x="0" y="141"/>
                  </a:lnTo>
                  <a:lnTo>
                    <a:pt x="35" y="173"/>
                  </a:lnTo>
                  <a:lnTo>
                    <a:pt x="50" y="173"/>
                  </a:lnTo>
                  <a:lnTo>
                    <a:pt x="67" y="191"/>
                  </a:lnTo>
                  <a:lnTo>
                    <a:pt x="50" y="236"/>
                  </a:lnTo>
                  <a:lnTo>
                    <a:pt x="113" y="236"/>
                  </a:lnTo>
                  <a:lnTo>
                    <a:pt x="113" y="271"/>
                  </a:lnTo>
                  <a:lnTo>
                    <a:pt x="163" y="254"/>
                  </a:lnTo>
                  <a:lnTo>
                    <a:pt x="163" y="236"/>
                  </a:lnTo>
                  <a:lnTo>
                    <a:pt x="197" y="254"/>
                  </a:lnTo>
                  <a:lnTo>
                    <a:pt x="213" y="271"/>
                  </a:lnTo>
                  <a:lnTo>
                    <a:pt x="230" y="254"/>
                  </a:lnTo>
                  <a:lnTo>
                    <a:pt x="280" y="208"/>
                  </a:lnTo>
                  <a:lnTo>
                    <a:pt x="262" y="191"/>
                  </a:lnTo>
                  <a:lnTo>
                    <a:pt x="308" y="158"/>
                  </a:lnTo>
                  <a:lnTo>
                    <a:pt x="293" y="141"/>
                  </a:lnTo>
                  <a:lnTo>
                    <a:pt x="308" y="95"/>
                  </a:lnTo>
                  <a:lnTo>
                    <a:pt x="343" y="95"/>
                  </a:lnTo>
                  <a:lnTo>
                    <a:pt x="358" y="78"/>
                  </a:lnTo>
                  <a:lnTo>
                    <a:pt x="308" y="63"/>
                  </a:lnTo>
                  <a:lnTo>
                    <a:pt x="308" y="33"/>
                  </a:lnTo>
                  <a:lnTo>
                    <a:pt x="293" y="33"/>
                  </a:lnTo>
                  <a:lnTo>
                    <a:pt x="308" y="0"/>
                  </a:lnTo>
                  <a:lnTo>
                    <a:pt x="247"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46" name="Freeform 224"/>
            <p:cNvSpPr>
              <a:spLocks noChangeAspect="1"/>
            </p:cNvSpPr>
            <p:nvPr/>
          </p:nvSpPr>
          <p:spPr bwMode="auto">
            <a:xfrm>
              <a:off x="4226" y="2757"/>
              <a:ext cx="139" cy="101"/>
            </a:xfrm>
            <a:custGeom>
              <a:avLst/>
              <a:gdLst>
                <a:gd name="T0" fmla="*/ 3 w 160"/>
                <a:gd name="T1" fmla="*/ 10 h 106"/>
                <a:gd name="T2" fmla="*/ 3 w 160"/>
                <a:gd name="T3" fmla="*/ 10 h 106"/>
                <a:gd name="T4" fmla="*/ 3 w 160"/>
                <a:gd name="T5" fmla="*/ 0 h 106"/>
                <a:gd name="T6" fmla="*/ 3 w 160"/>
                <a:gd name="T7" fmla="*/ 10 h 106"/>
                <a:gd name="T8" fmla="*/ 3 w 160"/>
                <a:gd name="T9" fmla="*/ 10 h 106"/>
                <a:gd name="T10" fmla="*/ 3 w 160"/>
                <a:gd name="T11" fmla="*/ 10 h 106"/>
                <a:gd name="T12" fmla="*/ 3 w 160"/>
                <a:gd name="T13" fmla="*/ 10 h 106"/>
                <a:gd name="T14" fmla="*/ 3 w 160"/>
                <a:gd name="T15" fmla="*/ 10 h 106"/>
                <a:gd name="T16" fmla="*/ 3 w 160"/>
                <a:gd name="T17" fmla="*/ 10 h 106"/>
                <a:gd name="T18" fmla="*/ 3 w 160"/>
                <a:gd name="T19" fmla="*/ 10 h 106"/>
                <a:gd name="T20" fmla="*/ 3 w 160"/>
                <a:gd name="T21" fmla="*/ 12 h 106"/>
                <a:gd name="T22" fmla="*/ 3 w 160"/>
                <a:gd name="T23" fmla="*/ 11 h 106"/>
                <a:gd name="T24" fmla="*/ 3 w 160"/>
                <a:gd name="T25" fmla="*/ 14 h 106"/>
                <a:gd name="T26" fmla="*/ 0 w 160"/>
                <a:gd name="T27" fmla="*/ 10 h 106"/>
                <a:gd name="T28" fmla="*/ 3 w 160"/>
                <a:gd name="T29" fmla="*/ 10 h 106"/>
                <a:gd name="T30" fmla="*/ 3 w 160"/>
                <a:gd name="T31" fmla="*/ 10 h 106"/>
                <a:gd name="T32" fmla="*/ 3 w 160"/>
                <a:gd name="T33" fmla="*/ 10 h 106"/>
                <a:gd name="T34" fmla="*/ 3 w 160"/>
                <a:gd name="T35" fmla="*/ 10 h 106"/>
                <a:gd name="T36" fmla="*/ 3 w 160"/>
                <a:gd name="T37" fmla="*/ 10 h 106"/>
                <a:gd name="T38" fmla="*/ 3 w 160"/>
                <a:gd name="T39" fmla="*/ 10 h 106"/>
                <a:gd name="T40" fmla="*/ 3 w 160"/>
                <a:gd name="T41" fmla="*/ 10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0"/>
                <a:gd name="T64" fmla="*/ 0 h 106"/>
                <a:gd name="T65" fmla="*/ 160 w 160"/>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0" h="106">
                  <a:moveTo>
                    <a:pt x="90" y="31"/>
                  </a:moveTo>
                  <a:lnTo>
                    <a:pt x="98" y="31"/>
                  </a:lnTo>
                  <a:lnTo>
                    <a:pt x="121" y="0"/>
                  </a:lnTo>
                  <a:lnTo>
                    <a:pt x="144" y="15"/>
                  </a:lnTo>
                  <a:lnTo>
                    <a:pt x="159" y="23"/>
                  </a:lnTo>
                  <a:lnTo>
                    <a:pt x="159" y="31"/>
                  </a:lnTo>
                  <a:lnTo>
                    <a:pt x="152" y="38"/>
                  </a:lnTo>
                  <a:lnTo>
                    <a:pt x="136" y="46"/>
                  </a:lnTo>
                  <a:lnTo>
                    <a:pt x="106" y="46"/>
                  </a:lnTo>
                  <a:lnTo>
                    <a:pt x="90" y="82"/>
                  </a:lnTo>
                  <a:lnTo>
                    <a:pt x="69" y="98"/>
                  </a:lnTo>
                  <a:lnTo>
                    <a:pt x="62" y="90"/>
                  </a:lnTo>
                  <a:lnTo>
                    <a:pt x="31" y="105"/>
                  </a:lnTo>
                  <a:lnTo>
                    <a:pt x="0" y="82"/>
                  </a:lnTo>
                  <a:lnTo>
                    <a:pt x="8" y="75"/>
                  </a:lnTo>
                  <a:lnTo>
                    <a:pt x="31" y="82"/>
                  </a:lnTo>
                  <a:lnTo>
                    <a:pt x="39" y="67"/>
                  </a:lnTo>
                  <a:lnTo>
                    <a:pt x="62" y="61"/>
                  </a:lnTo>
                  <a:lnTo>
                    <a:pt x="77" y="46"/>
                  </a:lnTo>
                  <a:lnTo>
                    <a:pt x="90" y="46"/>
                  </a:lnTo>
                  <a:lnTo>
                    <a:pt x="90" y="31"/>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47" name="Freeform 225"/>
            <p:cNvSpPr>
              <a:spLocks noChangeAspect="1"/>
            </p:cNvSpPr>
            <p:nvPr/>
          </p:nvSpPr>
          <p:spPr bwMode="auto">
            <a:xfrm>
              <a:off x="4509" y="3016"/>
              <a:ext cx="15" cy="15"/>
            </a:xfrm>
            <a:custGeom>
              <a:avLst/>
              <a:gdLst>
                <a:gd name="T0" fmla="*/ 4 w 17"/>
                <a:gd name="T1" fmla="*/ 0 h 15"/>
                <a:gd name="T2" fmla="*/ 4 w 17"/>
                <a:gd name="T3" fmla="*/ 14 h 15"/>
                <a:gd name="T4" fmla="*/ 0 w 17"/>
                <a:gd name="T5" fmla="*/ 14 h 15"/>
                <a:gd name="T6" fmla="*/ 0 w 17"/>
                <a:gd name="T7" fmla="*/ 0 h 15"/>
                <a:gd name="T8" fmla="*/ 4 w 17"/>
                <a:gd name="T9" fmla="*/ 0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16" y="0"/>
                  </a:moveTo>
                  <a:lnTo>
                    <a:pt x="16" y="14"/>
                  </a:lnTo>
                  <a:lnTo>
                    <a:pt x="0" y="14"/>
                  </a:lnTo>
                  <a:lnTo>
                    <a:pt x="0" y="0"/>
                  </a:lnTo>
                  <a:lnTo>
                    <a:pt x="16"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48" name="Freeform 226"/>
            <p:cNvSpPr>
              <a:spLocks noChangeAspect="1"/>
            </p:cNvSpPr>
            <p:nvPr/>
          </p:nvSpPr>
          <p:spPr bwMode="auto">
            <a:xfrm>
              <a:off x="4846" y="2941"/>
              <a:ext cx="6" cy="21"/>
            </a:xfrm>
            <a:custGeom>
              <a:avLst/>
              <a:gdLst>
                <a:gd name="T0" fmla="*/ 1 w 9"/>
                <a:gd name="T1" fmla="*/ 7 h 22"/>
                <a:gd name="T2" fmla="*/ 1 w 9"/>
                <a:gd name="T3" fmla="*/ 11 h 22"/>
                <a:gd name="T4" fmla="*/ 0 w 9"/>
                <a:gd name="T5" fmla="*/ 11 h 22"/>
                <a:gd name="T6" fmla="*/ 0 w 9"/>
                <a:gd name="T7" fmla="*/ 0 h 22"/>
                <a:gd name="T8" fmla="*/ 1 w 9"/>
                <a:gd name="T9" fmla="*/ 7 h 22"/>
                <a:gd name="T10" fmla="*/ 0 60000 65536"/>
                <a:gd name="T11" fmla="*/ 0 60000 65536"/>
                <a:gd name="T12" fmla="*/ 0 60000 65536"/>
                <a:gd name="T13" fmla="*/ 0 60000 65536"/>
                <a:gd name="T14" fmla="*/ 0 60000 65536"/>
                <a:gd name="T15" fmla="*/ 0 w 9"/>
                <a:gd name="T16" fmla="*/ 0 h 22"/>
                <a:gd name="T17" fmla="*/ 9 w 9"/>
                <a:gd name="T18" fmla="*/ 22 h 22"/>
              </a:gdLst>
              <a:ahLst/>
              <a:cxnLst>
                <a:cxn ang="T10">
                  <a:pos x="T0" y="T1"/>
                </a:cxn>
                <a:cxn ang="T11">
                  <a:pos x="T2" y="T3"/>
                </a:cxn>
                <a:cxn ang="T12">
                  <a:pos x="T4" y="T5"/>
                </a:cxn>
                <a:cxn ang="T13">
                  <a:pos x="T6" y="T7"/>
                </a:cxn>
                <a:cxn ang="T14">
                  <a:pos x="T8" y="T9"/>
                </a:cxn>
              </a:cxnLst>
              <a:rect l="T15" t="T16" r="T17" b="T18"/>
              <a:pathLst>
                <a:path w="9" h="22">
                  <a:moveTo>
                    <a:pt x="8" y="7"/>
                  </a:moveTo>
                  <a:lnTo>
                    <a:pt x="8" y="21"/>
                  </a:lnTo>
                  <a:lnTo>
                    <a:pt x="0" y="21"/>
                  </a:lnTo>
                  <a:lnTo>
                    <a:pt x="0" y="0"/>
                  </a:lnTo>
                  <a:lnTo>
                    <a:pt x="8"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49" name="Freeform 227"/>
            <p:cNvSpPr>
              <a:spLocks noChangeAspect="1"/>
            </p:cNvSpPr>
            <p:nvPr/>
          </p:nvSpPr>
          <p:spPr bwMode="auto">
            <a:xfrm>
              <a:off x="4871" y="2953"/>
              <a:ext cx="10" cy="16"/>
            </a:xfrm>
            <a:custGeom>
              <a:avLst/>
              <a:gdLst>
                <a:gd name="T0" fmla="*/ 643 w 9"/>
                <a:gd name="T1" fmla="*/ 8 h 16"/>
                <a:gd name="T2" fmla="*/ 643 w 9"/>
                <a:gd name="T3" fmla="*/ 15 h 16"/>
                <a:gd name="T4" fmla="*/ 0 w 9"/>
                <a:gd name="T5" fmla="*/ 15 h 16"/>
                <a:gd name="T6" fmla="*/ 0 w 9"/>
                <a:gd name="T7" fmla="*/ 0 h 16"/>
                <a:gd name="T8" fmla="*/ 643 w 9"/>
                <a:gd name="T9" fmla="*/ 8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8" y="8"/>
                  </a:moveTo>
                  <a:lnTo>
                    <a:pt x="8" y="15"/>
                  </a:lnTo>
                  <a:lnTo>
                    <a:pt x="0" y="15"/>
                  </a:lnTo>
                  <a:lnTo>
                    <a:pt x="0" y="0"/>
                  </a:lnTo>
                  <a:lnTo>
                    <a:pt x="8"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50" name="Freeform 228"/>
            <p:cNvSpPr>
              <a:spLocks noChangeAspect="1"/>
            </p:cNvSpPr>
            <p:nvPr/>
          </p:nvSpPr>
          <p:spPr bwMode="auto">
            <a:xfrm>
              <a:off x="4898" y="2968"/>
              <a:ext cx="14" cy="22"/>
            </a:xfrm>
            <a:custGeom>
              <a:avLst/>
              <a:gdLst>
                <a:gd name="T0" fmla="*/ 4 w 16"/>
                <a:gd name="T1" fmla="*/ 4 h 25"/>
                <a:gd name="T2" fmla="*/ 4 w 16"/>
                <a:gd name="T3" fmla="*/ 4 h 25"/>
                <a:gd name="T4" fmla="*/ 0 w 16"/>
                <a:gd name="T5" fmla="*/ 4 h 25"/>
                <a:gd name="T6" fmla="*/ 0 w 16"/>
                <a:gd name="T7" fmla="*/ 0 h 25"/>
                <a:gd name="T8" fmla="*/ 4 w 16"/>
                <a:gd name="T9" fmla="*/ 4 h 25"/>
                <a:gd name="T10" fmla="*/ 0 60000 65536"/>
                <a:gd name="T11" fmla="*/ 0 60000 65536"/>
                <a:gd name="T12" fmla="*/ 0 60000 65536"/>
                <a:gd name="T13" fmla="*/ 0 60000 65536"/>
                <a:gd name="T14" fmla="*/ 0 60000 65536"/>
                <a:gd name="T15" fmla="*/ 0 w 16"/>
                <a:gd name="T16" fmla="*/ 0 h 25"/>
                <a:gd name="T17" fmla="*/ 16 w 16"/>
                <a:gd name="T18" fmla="*/ 25 h 25"/>
              </a:gdLst>
              <a:ahLst/>
              <a:cxnLst>
                <a:cxn ang="T10">
                  <a:pos x="T0" y="T1"/>
                </a:cxn>
                <a:cxn ang="T11">
                  <a:pos x="T2" y="T3"/>
                </a:cxn>
                <a:cxn ang="T12">
                  <a:pos x="T4" y="T5"/>
                </a:cxn>
                <a:cxn ang="T13">
                  <a:pos x="T6" y="T7"/>
                </a:cxn>
                <a:cxn ang="T14">
                  <a:pos x="T8" y="T9"/>
                </a:cxn>
              </a:cxnLst>
              <a:rect l="T15" t="T16" r="T17" b="T18"/>
              <a:pathLst>
                <a:path w="16" h="25">
                  <a:moveTo>
                    <a:pt x="15" y="8"/>
                  </a:moveTo>
                  <a:lnTo>
                    <a:pt x="15" y="16"/>
                  </a:lnTo>
                  <a:lnTo>
                    <a:pt x="0" y="24"/>
                  </a:lnTo>
                  <a:lnTo>
                    <a:pt x="0" y="0"/>
                  </a:lnTo>
                  <a:lnTo>
                    <a:pt x="15"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51" name="Freeform 229"/>
            <p:cNvSpPr>
              <a:spLocks noChangeAspect="1"/>
            </p:cNvSpPr>
            <p:nvPr/>
          </p:nvSpPr>
          <p:spPr bwMode="auto">
            <a:xfrm>
              <a:off x="4911" y="2996"/>
              <a:ext cx="7" cy="14"/>
            </a:xfrm>
            <a:custGeom>
              <a:avLst/>
              <a:gdLst>
                <a:gd name="T0" fmla="*/ 2 w 9"/>
                <a:gd name="T1" fmla="*/ 0 h 15"/>
                <a:gd name="T2" fmla="*/ 2 w 9"/>
                <a:gd name="T3" fmla="*/ 7 h 15"/>
                <a:gd name="T4" fmla="*/ 0 w 9"/>
                <a:gd name="T5" fmla="*/ 7 h 15"/>
                <a:gd name="T6" fmla="*/ 0 w 9"/>
                <a:gd name="T7" fmla="*/ 7 h 15"/>
                <a:gd name="T8" fmla="*/ 2 w 9"/>
                <a:gd name="T9" fmla="*/ 0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8" y="0"/>
                  </a:moveTo>
                  <a:lnTo>
                    <a:pt x="8" y="8"/>
                  </a:lnTo>
                  <a:lnTo>
                    <a:pt x="0" y="14"/>
                  </a:lnTo>
                  <a:lnTo>
                    <a:pt x="0" y="8"/>
                  </a:lnTo>
                  <a:lnTo>
                    <a:pt x="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52" name="Freeform 230"/>
            <p:cNvSpPr>
              <a:spLocks noChangeAspect="1"/>
            </p:cNvSpPr>
            <p:nvPr/>
          </p:nvSpPr>
          <p:spPr bwMode="auto">
            <a:xfrm>
              <a:off x="4930" y="3016"/>
              <a:ext cx="16" cy="15"/>
            </a:xfrm>
            <a:custGeom>
              <a:avLst/>
              <a:gdLst>
                <a:gd name="T0" fmla="*/ 8 w 17"/>
                <a:gd name="T1" fmla="*/ 0 h 15"/>
                <a:gd name="T2" fmla="*/ 8 w 17"/>
                <a:gd name="T3" fmla="*/ 14 h 15"/>
                <a:gd name="T4" fmla="*/ 0 w 17"/>
                <a:gd name="T5" fmla="*/ 0 h 15"/>
                <a:gd name="T6" fmla="*/ 8 w 17"/>
                <a:gd name="T7" fmla="*/ 0 h 15"/>
                <a:gd name="T8" fmla="*/ 0 60000 65536"/>
                <a:gd name="T9" fmla="*/ 0 60000 65536"/>
                <a:gd name="T10" fmla="*/ 0 60000 65536"/>
                <a:gd name="T11" fmla="*/ 0 60000 65536"/>
                <a:gd name="T12" fmla="*/ 0 w 17"/>
                <a:gd name="T13" fmla="*/ 0 h 15"/>
                <a:gd name="T14" fmla="*/ 17 w 17"/>
                <a:gd name="T15" fmla="*/ 15 h 15"/>
              </a:gdLst>
              <a:ahLst/>
              <a:cxnLst>
                <a:cxn ang="T8">
                  <a:pos x="T0" y="T1"/>
                </a:cxn>
                <a:cxn ang="T9">
                  <a:pos x="T2" y="T3"/>
                </a:cxn>
                <a:cxn ang="T10">
                  <a:pos x="T4" y="T5"/>
                </a:cxn>
                <a:cxn ang="T11">
                  <a:pos x="T6" y="T7"/>
                </a:cxn>
              </a:cxnLst>
              <a:rect l="T12" t="T13" r="T14" b="T15"/>
              <a:pathLst>
                <a:path w="17" h="15">
                  <a:moveTo>
                    <a:pt x="16" y="0"/>
                  </a:moveTo>
                  <a:lnTo>
                    <a:pt x="16" y="14"/>
                  </a:lnTo>
                  <a:lnTo>
                    <a:pt x="0" y="0"/>
                  </a:lnTo>
                  <a:lnTo>
                    <a:pt x="16"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53" name="Freeform 231"/>
            <p:cNvSpPr>
              <a:spLocks noChangeAspect="1"/>
            </p:cNvSpPr>
            <p:nvPr/>
          </p:nvSpPr>
          <p:spPr bwMode="auto">
            <a:xfrm>
              <a:off x="4924" y="2983"/>
              <a:ext cx="22" cy="14"/>
            </a:xfrm>
            <a:custGeom>
              <a:avLst/>
              <a:gdLst>
                <a:gd name="T0" fmla="*/ 6 w 24"/>
                <a:gd name="T1" fmla="*/ 0 h 16"/>
                <a:gd name="T2" fmla="*/ 6 w 24"/>
                <a:gd name="T3" fmla="*/ 4 h 16"/>
                <a:gd name="T4" fmla="*/ 6 w 24"/>
                <a:gd name="T5" fmla="*/ 4 h 16"/>
                <a:gd name="T6" fmla="*/ 0 w 24"/>
                <a:gd name="T7" fmla="*/ 0 h 16"/>
                <a:gd name="T8" fmla="*/ 6 w 24"/>
                <a:gd name="T9" fmla="*/ 0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15" y="0"/>
                  </a:moveTo>
                  <a:lnTo>
                    <a:pt x="23" y="15"/>
                  </a:lnTo>
                  <a:lnTo>
                    <a:pt x="15" y="15"/>
                  </a:lnTo>
                  <a:lnTo>
                    <a:pt x="0" y="0"/>
                  </a:lnTo>
                  <a:lnTo>
                    <a:pt x="1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54" name="Freeform 232"/>
            <p:cNvSpPr>
              <a:spLocks noChangeAspect="1"/>
            </p:cNvSpPr>
            <p:nvPr/>
          </p:nvSpPr>
          <p:spPr bwMode="auto">
            <a:xfrm>
              <a:off x="4801" y="2891"/>
              <a:ext cx="33" cy="36"/>
            </a:xfrm>
            <a:custGeom>
              <a:avLst/>
              <a:gdLst>
                <a:gd name="T0" fmla="*/ 4 w 37"/>
                <a:gd name="T1" fmla="*/ 0 h 37"/>
                <a:gd name="T2" fmla="*/ 4 w 37"/>
                <a:gd name="T3" fmla="*/ 8 h 37"/>
                <a:gd name="T4" fmla="*/ 4 w 37"/>
                <a:gd name="T5" fmla="*/ 18 h 37"/>
                <a:gd name="T6" fmla="*/ 4 w 37"/>
                <a:gd name="T7" fmla="*/ 18 h 37"/>
                <a:gd name="T8" fmla="*/ 4 w 37"/>
                <a:gd name="T9" fmla="*/ 18 h 37"/>
                <a:gd name="T10" fmla="*/ 0 w 37"/>
                <a:gd name="T11" fmla="*/ 8 h 37"/>
                <a:gd name="T12" fmla="*/ 4 w 37"/>
                <a:gd name="T13" fmla="*/ 0 h 37"/>
                <a:gd name="T14" fmla="*/ 0 60000 65536"/>
                <a:gd name="T15" fmla="*/ 0 60000 65536"/>
                <a:gd name="T16" fmla="*/ 0 60000 65536"/>
                <a:gd name="T17" fmla="*/ 0 60000 65536"/>
                <a:gd name="T18" fmla="*/ 0 60000 65536"/>
                <a:gd name="T19" fmla="*/ 0 60000 65536"/>
                <a:gd name="T20" fmla="*/ 0 60000 65536"/>
                <a:gd name="T21" fmla="*/ 0 w 37"/>
                <a:gd name="T22" fmla="*/ 0 h 37"/>
                <a:gd name="T23" fmla="*/ 37 w 37"/>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7">
                  <a:moveTo>
                    <a:pt x="7" y="0"/>
                  </a:moveTo>
                  <a:lnTo>
                    <a:pt x="28" y="8"/>
                  </a:lnTo>
                  <a:lnTo>
                    <a:pt x="36" y="36"/>
                  </a:lnTo>
                  <a:lnTo>
                    <a:pt x="21" y="36"/>
                  </a:lnTo>
                  <a:lnTo>
                    <a:pt x="13" y="21"/>
                  </a:lnTo>
                  <a:lnTo>
                    <a:pt x="0" y="8"/>
                  </a:lnTo>
                  <a:lnTo>
                    <a:pt x="7"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55" name="Freeform 233"/>
            <p:cNvSpPr>
              <a:spLocks noChangeAspect="1"/>
            </p:cNvSpPr>
            <p:nvPr/>
          </p:nvSpPr>
          <p:spPr bwMode="auto">
            <a:xfrm>
              <a:off x="4760" y="2926"/>
              <a:ext cx="54" cy="28"/>
            </a:xfrm>
            <a:custGeom>
              <a:avLst/>
              <a:gdLst>
                <a:gd name="T0" fmla="*/ 4 w 61"/>
                <a:gd name="T1" fmla="*/ 7 h 30"/>
                <a:gd name="T2" fmla="*/ 4 w 61"/>
                <a:gd name="T3" fmla="*/ 7 h 30"/>
                <a:gd name="T4" fmla="*/ 4 w 61"/>
                <a:gd name="T5" fmla="*/ 7 h 30"/>
                <a:gd name="T6" fmla="*/ 0 w 61"/>
                <a:gd name="T7" fmla="*/ 7 h 30"/>
                <a:gd name="T8" fmla="*/ 4 w 61"/>
                <a:gd name="T9" fmla="*/ 7 h 30"/>
                <a:gd name="T10" fmla="*/ 4 w 61"/>
                <a:gd name="T11" fmla="*/ 0 h 30"/>
                <a:gd name="T12" fmla="*/ 4 w 61"/>
                <a:gd name="T13" fmla="*/ 7 h 30"/>
                <a:gd name="T14" fmla="*/ 0 60000 65536"/>
                <a:gd name="T15" fmla="*/ 0 60000 65536"/>
                <a:gd name="T16" fmla="*/ 0 60000 65536"/>
                <a:gd name="T17" fmla="*/ 0 60000 65536"/>
                <a:gd name="T18" fmla="*/ 0 60000 65536"/>
                <a:gd name="T19" fmla="*/ 0 60000 65536"/>
                <a:gd name="T20" fmla="*/ 0 60000 65536"/>
                <a:gd name="T21" fmla="*/ 0 w 61"/>
                <a:gd name="T22" fmla="*/ 0 h 30"/>
                <a:gd name="T23" fmla="*/ 61 w 6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0">
                  <a:moveTo>
                    <a:pt x="60" y="8"/>
                  </a:moveTo>
                  <a:lnTo>
                    <a:pt x="45" y="14"/>
                  </a:lnTo>
                  <a:lnTo>
                    <a:pt x="23" y="29"/>
                  </a:lnTo>
                  <a:lnTo>
                    <a:pt x="0" y="8"/>
                  </a:lnTo>
                  <a:lnTo>
                    <a:pt x="31" y="8"/>
                  </a:lnTo>
                  <a:lnTo>
                    <a:pt x="52" y="0"/>
                  </a:lnTo>
                  <a:lnTo>
                    <a:pt x="60"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56" name="Freeform 234"/>
            <p:cNvSpPr>
              <a:spLocks noChangeAspect="1"/>
            </p:cNvSpPr>
            <p:nvPr/>
          </p:nvSpPr>
          <p:spPr bwMode="auto">
            <a:xfrm>
              <a:off x="4734" y="2884"/>
              <a:ext cx="14" cy="9"/>
            </a:xfrm>
            <a:custGeom>
              <a:avLst/>
              <a:gdLst>
                <a:gd name="T0" fmla="*/ 4 w 16"/>
                <a:gd name="T1" fmla="*/ 8 h 9"/>
                <a:gd name="T2" fmla="*/ 0 w 16"/>
                <a:gd name="T3" fmla="*/ 8 h 9"/>
                <a:gd name="T4" fmla="*/ 0 w 16"/>
                <a:gd name="T5" fmla="*/ 0 h 9"/>
                <a:gd name="T6" fmla="*/ 4 w 16"/>
                <a:gd name="T7" fmla="*/ 8 h 9"/>
                <a:gd name="T8" fmla="*/ 0 60000 65536"/>
                <a:gd name="T9" fmla="*/ 0 60000 65536"/>
                <a:gd name="T10" fmla="*/ 0 60000 65536"/>
                <a:gd name="T11" fmla="*/ 0 60000 65536"/>
                <a:gd name="T12" fmla="*/ 0 w 16"/>
                <a:gd name="T13" fmla="*/ 0 h 9"/>
                <a:gd name="T14" fmla="*/ 16 w 16"/>
                <a:gd name="T15" fmla="*/ 9 h 9"/>
              </a:gdLst>
              <a:ahLst/>
              <a:cxnLst>
                <a:cxn ang="T8">
                  <a:pos x="T0" y="T1"/>
                </a:cxn>
                <a:cxn ang="T9">
                  <a:pos x="T2" y="T3"/>
                </a:cxn>
                <a:cxn ang="T10">
                  <a:pos x="T4" y="T5"/>
                </a:cxn>
                <a:cxn ang="T11">
                  <a:pos x="T6" y="T7"/>
                </a:cxn>
              </a:cxnLst>
              <a:rect l="T12" t="T13" r="T14" b="T15"/>
              <a:pathLst>
                <a:path w="16" h="9">
                  <a:moveTo>
                    <a:pt x="15" y="8"/>
                  </a:moveTo>
                  <a:lnTo>
                    <a:pt x="0" y="8"/>
                  </a:lnTo>
                  <a:lnTo>
                    <a:pt x="0" y="0"/>
                  </a:lnTo>
                  <a:lnTo>
                    <a:pt x="15"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57" name="Freeform 235"/>
            <p:cNvSpPr>
              <a:spLocks noChangeAspect="1"/>
            </p:cNvSpPr>
            <p:nvPr/>
          </p:nvSpPr>
          <p:spPr bwMode="auto">
            <a:xfrm>
              <a:off x="4569" y="2941"/>
              <a:ext cx="6" cy="21"/>
            </a:xfrm>
            <a:custGeom>
              <a:avLst/>
              <a:gdLst>
                <a:gd name="T0" fmla="*/ 2 w 8"/>
                <a:gd name="T1" fmla="*/ 0 h 22"/>
                <a:gd name="T2" fmla="*/ 0 w 8"/>
                <a:gd name="T3" fmla="*/ 11 h 22"/>
                <a:gd name="T4" fmla="*/ 0 w 8"/>
                <a:gd name="T5" fmla="*/ 0 h 22"/>
                <a:gd name="T6" fmla="*/ 2 w 8"/>
                <a:gd name="T7" fmla="*/ 0 h 22"/>
                <a:gd name="T8" fmla="*/ 0 60000 65536"/>
                <a:gd name="T9" fmla="*/ 0 60000 65536"/>
                <a:gd name="T10" fmla="*/ 0 60000 65536"/>
                <a:gd name="T11" fmla="*/ 0 60000 65536"/>
                <a:gd name="T12" fmla="*/ 0 w 8"/>
                <a:gd name="T13" fmla="*/ 0 h 22"/>
                <a:gd name="T14" fmla="*/ 8 w 8"/>
                <a:gd name="T15" fmla="*/ 22 h 22"/>
              </a:gdLst>
              <a:ahLst/>
              <a:cxnLst>
                <a:cxn ang="T8">
                  <a:pos x="T0" y="T1"/>
                </a:cxn>
                <a:cxn ang="T9">
                  <a:pos x="T2" y="T3"/>
                </a:cxn>
                <a:cxn ang="T10">
                  <a:pos x="T4" y="T5"/>
                </a:cxn>
                <a:cxn ang="T11">
                  <a:pos x="T6" y="T7"/>
                </a:cxn>
              </a:cxnLst>
              <a:rect l="T12" t="T13" r="T14" b="T15"/>
              <a:pathLst>
                <a:path w="8" h="22">
                  <a:moveTo>
                    <a:pt x="7" y="0"/>
                  </a:moveTo>
                  <a:lnTo>
                    <a:pt x="0" y="21"/>
                  </a:lnTo>
                  <a:lnTo>
                    <a:pt x="0" y="0"/>
                  </a:lnTo>
                  <a:lnTo>
                    <a:pt x="7"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58" name="Freeform 236"/>
            <p:cNvSpPr>
              <a:spLocks noChangeAspect="1"/>
            </p:cNvSpPr>
            <p:nvPr/>
          </p:nvSpPr>
          <p:spPr bwMode="auto">
            <a:xfrm>
              <a:off x="4523" y="2968"/>
              <a:ext cx="14" cy="15"/>
            </a:xfrm>
            <a:custGeom>
              <a:avLst/>
              <a:gdLst>
                <a:gd name="T0" fmla="*/ 4 w 16"/>
                <a:gd name="T1" fmla="*/ 0 h 17"/>
                <a:gd name="T2" fmla="*/ 0 w 16"/>
                <a:gd name="T3" fmla="*/ 4 h 17"/>
                <a:gd name="T4" fmla="*/ 0 w 16"/>
                <a:gd name="T5" fmla="*/ 0 h 17"/>
                <a:gd name="T6" fmla="*/ 4 w 16"/>
                <a:gd name="T7" fmla="*/ 0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15" y="0"/>
                  </a:moveTo>
                  <a:lnTo>
                    <a:pt x="0" y="16"/>
                  </a:lnTo>
                  <a:lnTo>
                    <a:pt x="0" y="0"/>
                  </a:lnTo>
                  <a:lnTo>
                    <a:pt x="1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59" name="Freeform 237"/>
            <p:cNvSpPr>
              <a:spLocks noChangeAspect="1"/>
            </p:cNvSpPr>
            <p:nvPr/>
          </p:nvSpPr>
          <p:spPr bwMode="auto">
            <a:xfrm>
              <a:off x="4477" y="2897"/>
              <a:ext cx="47" cy="24"/>
            </a:xfrm>
            <a:custGeom>
              <a:avLst/>
              <a:gdLst>
                <a:gd name="T0" fmla="*/ 3 w 55"/>
                <a:gd name="T1" fmla="*/ 7 h 24"/>
                <a:gd name="T2" fmla="*/ 3 w 55"/>
                <a:gd name="T3" fmla="*/ 23 h 24"/>
                <a:gd name="T4" fmla="*/ 3 w 55"/>
                <a:gd name="T5" fmla="*/ 15 h 24"/>
                <a:gd name="T6" fmla="*/ 3 w 55"/>
                <a:gd name="T7" fmla="*/ 15 h 24"/>
                <a:gd name="T8" fmla="*/ 0 w 55"/>
                <a:gd name="T9" fmla="*/ 7 h 24"/>
                <a:gd name="T10" fmla="*/ 3 w 55"/>
                <a:gd name="T11" fmla="*/ 0 h 24"/>
                <a:gd name="T12" fmla="*/ 3 w 55"/>
                <a:gd name="T13" fmla="*/ 0 h 24"/>
                <a:gd name="T14" fmla="*/ 3 w 55"/>
                <a:gd name="T15" fmla="*/ 7 h 24"/>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24"/>
                <a:gd name="T26" fmla="*/ 55 w 55"/>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24">
                  <a:moveTo>
                    <a:pt x="54" y="7"/>
                  </a:moveTo>
                  <a:lnTo>
                    <a:pt x="54" y="23"/>
                  </a:lnTo>
                  <a:lnTo>
                    <a:pt x="23" y="15"/>
                  </a:lnTo>
                  <a:lnTo>
                    <a:pt x="8" y="15"/>
                  </a:lnTo>
                  <a:lnTo>
                    <a:pt x="0" y="7"/>
                  </a:lnTo>
                  <a:lnTo>
                    <a:pt x="23" y="0"/>
                  </a:lnTo>
                  <a:lnTo>
                    <a:pt x="38" y="0"/>
                  </a:lnTo>
                  <a:lnTo>
                    <a:pt x="54"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60" name="Freeform 238"/>
            <p:cNvSpPr>
              <a:spLocks noChangeAspect="1"/>
            </p:cNvSpPr>
            <p:nvPr/>
          </p:nvSpPr>
          <p:spPr bwMode="auto">
            <a:xfrm>
              <a:off x="4470" y="2829"/>
              <a:ext cx="28" cy="48"/>
            </a:xfrm>
            <a:custGeom>
              <a:avLst/>
              <a:gdLst>
                <a:gd name="T0" fmla="*/ 0 w 32"/>
                <a:gd name="T1" fmla="*/ 6 h 52"/>
                <a:gd name="T2" fmla="*/ 4 w 32"/>
                <a:gd name="T3" fmla="*/ 6 h 52"/>
                <a:gd name="T4" fmla="*/ 4 w 32"/>
                <a:gd name="T5" fmla="*/ 6 h 52"/>
                <a:gd name="T6" fmla="*/ 4 w 32"/>
                <a:gd name="T7" fmla="*/ 6 h 52"/>
                <a:gd name="T8" fmla="*/ 4 w 32"/>
                <a:gd name="T9" fmla="*/ 6 h 52"/>
                <a:gd name="T10" fmla="*/ 4 w 32"/>
                <a:gd name="T11" fmla="*/ 6 h 52"/>
                <a:gd name="T12" fmla="*/ 4 w 32"/>
                <a:gd name="T13" fmla="*/ 0 h 52"/>
                <a:gd name="T14" fmla="*/ 0 w 32"/>
                <a:gd name="T15" fmla="*/ 6 h 52"/>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52"/>
                <a:gd name="T26" fmla="*/ 32 w 32"/>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52">
                  <a:moveTo>
                    <a:pt x="0" y="15"/>
                  </a:moveTo>
                  <a:lnTo>
                    <a:pt x="8" y="51"/>
                  </a:lnTo>
                  <a:lnTo>
                    <a:pt x="23" y="51"/>
                  </a:lnTo>
                  <a:lnTo>
                    <a:pt x="23" y="28"/>
                  </a:lnTo>
                  <a:lnTo>
                    <a:pt x="31" y="28"/>
                  </a:lnTo>
                  <a:lnTo>
                    <a:pt x="31" y="15"/>
                  </a:lnTo>
                  <a:lnTo>
                    <a:pt x="16" y="0"/>
                  </a:lnTo>
                  <a:lnTo>
                    <a:pt x="0"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61" name="Freeform 239"/>
            <p:cNvSpPr>
              <a:spLocks noChangeAspect="1"/>
            </p:cNvSpPr>
            <p:nvPr/>
          </p:nvSpPr>
          <p:spPr bwMode="auto">
            <a:xfrm>
              <a:off x="4450" y="2904"/>
              <a:ext cx="21" cy="17"/>
            </a:xfrm>
            <a:custGeom>
              <a:avLst/>
              <a:gdLst>
                <a:gd name="T0" fmla="*/ 4 w 24"/>
                <a:gd name="T1" fmla="*/ 0 h 17"/>
                <a:gd name="T2" fmla="*/ 4 w 24"/>
                <a:gd name="T3" fmla="*/ 16 h 17"/>
                <a:gd name="T4" fmla="*/ 0 w 24"/>
                <a:gd name="T5" fmla="*/ 16 h 17"/>
                <a:gd name="T6" fmla="*/ 4 w 24"/>
                <a:gd name="T7" fmla="*/ 0 h 17"/>
                <a:gd name="T8" fmla="*/ 4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23" y="0"/>
                  </a:moveTo>
                  <a:lnTo>
                    <a:pt x="23" y="16"/>
                  </a:lnTo>
                  <a:lnTo>
                    <a:pt x="0" y="16"/>
                  </a:lnTo>
                  <a:lnTo>
                    <a:pt x="16" y="0"/>
                  </a:lnTo>
                  <a:lnTo>
                    <a:pt x="23"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62" name="Freeform 240"/>
            <p:cNvSpPr>
              <a:spLocks noChangeAspect="1"/>
            </p:cNvSpPr>
            <p:nvPr/>
          </p:nvSpPr>
          <p:spPr bwMode="auto">
            <a:xfrm>
              <a:off x="4358" y="2829"/>
              <a:ext cx="93" cy="113"/>
            </a:xfrm>
            <a:custGeom>
              <a:avLst/>
              <a:gdLst>
                <a:gd name="T0" fmla="*/ 4 w 106"/>
                <a:gd name="T1" fmla="*/ 8 h 120"/>
                <a:gd name="T2" fmla="*/ 4 w 106"/>
                <a:gd name="T3" fmla="*/ 8 h 120"/>
                <a:gd name="T4" fmla="*/ 4 w 106"/>
                <a:gd name="T5" fmla="*/ 8 h 120"/>
                <a:gd name="T6" fmla="*/ 4 w 106"/>
                <a:gd name="T7" fmla="*/ 8 h 120"/>
                <a:gd name="T8" fmla="*/ 4 w 106"/>
                <a:gd name="T9" fmla="*/ 8 h 120"/>
                <a:gd name="T10" fmla="*/ 4 w 106"/>
                <a:gd name="T11" fmla="*/ 8 h 120"/>
                <a:gd name="T12" fmla="*/ 4 w 106"/>
                <a:gd name="T13" fmla="*/ 8 h 120"/>
                <a:gd name="T14" fmla="*/ 4 w 106"/>
                <a:gd name="T15" fmla="*/ 8 h 120"/>
                <a:gd name="T16" fmla="*/ 4 w 106"/>
                <a:gd name="T17" fmla="*/ 8 h 120"/>
                <a:gd name="T18" fmla="*/ 4 w 106"/>
                <a:gd name="T19" fmla="*/ 8 h 120"/>
                <a:gd name="T20" fmla="*/ 4 w 106"/>
                <a:gd name="T21" fmla="*/ 8 h 120"/>
                <a:gd name="T22" fmla="*/ 4 w 106"/>
                <a:gd name="T23" fmla="*/ 8 h 120"/>
                <a:gd name="T24" fmla="*/ 4 w 106"/>
                <a:gd name="T25" fmla="*/ 8 h 120"/>
                <a:gd name="T26" fmla="*/ 4 w 106"/>
                <a:gd name="T27" fmla="*/ 8 h 120"/>
                <a:gd name="T28" fmla="*/ 4 w 106"/>
                <a:gd name="T29" fmla="*/ 8 h 120"/>
                <a:gd name="T30" fmla="*/ 4 w 106"/>
                <a:gd name="T31" fmla="*/ 8 h 120"/>
                <a:gd name="T32" fmla="*/ 4 w 106"/>
                <a:gd name="T33" fmla="*/ 8 h 120"/>
                <a:gd name="T34" fmla="*/ 4 w 106"/>
                <a:gd name="T35" fmla="*/ 8 h 120"/>
                <a:gd name="T36" fmla="*/ 4 w 106"/>
                <a:gd name="T37" fmla="*/ 8 h 120"/>
                <a:gd name="T38" fmla="*/ 4 w 106"/>
                <a:gd name="T39" fmla="*/ 8 h 120"/>
                <a:gd name="T40" fmla="*/ 0 w 106"/>
                <a:gd name="T41" fmla="*/ 8 h 120"/>
                <a:gd name="T42" fmla="*/ 0 w 106"/>
                <a:gd name="T43" fmla="*/ 8 h 120"/>
                <a:gd name="T44" fmla="*/ 4 w 106"/>
                <a:gd name="T45" fmla="*/ 8 h 120"/>
                <a:gd name="T46" fmla="*/ 4 w 106"/>
                <a:gd name="T47" fmla="*/ 8 h 120"/>
                <a:gd name="T48" fmla="*/ 4 w 106"/>
                <a:gd name="T49" fmla="*/ 8 h 120"/>
                <a:gd name="T50" fmla="*/ 4 w 106"/>
                <a:gd name="T51" fmla="*/ 8 h 120"/>
                <a:gd name="T52" fmla="*/ 4 w 106"/>
                <a:gd name="T53" fmla="*/ 0 h 120"/>
                <a:gd name="T54" fmla="*/ 4 w 106"/>
                <a:gd name="T55" fmla="*/ 7 h 120"/>
                <a:gd name="T56" fmla="*/ 4 w 106"/>
                <a:gd name="T57" fmla="*/ 8 h 120"/>
                <a:gd name="T58" fmla="*/ 4 w 106"/>
                <a:gd name="T59" fmla="*/ 8 h 120"/>
                <a:gd name="T60" fmla="*/ 4 w 106"/>
                <a:gd name="T61" fmla="*/ 0 h 120"/>
                <a:gd name="T62" fmla="*/ 4 w 106"/>
                <a:gd name="T63" fmla="*/ 8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120"/>
                <a:gd name="T98" fmla="*/ 106 w 106"/>
                <a:gd name="T99" fmla="*/ 120 h 1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120">
                  <a:moveTo>
                    <a:pt x="105" y="15"/>
                  </a:moveTo>
                  <a:lnTo>
                    <a:pt x="82" y="28"/>
                  </a:lnTo>
                  <a:lnTo>
                    <a:pt x="38" y="28"/>
                  </a:lnTo>
                  <a:lnTo>
                    <a:pt x="30" y="36"/>
                  </a:lnTo>
                  <a:lnTo>
                    <a:pt x="30" y="51"/>
                  </a:lnTo>
                  <a:lnTo>
                    <a:pt x="46" y="44"/>
                  </a:lnTo>
                  <a:lnTo>
                    <a:pt x="67" y="44"/>
                  </a:lnTo>
                  <a:lnTo>
                    <a:pt x="82" y="51"/>
                  </a:lnTo>
                  <a:lnTo>
                    <a:pt x="54" y="67"/>
                  </a:lnTo>
                  <a:lnTo>
                    <a:pt x="54" y="90"/>
                  </a:lnTo>
                  <a:lnTo>
                    <a:pt x="67" y="96"/>
                  </a:lnTo>
                  <a:lnTo>
                    <a:pt x="67" y="103"/>
                  </a:lnTo>
                  <a:lnTo>
                    <a:pt x="54" y="103"/>
                  </a:lnTo>
                  <a:lnTo>
                    <a:pt x="46" y="111"/>
                  </a:lnTo>
                  <a:lnTo>
                    <a:pt x="38" y="96"/>
                  </a:lnTo>
                  <a:lnTo>
                    <a:pt x="38" y="82"/>
                  </a:lnTo>
                  <a:lnTo>
                    <a:pt x="23" y="82"/>
                  </a:lnTo>
                  <a:lnTo>
                    <a:pt x="23" y="119"/>
                  </a:lnTo>
                  <a:lnTo>
                    <a:pt x="7" y="119"/>
                  </a:lnTo>
                  <a:lnTo>
                    <a:pt x="7" y="96"/>
                  </a:lnTo>
                  <a:lnTo>
                    <a:pt x="0" y="96"/>
                  </a:lnTo>
                  <a:lnTo>
                    <a:pt x="0" y="75"/>
                  </a:lnTo>
                  <a:lnTo>
                    <a:pt x="15" y="44"/>
                  </a:lnTo>
                  <a:lnTo>
                    <a:pt x="15" y="28"/>
                  </a:lnTo>
                  <a:lnTo>
                    <a:pt x="23" y="15"/>
                  </a:lnTo>
                  <a:lnTo>
                    <a:pt x="30" y="15"/>
                  </a:lnTo>
                  <a:lnTo>
                    <a:pt x="38" y="0"/>
                  </a:lnTo>
                  <a:lnTo>
                    <a:pt x="46" y="7"/>
                  </a:lnTo>
                  <a:lnTo>
                    <a:pt x="46" y="15"/>
                  </a:lnTo>
                  <a:lnTo>
                    <a:pt x="75" y="15"/>
                  </a:lnTo>
                  <a:lnTo>
                    <a:pt x="98" y="0"/>
                  </a:lnTo>
                  <a:lnTo>
                    <a:pt x="105"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63" name="Freeform 241"/>
            <p:cNvSpPr>
              <a:spLocks noChangeAspect="1"/>
            </p:cNvSpPr>
            <p:nvPr/>
          </p:nvSpPr>
          <p:spPr bwMode="auto">
            <a:xfrm>
              <a:off x="4456" y="2960"/>
              <a:ext cx="22" cy="9"/>
            </a:xfrm>
            <a:custGeom>
              <a:avLst/>
              <a:gdLst>
                <a:gd name="T0" fmla="*/ 6 w 24"/>
                <a:gd name="T1" fmla="*/ 926 h 8"/>
                <a:gd name="T2" fmla="*/ 0 w 24"/>
                <a:gd name="T3" fmla="*/ 926 h 8"/>
                <a:gd name="T4" fmla="*/ 6 w 24"/>
                <a:gd name="T5" fmla="*/ 0 h 8"/>
                <a:gd name="T6" fmla="*/ 6 w 24"/>
                <a:gd name="T7" fmla="*/ 926 h 8"/>
                <a:gd name="T8" fmla="*/ 0 60000 65536"/>
                <a:gd name="T9" fmla="*/ 0 60000 65536"/>
                <a:gd name="T10" fmla="*/ 0 60000 65536"/>
                <a:gd name="T11" fmla="*/ 0 60000 65536"/>
                <a:gd name="T12" fmla="*/ 0 w 24"/>
                <a:gd name="T13" fmla="*/ 0 h 8"/>
                <a:gd name="T14" fmla="*/ 24 w 24"/>
                <a:gd name="T15" fmla="*/ 8 h 8"/>
              </a:gdLst>
              <a:ahLst/>
              <a:cxnLst>
                <a:cxn ang="T8">
                  <a:pos x="T0" y="T1"/>
                </a:cxn>
                <a:cxn ang="T9">
                  <a:pos x="T2" y="T3"/>
                </a:cxn>
                <a:cxn ang="T10">
                  <a:pos x="T4" y="T5"/>
                </a:cxn>
                <a:cxn ang="T11">
                  <a:pos x="T6" y="T7"/>
                </a:cxn>
              </a:cxnLst>
              <a:rect l="T12" t="T13" r="T14" b="T15"/>
              <a:pathLst>
                <a:path w="24" h="8">
                  <a:moveTo>
                    <a:pt x="23" y="7"/>
                  </a:moveTo>
                  <a:lnTo>
                    <a:pt x="0" y="7"/>
                  </a:lnTo>
                  <a:lnTo>
                    <a:pt x="8" y="0"/>
                  </a:lnTo>
                  <a:lnTo>
                    <a:pt x="23"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64" name="Freeform 242"/>
            <p:cNvSpPr>
              <a:spLocks noChangeAspect="1"/>
            </p:cNvSpPr>
            <p:nvPr/>
          </p:nvSpPr>
          <p:spPr bwMode="auto">
            <a:xfrm>
              <a:off x="4417" y="2983"/>
              <a:ext cx="61" cy="34"/>
            </a:xfrm>
            <a:custGeom>
              <a:avLst/>
              <a:gdLst>
                <a:gd name="T0" fmla="*/ 3 w 70"/>
                <a:gd name="T1" fmla="*/ 6 h 37"/>
                <a:gd name="T2" fmla="*/ 3 w 70"/>
                <a:gd name="T3" fmla="*/ 6 h 37"/>
                <a:gd name="T4" fmla="*/ 3 w 70"/>
                <a:gd name="T5" fmla="*/ 6 h 37"/>
                <a:gd name="T6" fmla="*/ 0 w 70"/>
                <a:gd name="T7" fmla="*/ 6 h 37"/>
                <a:gd name="T8" fmla="*/ 0 w 70"/>
                <a:gd name="T9" fmla="*/ 6 h 37"/>
                <a:gd name="T10" fmla="*/ 3 w 70"/>
                <a:gd name="T11" fmla="*/ 0 h 37"/>
                <a:gd name="T12" fmla="*/ 3 w 70"/>
                <a:gd name="T13" fmla="*/ 6 h 37"/>
                <a:gd name="T14" fmla="*/ 3 w 70"/>
                <a:gd name="T15" fmla="*/ 6 h 37"/>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37"/>
                <a:gd name="T26" fmla="*/ 70 w 70"/>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37">
                  <a:moveTo>
                    <a:pt x="61" y="8"/>
                  </a:moveTo>
                  <a:lnTo>
                    <a:pt x="31" y="15"/>
                  </a:lnTo>
                  <a:lnTo>
                    <a:pt x="15" y="36"/>
                  </a:lnTo>
                  <a:lnTo>
                    <a:pt x="0" y="29"/>
                  </a:lnTo>
                  <a:lnTo>
                    <a:pt x="0" y="23"/>
                  </a:lnTo>
                  <a:lnTo>
                    <a:pt x="31" y="0"/>
                  </a:lnTo>
                  <a:lnTo>
                    <a:pt x="69" y="8"/>
                  </a:lnTo>
                  <a:lnTo>
                    <a:pt x="61"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65" name="Freeform 243"/>
            <p:cNvSpPr>
              <a:spLocks noChangeAspect="1"/>
            </p:cNvSpPr>
            <p:nvPr/>
          </p:nvSpPr>
          <p:spPr bwMode="auto">
            <a:xfrm>
              <a:off x="4405" y="3024"/>
              <a:ext cx="13" cy="7"/>
            </a:xfrm>
            <a:custGeom>
              <a:avLst/>
              <a:gdLst>
                <a:gd name="T0" fmla="*/ 7 w 14"/>
                <a:gd name="T1" fmla="*/ 0 h 7"/>
                <a:gd name="T2" fmla="*/ 0 w 14"/>
                <a:gd name="T3" fmla="*/ 6 h 7"/>
                <a:gd name="T4" fmla="*/ 7 w 14"/>
                <a:gd name="T5" fmla="*/ 0 h 7"/>
                <a:gd name="T6" fmla="*/ 7 w 14"/>
                <a:gd name="T7" fmla="*/ 0 h 7"/>
                <a:gd name="T8" fmla="*/ 0 60000 65536"/>
                <a:gd name="T9" fmla="*/ 0 60000 65536"/>
                <a:gd name="T10" fmla="*/ 0 60000 65536"/>
                <a:gd name="T11" fmla="*/ 0 60000 65536"/>
                <a:gd name="T12" fmla="*/ 0 w 14"/>
                <a:gd name="T13" fmla="*/ 0 h 7"/>
                <a:gd name="T14" fmla="*/ 14 w 14"/>
                <a:gd name="T15" fmla="*/ 7 h 7"/>
              </a:gdLst>
              <a:ahLst/>
              <a:cxnLst>
                <a:cxn ang="T8">
                  <a:pos x="T0" y="T1"/>
                </a:cxn>
                <a:cxn ang="T9">
                  <a:pos x="T2" y="T3"/>
                </a:cxn>
                <a:cxn ang="T10">
                  <a:pos x="T4" y="T5"/>
                </a:cxn>
                <a:cxn ang="T11">
                  <a:pos x="T6" y="T7"/>
                </a:cxn>
              </a:cxnLst>
              <a:rect l="T12" t="T13" r="T14" b="T15"/>
              <a:pathLst>
                <a:path w="14" h="7">
                  <a:moveTo>
                    <a:pt x="13" y="0"/>
                  </a:moveTo>
                  <a:lnTo>
                    <a:pt x="0" y="6"/>
                  </a:lnTo>
                  <a:lnTo>
                    <a:pt x="7" y="0"/>
                  </a:lnTo>
                  <a:lnTo>
                    <a:pt x="13"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66" name="Freeform 244"/>
            <p:cNvSpPr>
              <a:spLocks noChangeAspect="1"/>
            </p:cNvSpPr>
            <p:nvPr/>
          </p:nvSpPr>
          <p:spPr bwMode="auto">
            <a:xfrm>
              <a:off x="4417" y="2975"/>
              <a:ext cx="16" cy="8"/>
            </a:xfrm>
            <a:custGeom>
              <a:avLst/>
              <a:gdLst>
                <a:gd name="T0" fmla="*/ 4 w 18"/>
                <a:gd name="T1" fmla="*/ 0 h 9"/>
                <a:gd name="T2" fmla="*/ 4 w 18"/>
                <a:gd name="T3" fmla="*/ 4 h 9"/>
                <a:gd name="T4" fmla="*/ 0 w 18"/>
                <a:gd name="T5" fmla="*/ 0 h 9"/>
                <a:gd name="T6" fmla="*/ 4 w 18"/>
                <a:gd name="T7" fmla="*/ 0 h 9"/>
                <a:gd name="T8" fmla="*/ 0 60000 65536"/>
                <a:gd name="T9" fmla="*/ 0 60000 65536"/>
                <a:gd name="T10" fmla="*/ 0 60000 65536"/>
                <a:gd name="T11" fmla="*/ 0 60000 65536"/>
                <a:gd name="T12" fmla="*/ 0 w 18"/>
                <a:gd name="T13" fmla="*/ 0 h 9"/>
                <a:gd name="T14" fmla="*/ 18 w 18"/>
                <a:gd name="T15" fmla="*/ 9 h 9"/>
              </a:gdLst>
              <a:ahLst/>
              <a:cxnLst>
                <a:cxn ang="T8">
                  <a:pos x="T0" y="T1"/>
                </a:cxn>
                <a:cxn ang="T9">
                  <a:pos x="T2" y="T3"/>
                </a:cxn>
                <a:cxn ang="T10">
                  <a:pos x="T4" y="T5"/>
                </a:cxn>
                <a:cxn ang="T11">
                  <a:pos x="T6" y="T7"/>
                </a:cxn>
              </a:cxnLst>
              <a:rect l="T12" t="T13" r="T14" b="T15"/>
              <a:pathLst>
                <a:path w="18" h="9">
                  <a:moveTo>
                    <a:pt x="17" y="0"/>
                  </a:moveTo>
                  <a:lnTo>
                    <a:pt x="10" y="8"/>
                  </a:lnTo>
                  <a:lnTo>
                    <a:pt x="0" y="0"/>
                  </a:lnTo>
                  <a:lnTo>
                    <a:pt x="17"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67" name="Freeform 245"/>
            <p:cNvSpPr>
              <a:spLocks noChangeAspect="1"/>
            </p:cNvSpPr>
            <p:nvPr/>
          </p:nvSpPr>
          <p:spPr bwMode="auto">
            <a:xfrm>
              <a:off x="4371" y="2975"/>
              <a:ext cx="41" cy="15"/>
            </a:xfrm>
            <a:custGeom>
              <a:avLst/>
              <a:gdLst>
                <a:gd name="T0" fmla="*/ 3 w 47"/>
                <a:gd name="T1" fmla="*/ 4 h 17"/>
                <a:gd name="T2" fmla="*/ 0 w 47"/>
                <a:gd name="T3" fmla="*/ 4 h 17"/>
                <a:gd name="T4" fmla="*/ 0 w 47"/>
                <a:gd name="T5" fmla="*/ 4 h 17"/>
                <a:gd name="T6" fmla="*/ 3 w 47"/>
                <a:gd name="T7" fmla="*/ 4 h 17"/>
                <a:gd name="T8" fmla="*/ 3 w 47"/>
                <a:gd name="T9" fmla="*/ 0 h 17"/>
                <a:gd name="T10" fmla="*/ 3 w 47"/>
                <a:gd name="T11" fmla="*/ 4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46" y="16"/>
                  </a:moveTo>
                  <a:lnTo>
                    <a:pt x="0" y="16"/>
                  </a:lnTo>
                  <a:lnTo>
                    <a:pt x="0" y="8"/>
                  </a:lnTo>
                  <a:lnTo>
                    <a:pt x="23" y="8"/>
                  </a:lnTo>
                  <a:lnTo>
                    <a:pt x="46" y="0"/>
                  </a:lnTo>
                  <a:lnTo>
                    <a:pt x="46" y="1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68" name="Freeform 246"/>
            <p:cNvSpPr>
              <a:spLocks noChangeAspect="1"/>
            </p:cNvSpPr>
            <p:nvPr/>
          </p:nvSpPr>
          <p:spPr bwMode="auto">
            <a:xfrm>
              <a:off x="4358" y="3004"/>
              <a:ext cx="21" cy="13"/>
            </a:xfrm>
            <a:custGeom>
              <a:avLst/>
              <a:gdLst>
                <a:gd name="T0" fmla="*/ 4 w 24"/>
                <a:gd name="T1" fmla="*/ 0 h 14"/>
                <a:gd name="T2" fmla="*/ 4 w 24"/>
                <a:gd name="T3" fmla="*/ 6 h 14"/>
                <a:gd name="T4" fmla="*/ 4 w 24"/>
                <a:gd name="T5" fmla="*/ 7 h 14"/>
                <a:gd name="T6" fmla="*/ 0 w 24"/>
                <a:gd name="T7" fmla="*/ 7 h 14"/>
                <a:gd name="T8" fmla="*/ 0 w 24"/>
                <a:gd name="T9" fmla="*/ 0 h 14"/>
                <a:gd name="T10" fmla="*/ 4 w 24"/>
                <a:gd name="T11" fmla="*/ 0 h 14"/>
                <a:gd name="T12" fmla="*/ 0 60000 65536"/>
                <a:gd name="T13" fmla="*/ 0 60000 65536"/>
                <a:gd name="T14" fmla="*/ 0 60000 65536"/>
                <a:gd name="T15" fmla="*/ 0 60000 65536"/>
                <a:gd name="T16" fmla="*/ 0 60000 65536"/>
                <a:gd name="T17" fmla="*/ 0 60000 65536"/>
                <a:gd name="T18" fmla="*/ 0 w 24"/>
                <a:gd name="T19" fmla="*/ 0 h 14"/>
                <a:gd name="T20" fmla="*/ 24 w 2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4" h="14">
                  <a:moveTo>
                    <a:pt x="15" y="0"/>
                  </a:moveTo>
                  <a:lnTo>
                    <a:pt x="23" y="6"/>
                  </a:lnTo>
                  <a:lnTo>
                    <a:pt x="23" y="13"/>
                  </a:lnTo>
                  <a:lnTo>
                    <a:pt x="0" y="13"/>
                  </a:lnTo>
                  <a:lnTo>
                    <a:pt x="0" y="0"/>
                  </a:lnTo>
                  <a:lnTo>
                    <a:pt x="1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69" name="Freeform 247"/>
            <p:cNvSpPr>
              <a:spLocks noChangeAspect="1"/>
            </p:cNvSpPr>
            <p:nvPr/>
          </p:nvSpPr>
          <p:spPr bwMode="auto">
            <a:xfrm>
              <a:off x="4181" y="2870"/>
              <a:ext cx="19" cy="28"/>
            </a:xfrm>
            <a:custGeom>
              <a:avLst/>
              <a:gdLst>
                <a:gd name="T0" fmla="*/ 0 w 22"/>
                <a:gd name="T1" fmla="*/ 7 h 30"/>
                <a:gd name="T2" fmla="*/ 3 w 22"/>
                <a:gd name="T3" fmla="*/ 7 h 30"/>
                <a:gd name="T4" fmla="*/ 3 w 22"/>
                <a:gd name="T5" fmla="*/ 7 h 30"/>
                <a:gd name="T6" fmla="*/ 3 w 22"/>
                <a:gd name="T7" fmla="*/ 0 h 30"/>
                <a:gd name="T8" fmla="*/ 0 w 22"/>
                <a:gd name="T9" fmla="*/ 7 h 30"/>
                <a:gd name="T10" fmla="*/ 0 60000 65536"/>
                <a:gd name="T11" fmla="*/ 0 60000 65536"/>
                <a:gd name="T12" fmla="*/ 0 60000 65536"/>
                <a:gd name="T13" fmla="*/ 0 60000 65536"/>
                <a:gd name="T14" fmla="*/ 0 60000 65536"/>
                <a:gd name="T15" fmla="*/ 0 w 22"/>
                <a:gd name="T16" fmla="*/ 0 h 30"/>
                <a:gd name="T17" fmla="*/ 22 w 22"/>
                <a:gd name="T18" fmla="*/ 30 h 30"/>
              </a:gdLst>
              <a:ahLst/>
              <a:cxnLst>
                <a:cxn ang="T10">
                  <a:pos x="T0" y="T1"/>
                </a:cxn>
                <a:cxn ang="T11">
                  <a:pos x="T2" y="T3"/>
                </a:cxn>
                <a:cxn ang="T12">
                  <a:pos x="T4" y="T5"/>
                </a:cxn>
                <a:cxn ang="T13">
                  <a:pos x="T6" y="T7"/>
                </a:cxn>
                <a:cxn ang="T14">
                  <a:pos x="T8" y="T9"/>
                </a:cxn>
              </a:cxnLst>
              <a:rect l="T15" t="T16" r="T17" b="T18"/>
              <a:pathLst>
                <a:path w="22" h="30">
                  <a:moveTo>
                    <a:pt x="0" y="15"/>
                  </a:moveTo>
                  <a:lnTo>
                    <a:pt x="14" y="29"/>
                  </a:lnTo>
                  <a:lnTo>
                    <a:pt x="21" y="7"/>
                  </a:lnTo>
                  <a:lnTo>
                    <a:pt x="8" y="0"/>
                  </a:lnTo>
                  <a:lnTo>
                    <a:pt x="0"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70" name="Freeform 248"/>
            <p:cNvSpPr>
              <a:spLocks noChangeAspect="1"/>
            </p:cNvSpPr>
            <p:nvPr/>
          </p:nvSpPr>
          <p:spPr bwMode="auto">
            <a:xfrm>
              <a:off x="4206" y="2897"/>
              <a:ext cx="16" cy="8"/>
            </a:xfrm>
            <a:custGeom>
              <a:avLst/>
              <a:gdLst>
                <a:gd name="T0" fmla="*/ 0 w 18"/>
                <a:gd name="T1" fmla="*/ 7 h 8"/>
                <a:gd name="T2" fmla="*/ 4 w 18"/>
                <a:gd name="T3" fmla="*/ 7 h 8"/>
                <a:gd name="T4" fmla="*/ 0 w 18"/>
                <a:gd name="T5" fmla="*/ 0 h 8"/>
                <a:gd name="T6" fmla="*/ 0 w 18"/>
                <a:gd name="T7" fmla="*/ 7 h 8"/>
                <a:gd name="T8" fmla="*/ 0 60000 65536"/>
                <a:gd name="T9" fmla="*/ 0 60000 65536"/>
                <a:gd name="T10" fmla="*/ 0 60000 65536"/>
                <a:gd name="T11" fmla="*/ 0 60000 65536"/>
                <a:gd name="T12" fmla="*/ 0 w 18"/>
                <a:gd name="T13" fmla="*/ 0 h 8"/>
                <a:gd name="T14" fmla="*/ 18 w 18"/>
                <a:gd name="T15" fmla="*/ 8 h 8"/>
              </a:gdLst>
              <a:ahLst/>
              <a:cxnLst>
                <a:cxn ang="T8">
                  <a:pos x="T0" y="T1"/>
                </a:cxn>
                <a:cxn ang="T9">
                  <a:pos x="T2" y="T3"/>
                </a:cxn>
                <a:cxn ang="T10">
                  <a:pos x="T4" y="T5"/>
                </a:cxn>
                <a:cxn ang="T11">
                  <a:pos x="T6" y="T7"/>
                </a:cxn>
              </a:cxnLst>
              <a:rect l="T12" t="T13" r="T14" b="T15"/>
              <a:pathLst>
                <a:path w="18" h="8">
                  <a:moveTo>
                    <a:pt x="0" y="7"/>
                  </a:moveTo>
                  <a:lnTo>
                    <a:pt x="17" y="7"/>
                  </a:lnTo>
                  <a:lnTo>
                    <a:pt x="0" y="0"/>
                  </a:lnTo>
                  <a:lnTo>
                    <a:pt x="0"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71" name="Freeform 249"/>
            <p:cNvSpPr>
              <a:spLocks noChangeAspect="1"/>
            </p:cNvSpPr>
            <p:nvPr/>
          </p:nvSpPr>
          <p:spPr bwMode="auto">
            <a:xfrm>
              <a:off x="4175" y="2953"/>
              <a:ext cx="119" cy="37"/>
            </a:xfrm>
            <a:custGeom>
              <a:avLst/>
              <a:gdLst>
                <a:gd name="T0" fmla="*/ 0 w 137"/>
                <a:gd name="T1" fmla="*/ 6 h 40"/>
                <a:gd name="T2" fmla="*/ 3 w 137"/>
                <a:gd name="T3" fmla="*/ 6 h 40"/>
                <a:gd name="T4" fmla="*/ 3 w 137"/>
                <a:gd name="T5" fmla="*/ 6 h 40"/>
                <a:gd name="T6" fmla="*/ 3 w 137"/>
                <a:gd name="T7" fmla="*/ 6 h 40"/>
                <a:gd name="T8" fmla="*/ 3 w 137"/>
                <a:gd name="T9" fmla="*/ 6 h 40"/>
                <a:gd name="T10" fmla="*/ 3 w 137"/>
                <a:gd name="T11" fmla="*/ 6 h 40"/>
                <a:gd name="T12" fmla="*/ 3 w 137"/>
                <a:gd name="T13" fmla="*/ 6 h 40"/>
                <a:gd name="T14" fmla="*/ 3 w 137"/>
                <a:gd name="T15" fmla="*/ 6 h 40"/>
                <a:gd name="T16" fmla="*/ 3 w 137"/>
                <a:gd name="T17" fmla="*/ 6 h 40"/>
                <a:gd name="T18" fmla="*/ 3 w 137"/>
                <a:gd name="T19" fmla="*/ 6 h 40"/>
                <a:gd name="T20" fmla="*/ 3 w 137"/>
                <a:gd name="T21" fmla="*/ 6 h 40"/>
                <a:gd name="T22" fmla="*/ 3 w 137"/>
                <a:gd name="T23" fmla="*/ 0 h 40"/>
                <a:gd name="T24" fmla="*/ 3 w 137"/>
                <a:gd name="T25" fmla="*/ 0 h 40"/>
                <a:gd name="T26" fmla="*/ 0 w 137"/>
                <a:gd name="T27" fmla="*/ 6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7"/>
                <a:gd name="T43" fmla="*/ 0 h 40"/>
                <a:gd name="T44" fmla="*/ 137 w 137"/>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7" h="40">
                  <a:moveTo>
                    <a:pt x="0" y="8"/>
                  </a:moveTo>
                  <a:lnTo>
                    <a:pt x="23" y="8"/>
                  </a:lnTo>
                  <a:lnTo>
                    <a:pt x="30" y="15"/>
                  </a:lnTo>
                  <a:lnTo>
                    <a:pt x="82" y="23"/>
                  </a:lnTo>
                  <a:lnTo>
                    <a:pt x="82" y="31"/>
                  </a:lnTo>
                  <a:lnTo>
                    <a:pt x="121" y="39"/>
                  </a:lnTo>
                  <a:lnTo>
                    <a:pt x="136" y="39"/>
                  </a:lnTo>
                  <a:lnTo>
                    <a:pt x="136" y="23"/>
                  </a:lnTo>
                  <a:lnTo>
                    <a:pt x="121" y="23"/>
                  </a:lnTo>
                  <a:lnTo>
                    <a:pt x="113" y="8"/>
                  </a:lnTo>
                  <a:lnTo>
                    <a:pt x="105" y="8"/>
                  </a:lnTo>
                  <a:lnTo>
                    <a:pt x="90" y="0"/>
                  </a:lnTo>
                  <a:lnTo>
                    <a:pt x="23" y="0"/>
                  </a:lnTo>
                  <a:lnTo>
                    <a:pt x="0"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72" name="Freeform 250"/>
            <p:cNvSpPr>
              <a:spLocks noChangeAspect="1"/>
            </p:cNvSpPr>
            <p:nvPr/>
          </p:nvSpPr>
          <p:spPr bwMode="auto">
            <a:xfrm>
              <a:off x="4334" y="2975"/>
              <a:ext cx="25" cy="15"/>
            </a:xfrm>
            <a:custGeom>
              <a:avLst/>
              <a:gdLst>
                <a:gd name="T0" fmla="*/ 0 w 30"/>
                <a:gd name="T1" fmla="*/ 4 h 17"/>
                <a:gd name="T2" fmla="*/ 3 w 30"/>
                <a:gd name="T3" fmla="*/ 4 h 17"/>
                <a:gd name="T4" fmla="*/ 3 w 30"/>
                <a:gd name="T5" fmla="*/ 4 h 17"/>
                <a:gd name="T6" fmla="*/ 3 w 30"/>
                <a:gd name="T7" fmla="*/ 0 h 17"/>
                <a:gd name="T8" fmla="*/ 0 w 30"/>
                <a:gd name="T9" fmla="*/ 0 h 17"/>
                <a:gd name="T10" fmla="*/ 0 w 30"/>
                <a:gd name="T11" fmla="*/ 4 h 17"/>
                <a:gd name="T12" fmla="*/ 0 60000 65536"/>
                <a:gd name="T13" fmla="*/ 0 60000 65536"/>
                <a:gd name="T14" fmla="*/ 0 60000 65536"/>
                <a:gd name="T15" fmla="*/ 0 60000 65536"/>
                <a:gd name="T16" fmla="*/ 0 60000 65536"/>
                <a:gd name="T17" fmla="*/ 0 60000 65536"/>
                <a:gd name="T18" fmla="*/ 0 w 30"/>
                <a:gd name="T19" fmla="*/ 0 h 17"/>
                <a:gd name="T20" fmla="*/ 30 w 3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0" h="17">
                  <a:moveTo>
                    <a:pt x="0" y="16"/>
                  </a:moveTo>
                  <a:lnTo>
                    <a:pt x="29" y="16"/>
                  </a:lnTo>
                  <a:lnTo>
                    <a:pt x="29" y="8"/>
                  </a:lnTo>
                  <a:lnTo>
                    <a:pt x="15" y="0"/>
                  </a:lnTo>
                  <a:lnTo>
                    <a:pt x="0" y="0"/>
                  </a:lnTo>
                  <a:lnTo>
                    <a:pt x="0" y="1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73" name="Freeform 251"/>
            <p:cNvSpPr>
              <a:spLocks noChangeAspect="1"/>
            </p:cNvSpPr>
            <p:nvPr/>
          </p:nvSpPr>
          <p:spPr bwMode="auto">
            <a:xfrm>
              <a:off x="4305" y="2975"/>
              <a:ext cx="16" cy="15"/>
            </a:xfrm>
            <a:custGeom>
              <a:avLst/>
              <a:gdLst>
                <a:gd name="T0" fmla="*/ 3 w 19"/>
                <a:gd name="T1" fmla="*/ 0 h 17"/>
                <a:gd name="T2" fmla="*/ 3 w 19"/>
                <a:gd name="T3" fmla="*/ 4 h 17"/>
                <a:gd name="T4" fmla="*/ 0 w 19"/>
                <a:gd name="T5" fmla="*/ 4 h 17"/>
                <a:gd name="T6" fmla="*/ 0 w 19"/>
                <a:gd name="T7" fmla="*/ 0 h 17"/>
                <a:gd name="T8" fmla="*/ 3 w 19"/>
                <a:gd name="T9" fmla="*/ 0 h 17"/>
                <a:gd name="T10" fmla="*/ 0 60000 65536"/>
                <a:gd name="T11" fmla="*/ 0 60000 65536"/>
                <a:gd name="T12" fmla="*/ 0 60000 65536"/>
                <a:gd name="T13" fmla="*/ 0 60000 65536"/>
                <a:gd name="T14" fmla="*/ 0 60000 65536"/>
                <a:gd name="T15" fmla="*/ 0 w 19"/>
                <a:gd name="T16" fmla="*/ 0 h 17"/>
                <a:gd name="T17" fmla="*/ 19 w 19"/>
                <a:gd name="T18" fmla="*/ 17 h 17"/>
              </a:gdLst>
              <a:ahLst/>
              <a:cxnLst>
                <a:cxn ang="T10">
                  <a:pos x="T0" y="T1"/>
                </a:cxn>
                <a:cxn ang="T11">
                  <a:pos x="T2" y="T3"/>
                </a:cxn>
                <a:cxn ang="T12">
                  <a:pos x="T4" y="T5"/>
                </a:cxn>
                <a:cxn ang="T13">
                  <a:pos x="T6" y="T7"/>
                </a:cxn>
                <a:cxn ang="T14">
                  <a:pos x="T8" y="T9"/>
                </a:cxn>
              </a:cxnLst>
              <a:rect l="T15" t="T16" r="T17" b="T18"/>
              <a:pathLst>
                <a:path w="19" h="17">
                  <a:moveTo>
                    <a:pt x="18" y="0"/>
                  </a:moveTo>
                  <a:lnTo>
                    <a:pt x="18" y="16"/>
                  </a:lnTo>
                  <a:lnTo>
                    <a:pt x="0" y="16"/>
                  </a:lnTo>
                  <a:lnTo>
                    <a:pt x="0" y="0"/>
                  </a:lnTo>
                  <a:lnTo>
                    <a:pt x="1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74" name="Freeform 252"/>
            <p:cNvSpPr>
              <a:spLocks noChangeAspect="1"/>
            </p:cNvSpPr>
            <p:nvPr/>
          </p:nvSpPr>
          <p:spPr bwMode="auto">
            <a:xfrm>
              <a:off x="4656" y="2891"/>
              <a:ext cx="130" cy="126"/>
            </a:xfrm>
            <a:custGeom>
              <a:avLst/>
              <a:gdLst>
                <a:gd name="T0" fmla="*/ 0 w 150"/>
                <a:gd name="T1" fmla="*/ 0 h 133"/>
                <a:gd name="T2" fmla="*/ 3 w 150"/>
                <a:gd name="T3" fmla="*/ 9 h 133"/>
                <a:gd name="T4" fmla="*/ 3 w 150"/>
                <a:gd name="T5" fmla="*/ 9 h 133"/>
                <a:gd name="T6" fmla="*/ 3 w 150"/>
                <a:gd name="T7" fmla="*/ 9 h 133"/>
                <a:gd name="T8" fmla="*/ 3 w 150"/>
                <a:gd name="T9" fmla="*/ 9 h 133"/>
                <a:gd name="T10" fmla="*/ 3 w 150"/>
                <a:gd name="T11" fmla="*/ 9 h 133"/>
                <a:gd name="T12" fmla="*/ 3 w 150"/>
                <a:gd name="T13" fmla="*/ 9 h 133"/>
                <a:gd name="T14" fmla="*/ 3 w 150"/>
                <a:gd name="T15" fmla="*/ 9 h 133"/>
                <a:gd name="T16" fmla="*/ 3 w 150"/>
                <a:gd name="T17" fmla="*/ 9 h 133"/>
                <a:gd name="T18" fmla="*/ 3 w 150"/>
                <a:gd name="T19" fmla="*/ 10 h 133"/>
                <a:gd name="T20" fmla="*/ 3 w 150"/>
                <a:gd name="T21" fmla="*/ 12 h 133"/>
                <a:gd name="T22" fmla="*/ 3 w 150"/>
                <a:gd name="T23" fmla="*/ 13 h 133"/>
                <a:gd name="T24" fmla="*/ 3 w 150"/>
                <a:gd name="T25" fmla="*/ 14 h 133"/>
                <a:gd name="T26" fmla="*/ 3 w 150"/>
                <a:gd name="T27" fmla="*/ 14 h 133"/>
                <a:gd name="T28" fmla="*/ 3 w 150"/>
                <a:gd name="T29" fmla="*/ 13 h 133"/>
                <a:gd name="T30" fmla="*/ 3 w 150"/>
                <a:gd name="T31" fmla="*/ 13 h 133"/>
                <a:gd name="T32" fmla="*/ 3 w 150"/>
                <a:gd name="T33" fmla="*/ 12 h 133"/>
                <a:gd name="T34" fmla="*/ 3 w 150"/>
                <a:gd name="T35" fmla="*/ 9 h 133"/>
                <a:gd name="T36" fmla="*/ 3 w 150"/>
                <a:gd name="T37" fmla="*/ 9 h 133"/>
                <a:gd name="T38" fmla="*/ 3 w 150"/>
                <a:gd name="T39" fmla="*/ 10 h 133"/>
                <a:gd name="T40" fmla="*/ 3 w 150"/>
                <a:gd name="T41" fmla="*/ 12 h 133"/>
                <a:gd name="T42" fmla="*/ 0 w 150"/>
                <a:gd name="T43" fmla="*/ 10 h 133"/>
                <a:gd name="T44" fmla="*/ 0 w 150"/>
                <a:gd name="T45" fmla="*/ 0 h 1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0"/>
                <a:gd name="T70" fmla="*/ 0 h 133"/>
                <a:gd name="T71" fmla="*/ 150 w 150"/>
                <a:gd name="T72" fmla="*/ 133 h 1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0" h="133">
                  <a:moveTo>
                    <a:pt x="0" y="0"/>
                  </a:moveTo>
                  <a:lnTo>
                    <a:pt x="30" y="15"/>
                  </a:lnTo>
                  <a:lnTo>
                    <a:pt x="51" y="15"/>
                  </a:lnTo>
                  <a:lnTo>
                    <a:pt x="74" y="36"/>
                  </a:lnTo>
                  <a:lnTo>
                    <a:pt x="67" y="59"/>
                  </a:lnTo>
                  <a:lnTo>
                    <a:pt x="105" y="59"/>
                  </a:lnTo>
                  <a:lnTo>
                    <a:pt x="113" y="67"/>
                  </a:lnTo>
                  <a:lnTo>
                    <a:pt x="97" y="73"/>
                  </a:lnTo>
                  <a:lnTo>
                    <a:pt x="105" y="88"/>
                  </a:lnTo>
                  <a:lnTo>
                    <a:pt x="119" y="104"/>
                  </a:lnTo>
                  <a:lnTo>
                    <a:pt x="134" y="117"/>
                  </a:lnTo>
                  <a:lnTo>
                    <a:pt x="149" y="125"/>
                  </a:lnTo>
                  <a:lnTo>
                    <a:pt x="149" y="132"/>
                  </a:lnTo>
                  <a:lnTo>
                    <a:pt x="134" y="132"/>
                  </a:lnTo>
                  <a:lnTo>
                    <a:pt x="126" y="125"/>
                  </a:lnTo>
                  <a:lnTo>
                    <a:pt x="113" y="125"/>
                  </a:lnTo>
                  <a:lnTo>
                    <a:pt x="97" y="117"/>
                  </a:lnTo>
                  <a:lnTo>
                    <a:pt x="59" y="80"/>
                  </a:lnTo>
                  <a:lnTo>
                    <a:pt x="38" y="96"/>
                  </a:lnTo>
                  <a:lnTo>
                    <a:pt x="46" y="104"/>
                  </a:lnTo>
                  <a:lnTo>
                    <a:pt x="23" y="117"/>
                  </a:lnTo>
                  <a:lnTo>
                    <a:pt x="0" y="104"/>
                  </a:lnTo>
                  <a:lnTo>
                    <a:pt x="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75" name="Freeform 253"/>
            <p:cNvSpPr>
              <a:spLocks noChangeAspect="1"/>
            </p:cNvSpPr>
            <p:nvPr/>
          </p:nvSpPr>
          <p:spPr bwMode="auto">
            <a:xfrm>
              <a:off x="4530" y="2863"/>
              <a:ext cx="126" cy="127"/>
            </a:xfrm>
            <a:custGeom>
              <a:avLst/>
              <a:gdLst>
                <a:gd name="T0" fmla="*/ 3 w 147"/>
                <a:gd name="T1" fmla="*/ 7 h 136"/>
                <a:gd name="T2" fmla="*/ 3 w 147"/>
                <a:gd name="T3" fmla="*/ 7 h 136"/>
                <a:gd name="T4" fmla="*/ 3 w 147"/>
                <a:gd name="T5" fmla="*/ 7 h 136"/>
                <a:gd name="T6" fmla="*/ 3 w 147"/>
                <a:gd name="T7" fmla="*/ 7 h 136"/>
                <a:gd name="T8" fmla="*/ 3 w 147"/>
                <a:gd name="T9" fmla="*/ 7 h 136"/>
                <a:gd name="T10" fmla="*/ 3 w 147"/>
                <a:gd name="T11" fmla="*/ 7 h 136"/>
                <a:gd name="T12" fmla="*/ 3 w 147"/>
                <a:gd name="T13" fmla="*/ 7 h 136"/>
                <a:gd name="T14" fmla="*/ 3 w 147"/>
                <a:gd name="T15" fmla="*/ 7 h 136"/>
                <a:gd name="T16" fmla="*/ 3 w 147"/>
                <a:gd name="T17" fmla="*/ 7 h 136"/>
                <a:gd name="T18" fmla="*/ 3 w 147"/>
                <a:gd name="T19" fmla="*/ 7 h 136"/>
                <a:gd name="T20" fmla="*/ 3 w 147"/>
                <a:gd name="T21" fmla="*/ 7 h 136"/>
                <a:gd name="T22" fmla="*/ 3 w 147"/>
                <a:gd name="T23" fmla="*/ 7 h 136"/>
                <a:gd name="T24" fmla="*/ 0 w 147"/>
                <a:gd name="T25" fmla="*/ 7 h 136"/>
                <a:gd name="T26" fmla="*/ 3 w 147"/>
                <a:gd name="T27" fmla="*/ 7 h 136"/>
                <a:gd name="T28" fmla="*/ 3 w 147"/>
                <a:gd name="T29" fmla="*/ 0 h 136"/>
                <a:gd name="T30" fmla="*/ 3 w 147"/>
                <a:gd name="T31" fmla="*/ 7 h 136"/>
                <a:gd name="T32" fmla="*/ 3 w 147"/>
                <a:gd name="T33" fmla="*/ 7 h 136"/>
                <a:gd name="T34" fmla="*/ 3 w 147"/>
                <a:gd name="T35" fmla="*/ 7 h 136"/>
                <a:gd name="T36" fmla="*/ 3 w 147"/>
                <a:gd name="T37" fmla="*/ 7 h 136"/>
                <a:gd name="T38" fmla="*/ 3 w 147"/>
                <a:gd name="T39" fmla="*/ 7 h 136"/>
                <a:gd name="T40" fmla="*/ 3 w 147"/>
                <a:gd name="T41" fmla="*/ 7 h 136"/>
                <a:gd name="T42" fmla="*/ 3 w 147"/>
                <a:gd name="T43" fmla="*/ 7 h 136"/>
                <a:gd name="T44" fmla="*/ 3 w 147"/>
                <a:gd name="T45" fmla="*/ 7 h 136"/>
                <a:gd name="T46" fmla="*/ 3 w 147"/>
                <a:gd name="T47" fmla="*/ 7 h 136"/>
                <a:gd name="T48" fmla="*/ 3 w 147"/>
                <a:gd name="T49" fmla="*/ 7 h 136"/>
                <a:gd name="T50" fmla="*/ 3 w 147"/>
                <a:gd name="T51" fmla="*/ 7 h 1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
                <a:gd name="T79" fmla="*/ 0 h 136"/>
                <a:gd name="T80" fmla="*/ 147 w 147"/>
                <a:gd name="T81" fmla="*/ 136 h 1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 h="136">
                  <a:moveTo>
                    <a:pt x="146" y="135"/>
                  </a:moveTo>
                  <a:lnTo>
                    <a:pt x="107" y="135"/>
                  </a:lnTo>
                  <a:lnTo>
                    <a:pt x="107" y="83"/>
                  </a:lnTo>
                  <a:lnTo>
                    <a:pt x="76" y="75"/>
                  </a:lnTo>
                  <a:lnTo>
                    <a:pt x="46" y="60"/>
                  </a:lnTo>
                  <a:lnTo>
                    <a:pt x="30" y="67"/>
                  </a:lnTo>
                  <a:lnTo>
                    <a:pt x="23" y="60"/>
                  </a:lnTo>
                  <a:lnTo>
                    <a:pt x="15" y="44"/>
                  </a:lnTo>
                  <a:lnTo>
                    <a:pt x="38" y="44"/>
                  </a:lnTo>
                  <a:lnTo>
                    <a:pt x="38" y="31"/>
                  </a:lnTo>
                  <a:lnTo>
                    <a:pt x="15" y="31"/>
                  </a:lnTo>
                  <a:lnTo>
                    <a:pt x="15" y="23"/>
                  </a:lnTo>
                  <a:lnTo>
                    <a:pt x="0" y="23"/>
                  </a:lnTo>
                  <a:lnTo>
                    <a:pt x="7" y="8"/>
                  </a:lnTo>
                  <a:lnTo>
                    <a:pt x="23" y="0"/>
                  </a:lnTo>
                  <a:lnTo>
                    <a:pt x="30" y="8"/>
                  </a:lnTo>
                  <a:lnTo>
                    <a:pt x="46" y="8"/>
                  </a:lnTo>
                  <a:lnTo>
                    <a:pt x="53" y="15"/>
                  </a:lnTo>
                  <a:lnTo>
                    <a:pt x="53" y="44"/>
                  </a:lnTo>
                  <a:lnTo>
                    <a:pt x="69" y="44"/>
                  </a:lnTo>
                  <a:lnTo>
                    <a:pt x="76" y="31"/>
                  </a:lnTo>
                  <a:lnTo>
                    <a:pt x="92" y="31"/>
                  </a:lnTo>
                  <a:lnTo>
                    <a:pt x="92" y="23"/>
                  </a:lnTo>
                  <a:lnTo>
                    <a:pt x="99" y="23"/>
                  </a:lnTo>
                  <a:lnTo>
                    <a:pt x="146" y="31"/>
                  </a:lnTo>
                  <a:lnTo>
                    <a:pt x="146" y="13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76" name="Freeform 254"/>
            <p:cNvSpPr>
              <a:spLocks noChangeAspect="1"/>
            </p:cNvSpPr>
            <p:nvPr/>
          </p:nvSpPr>
          <p:spPr bwMode="auto">
            <a:xfrm>
              <a:off x="4450" y="2432"/>
              <a:ext cx="15" cy="16"/>
            </a:xfrm>
            <a:custGeom>
              <a:avLst/>
              <a:gdLst>
                <a:gd name="T0" fmla="*/ 4 w 17"/>
                <a:gd name="T1" fmla="*/ 8 h 17"/>
                <a:gd name="T2" fmla="*/ 4 w 17"/>
                <a:gd name="T3" fmla="*/ 8 h 17"/>
                <a:gd name="T4" fmla="*/ 0 w 17"/>
                <a:gd name="T5" fmla="*/ 8 h 17"/>
                <a:gd name="T6" fmla="*/ 4 w 17"/>
                <a:gd name="T7" fmla="*/ 0 h 17"/>
                <a:gd name="T8" fmla="*/ 4 w 17"/>
                <a:gd name="T9" fmla="*/ 8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8"/>
                  </a:moveTo>
                  <a:lnTo>
                    <a:pt x="8" y="16"/>
                  </a:lnTo>
                  <a:lnTo>
                    <a:pt x="0" y="16"/>
                  </a:lnTo>
                  <a:lnTo>
                    <a:pt x="8" y="0"/>
                  </a:lnTo>
                  <a:lnTo>
                    <a:pt x="16"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77" name="Freeform 255"/>
            <p:cNvSpPr>
              <a:spLocks noChangeAspect="1"/>
            </p:cNvSpPr>
            <p:nvPr/>
          </p:nvSpPr>
          <p:spPr bwMode="auto">
            <a:xfrm>
              <a:off x="4464" y="2406"/>
              <a:ext cx="14" cy="13"/>
            </a:xfrm>
            <a:custGeom>
              <a:avLst/>
              <a:gdLst>
                <a:gd name="T0" fmla="*/ 0 w 16"/>
                <a:gd name="T1" fmla="*/ 7 h 14"/>
                <a:gd name="T2" fmla="*/ 4 w 16"/>
                <a:gd name="T3" fmla="*/ 7 h 14"/>
                <a:gd name="T4" fmla="*/ 4 w 16"/>
                <a:gd name="T5" fmla="*/ 7 h 14"/>
                <a:gd name="T6" fmla="*/ 4 w 16"/>
                <a:gd name="T7" fmla="*/ 0 h 14"/>
                <a:gd name="T8" fmla="*/ 0 w 16"/>
                <a:gd name="T9" fmla="*/ 7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7"/>
                  </a:moveTo>
                  <a:lnTo>
                    <a:pt x="7" y="13"/>
                  </a:lnTo>
                  <a:lnTo>
                    <a:pt x="15" y="7"/>
                  </a:lnTo>
                  <a:lnTo>
                    <a:pt x="7" y="0"/>
                  </a:lnTo>
                  <a:lnTo>
                    <a:pt x="0"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78" name="Freeform 256"/>
            <p:cNvSpPr>
              <a:spLocks noChangeAspect="1"/>
            </p:cNvSpPr>
            <p:nvPr/>
          </p:nvSpPr>
          <p:spPr bwMode="auto">
            <a:xfrm>
              <a:off x="4696" y="2662"/>
              <a:ext cx="11" cy="8"/>
            </a:xfrm>
            <a:custGeom>
              <a:avLst/>
              <a:gdLst>
                <a:gd name="T0" fmla="*/ 2 w 14"/>
                <a:gd name="T1" fmla="*/ 0 h 9"/>
                <a:gd name="T2" fmla="*/ 2 w 14"/>
                <a:gd name="T3" fmla="*/ 4 h 9"/>
                <a:gd name="T4" fmla="*/ 0 w 14"/>
                <a:gd name="T5" fmla="*/ 0 h 9"/>
                <a:gd name="T6" fmla="*/ 2 w 14"/>
                <a:gd name="T7" fmla="*/ 0 h 9"/>
                <a:gd name="T8" fmla="*/ 0 60000 65536"/>
                <a:gd name="T9" fmla="*/ 0 60000 65536"/>
                <a:gd name="T10" fmla="*/ 0 60000 65536"/>
                <a:gd name="T11" fmla="*/ 0 60000 65536"/>
                <a:gd name="T12" fmla="*/ 0 w 14"/>
                <a:gd name="T13" fmla="*/ 0 h 9"/>
                <a:gd name="T14" fmla="*/ 14 w 14"/>
                <a:gd name="T15" fmla="*/ 9 h 9"/>
              </a:gdLst>
              <a:ahLst/>
              <a:cxnLst>
                <a:cxn ang="T8">
                  <a:pos x="T0" y="T1"/>
                </a:cxn>
                <a:cxn ang="T9">
                  <a:pos x="T2" y="T3"/>
                </a:cxn>
                <a:cxn ang="T10">
                  <a:pos x="T4" y="T5"/>
                </a:cxn>
                <a:cxn ang="T11">
                  <a:pos x="T6" y="T7"/>
                </a:cxn>
              </a:cxnLst>
              <a:rect l="T12" t="T13" r="T14" b="T15"/>
              <a:pathLst>
                <a:path w="14" h="9">
                  <a:moveTo>
                    <a:pt x="13" y="0"/>
                  </a:moveTo>
                  <a:lnTo>
                    <a:pt x="13" y="8"/>
                  </a:lnTo>
                  <a:lnTo>
                    <a:pt x="0" y="0"/>
                  </a:lnTo>
                  <a:lnTo>
                    <a:pt x="13"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79" name="Freeform 257"/>
            <p:cNvSpPr>
              <a:spLocks noChangeAspect="1"/>
            </p:cNvSpPr>
            <p:nvPr/>
          </p:nvSpPr>
          <p:spPr bwMode="auto">
            <a:xfrm>
              <a:off x="4562" y="2745"/>
              <a:ext cx="13" cy="13"/>
            </a:xfrm>
            <a:custGeom>
              <a:avLst/>
              <a:gdLst>
                <a:gd name="T0" fmla="*/ 2 w 16"/>
                <a:gd name="T1" fmla="*/ 0 h 15"/>
                <a:gd name="T2" fmla="*/ 2 w 16"/>
                <a:gd name="T3" fmla="*/ 3 h 15"/>
                <a:gd name="T4" fmla="*/ 2 w 16"/>
                <a:gd name="T5" fmla="*/ 3 h 15"/>
                <a:gd name="T6" fmla="*/ 0 w 16"/>
                <a:gd name="T7" fmla="*/ 0 h 15"/>
                <a:gd name="T8" fmla="*/ 2 w 16"/>
                <a:gd name="T9" fmla="*/ 0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15" y="0"/>
                  </a:moveTo>
                  <a:lnTo>
                    <a:pt x="15" y="14"/>
                  </a:lnTo>
                  <a:lnTo>
                    <a:pt x="8" y="14"/>
                  </a:lnTo>
                  <a:lnTo>
                    <a:pt x="0" y="0"/>
                  </a:lnTo>
                  <a:lnTo>
                    <a:pt x="1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grpSp>
          <p:nvGrpSpPr>
            <p:cNvPr id="4" name="Group 258"/>
            <p:cNvGrpSpPr>
              <a:grpSpLocks noChangeAspect="1"/>
            </p:cNvGrpSpPr>
            <p:nvPr/>
          </p:nvGrpSpPr>
          <p:grpSpPr bwMode="auto">
            <a:xfrm>
              <a:off x="4307" y="2585"/>
              <a:ext cx="136" cy="203"/>
              <a:chOff x="4629" y="2399"/>
              <a:chExt cx="168" cy="248"/>
            </a:xfrm>
            <a:grpFill/>
          </p:grpSpPr>
          <p:sp>
            <p:nvSpPr>
              <p:cNvPr id="82474" name="Freeform 259">
                <a:hlinkClick r:id="rId3" action="ppaction://hlinksldjump" tooltip="Philippinen"/>
              </p:cNvPr>
              <p:cNvSpPr>
                <a:spLocks noChangeAspect="1"/>
              </p:cNvSpPr>
              <p:nvPr/>
            </p:nvSpPr>
            <p:spPr bwMode="auto">
              <a:xfrm>
                <a:off x="4629" y="2535"/>
                <a:ext cx="47" cy="61"/>
              </a:xfrm>
              <a:custGeom>
                <a:avLst/>
                <a:gdLst>
                  <a:gd name="T0" fmla="*/ 267 w 45"/>
                  <a:gd name="T1" fmla="*/ 5487 h 53"/>
                  <a:gd name="T2" fmla="*/ 173 w 45"/>
                  <a:gd name="T3" fmla="*/ 10812 h 53"/>
                  <a:gd name="T4" fmla="*/ 173 w 45"/>
                  <a:gd name="T5" fmla="*/ 12917 h 53"/>
                  <a:gd name="T6" fmla="*/ 0 w 45"/>
                  <a:gd name="T7" fmla="*/ 19078 h 53"/>
                  <a:gd name="T8" fmla="*/ 0 w 45"/>
                  <a:gd name="T9" fmla="*/ 16484 h 53"/>
                  <a:gd name="T10" fmla="*/ 8 w 45"/>
                  <a:gd name="T11" fmla="*/ 10812 h 53"/>
                  <a:gd name="T12" fmla="*/ 225 w 45"/>
                  <a:gd name="T13" fmla="*/ 0 h 53"/>
                  <a:gd name="T14" fmla="*/ 267 w 45"/>
                  <a:gd name="T15" fmla="*/ 5487 h 53"/>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53"/>
                  <a:gd name="T26" fmla="*/ 45 w 45"/>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53">
                    <a:moveTo>
                      <a:pt x="44" y="15"/>
                    </a:moveTo>
                    <a:lnTo>
                      <a:pt x="29" y="29"/>
                    </a:lnTo>
                    <a:lnTo>
                      <a:pt x="29" y="36"/>
                    </a:lnTo>
                    <a:lnTo>
                      <a:pt x="0" y="52"/>
                    </a:lnTo>
                    <a:lnTo>
                      <a:pt x="0" y="44"/>
                    </a:lnTo>
                    <a:lnTo>
                      <a:pt x="8" y="29"/>
                    </a:lnTo>
                    <a:lnTo>
                      <a:pt x="36" y="0"/>
                    </a:lnTo>
                    <a:lnTo>
                      <a:pt x="44"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75" name="Freeform 260">
                <a:hlinkClick r:id="rId3" action="ppaction://hlinksldjump" tooltip="Philippinen"/>
              </p:cNvPr>
              <p:cNvSpPr>
                <a:spLocks noChangeAspect="1"/>
              </p:cNvSpPr>
              <p:nvPr/>
            </p:nvSpPr>
            <p:spPr bwMode="auto">
              <a:xfrm>
                <a:off x="4709" y="2570"/>
                <a:ext cx="88" cy="77"/>
              </a:xfrm>
              <a:custGeom>
                <a:avLst/>
                <a:gdLst>
                  <a:gd name="T0" fmla="*/ 264 w 83"/>
                  <a:gd name="T1" fmla="*/ 9129 h 66"/>
                  <a:gd name="T2" fmla="*/ 8 w 83"/>
                  <a:gd name="T3" fmla="*/ 18377 h 66"/>
                  <a:gd name="T4" fmla="*/ 0 w 83"/>
                  <a:gd name="T5" fmla="*/ 27631 h 66"/>
                  <a:gd name="T6" fmla="*/ 264 w 83"/>
                  <a:gd name="T7" fmla="*/ 18377 h 66"/>
                  <a:gd name="T8" fmla="*/ 442 w 83"/>
                  <a:gd name="T9" fmla="*/ 18377 h 66"/>
                  <a:gd name="T10" fmla="*/ 442 w 83"/>
                  <a:gd name="T11" fmla="*/ 31331 h 66"/>
                  <a:gd name="T12" fmla="*/ 705 w 83"/>
                  <a:gd name="T13" fmla="*/ 41964 h 66"/>
                  <a:gd name="T14" fmla="*/ 792 w 83"/>
                  <a:gd name="T15" fmla="*/ 36553 h 66"/>
                  <a:gd name="T16" fmla="*/ 705 w 83"/>
                  <a:gd name="T17" fmla="*/ 27631 h 66"/>
                  <a:gd name="T18" fmla="*/ 792 w 83"/>
                  <a:gd name="T19" fmla="*/ 27631 h 66"/>
                  <a:gd name="T20" fmla="*/ 956 w 83"/>
                  <a:gd name="T21" fmla="*/ 18377 h 66"/>
                  <a:gd name="T22" fmla="*/ 792 w 83"/>
                  <a:gd name="T23" fmla="*/ 13502 h 66"/>
                  <a:gd name="T24" fmla="*/ 891 w 83"/>
                  <a:gd name="T25" fmla="*/ 4156 h 66"/>
                  <a:gd name="T26" fmla="*/ 705 w 83"/>
                  <a:gd name="T27" fmla="*/ 0 h 66"/>
                  <a:gd name="T28" fmla="*/ 629 w 83"/>
                  <a:gd name="T29" fmla="*/ 9129 h 66"/>
                  <a:gd name="T30" fmla="*/ 264 w 83"/>
                  <a:gd name="T31" fmla="*/ 9129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3"/>
                  <a:gd name="T49" fmla="*/ 0 h 66"/>
                  <a:gd name="T50" fmla="*/ 83 w 83"/>
                  <a:gd name="T51" fmla="*/ 66 h 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3" h="66">
                    <a:moveTo>
                      <a:pt x="23" y="15"/>
                    </a:moveTo>
                    <a:lnTo>
                      <a:pt x="8" y="28"/>
                    </a:lnTo>
                    <a:lnTo>
                      <a:pt x="0" y="44"/>
                    </a:lnTo>
                    <a:lnTo>
                      <a:pt x="23" y="28"/>
                    </a:lnTo>
                    <a:lnTo>
                      <a:pt x="38" y="28"/>
                    </a:lnTo>
                    <a:lnTo>
                      <a:pt x="38" y="49"/>
                    </a:lnTo>
                    <a:lnTo>
                      <a:pt x="59" y="65"/>
                    </a:lnTo>
                    <a:lnTo>
                      <a:pt x="67" y="57"/>
                    </a:lnTo>
                    <a:lnTo>
                      <a:pt x="59" y="44"/>
                    </a:lnTo>
                    <a:lnTo>
                      <a:pt x="67" y="44"/>
                    </a:lnTo>
                    <a:lnTo>
                      <a:pt x="82" y="28"/>
                    </a:lnTo>
                    <a:lnTo>
                      <a:pt x="67" y="21"/>
                    </a:lnTo>
                    <a:lnTo>
                      <a:pt x="75" y="7"/>
                    </a:lnTo>
                    <a:lnTo>
                      <a:pt x="59" y="0"/>
                    </a:lnTo>
                    <a:lnTo>
                      <a:pt x="54" y="15"/>
                    </a:lnTo>
                    <a:lnTo>
                      <a:pt x="23"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76" name="Freeform 261">
                <a:hlinkClick r:id="rId3" action="ppaction://hlinksldjump" tooltip="Philippinen"/>
              </p:cNvPr>
              <p:cNvSpPr>
                <a:spLocks noChangeAspect="1"/>
              </p:cNvSpPr>
              <p:nvPr/>
            </p:nvSpPr>
            <p:spPr bwMode="auto">
              <a:xfrm>
                <a:off x="4700" y="2544"/>
                <a:ext cx="32" cy="35"/>
              </a:xfrm>
              <a:custGeom>
                <a:avLst/>
                <a:gdLst>
                  <a:gd name="T0" fmla="*/ 423 w 30"/>
                  <a:gd name="T1" fmla="*/ 1109 h 31"/>
                  <a:gd name="T2" fmla="*/ 307 w 30"/>
                  <a:gd name="T3" fmla="*/ 4890 h 31"/>
                  <a:gd name="T4" fmla="*/ 0 w 30"/>
                  <a:gd name="T5" fmla="*/ 2361 h 31"/>
                  <a:gd name="T6" fmla="*/ 195 w 30"/>
                  <a:gd name="T7" fmla="*/ 0 h 31"/>
                  <a:gd name="T8" fmla="*/ 423 w 30"/>
                  <a:gd name="T9" fmla="*/ 1109 h 31"/>
                  <a:gd name="T10" fmla="*/ 0 60000 65536"/>
                  <a:gd name="T11" fmla="*/ 0 60000 65536"/>
                  <a:gd name="T12" fmla="*/ 0 60000 65536"/>
                  <a:gd name="T13" fmla="*/ 0 60000 65536"/>
                  <a:gd name="T14" fmla="*/ 0 60000 65536"/>
                  <a:gd name="T15" fmla="*/ 0 w 30"/>
                  <a:gd name="T16" fmla="*/ 0 h 31"/>
                  <a:gd name="T17" fmla="*/ 30 w 30"/>
                  <a:gd name="T18" fmla="*/ 31 h 31"/>
                </a:gdLst>
                <a:ahLst/>
                <a:cxnLst>
                  <a:cxn ang="T10">
                    <a:pos x="T0" y="T1"/>
                  </a:cxn>
                  <a:cxn ang="T11">
                    <a:pos x="T2" y="T3"/>
                  </a:cxn>
                  <a:cxn ang="T12">
                    <a:pos x="T4" y="T5"/>
                  </a:cxn>
                  <a:cxn ang="T13">
                    <a:pos x="T6" y="T7"/>
                  </a:cxn>
                  <a:cxn ang="T14">
                    <a:pos x="T8" y="T9"/>
                  </a:cxn>
                </a:cxnLst>
                <a:rect l="T15" t="T16" r="T17" b="T18"/>
                <a:pathLst>
                  <a:path w="30" h="31">
                    <a:moveTo>
                      <a:pt x="29" y="7"/>
                    </a:moveTo>
                    <a:lnTo>
                      <a:pt x="21" y="30"/>
                    </a:lnTo>
                    <a:lnTo>
                      <a:pt x="0" y="15"/>
                    </a:lnTo>
                    <a:lnTo>
                      <a:pt x="14" y="0"/>
                    </a:lnTo>
                    <a:lnTo>
                      <a:pt x="29"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77" name="Freeform 262">
                <a:hlinkClick r:id="rId3" action="ppaction://hlinksldjump" tooltip="Philippinen"/>
              </p:cNvPr>
              <p:cNvSpPr>
                <a:spLocks noChangeAspect="1"/>
              </p:cNvSpPr>
              <p:nvPr/>
            </p:nvSpPr>
            <p:spPr bwMode="auto">
              <a:xfrm>
                <a:off x="4692" y="2519"/>
                <a:ext cx="18" cy="26"/>
              </a:xfrm>
              <a:custGeom>
                <a:avLst/>
                <a:gdLst>
                  <a:gd name="T0" fmla="*/ 164 w 17"/>
                  <a:gd name="T1" fmla="*/ 2351 h 23"/>
                  <a:gd name="T2" fmla="*/ 0 w 17"/>
                  <a:gd name="T3" fmla="*/ 3831 h 23"/>
                  <a:gd name="T4" fmla="*/ 0 w 17"/>
                  <a:gd name="T5" fmla="*/ 0 h 23"/>
                  <a:gd name="T6" fmla="*/ 164 w 17"/>
                  <a:gd name="T7" fmla="*/ 2351 h 23"/>
                  <a:gd name="T8" fmla="*/ 0 60000 65536"/>
                  <a:gd name="T9" fmla="*/ 0 60000 65536"/>
                  <a:gd name="T10" fmla="*/ 0 60000 65536"/>
                  <a:gd name="T11" fmla="*/ 0 60000 65536"/>
                  <a:gd name="T12" fmla="*/ 0 w 17"/>
                  <a:gd name="T13" fmla="*/ 0 h 23"/>
                  <a:gd name="T14" fmla="*/ 17 w 17"/>
                  <a:gd name="T15" fmla="*/ 23 h 23"/>
                </a:gdLst>
                <a:ahLst/>
                <a:cxnLst>
                  <a:cxn ang="T8">
                    <a:pos x="T0" y="T1"/>
                  </a:cxn>
                  <a:cxn ang="T9">
                    <a:pos x="T2" y="T3"/>
                  </a:cxn>
                  <a:cxn ang="T10">
                    <a:pos x="T4" y="T5"/>
                  </a:cxn>
                  <a:cxn ang="T11">
                    <a:pos x="T6" y="T7"/>
                  </a:cxn>
                </a:cxnLst>
                <a:rect l="T12" t="T13" r="T14" b="T15"/>
                <a:pathLst>
                  <a:path w="17" h="23">
                    <a:moveTo>
                      <a:pt x="16" y="14"/>
                    </a:moveTo>
                    <a:lnTo>
                      <a:pt x="0" y="22"/>
                    </a:lnTo>
                    <a:lnTo>
                      <a:pt x="0" y="0"/>
                    </a:lnTo>
                    <a:lnTo>
                      <a:pt x="16" y="14"/>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78" name="Freeform 263">
                <a:hlinkClick r:id="rId3" action="ppaction://hlinksldjump" tooltip="Philippinen"/>
              </p:cNvPr>
              <p:cNvSpPr>
                <a:spLocks noChangeAspect="1"/>
              </p:cNvSpPr>
              <p:nvPr/>
            </p:nvSpPr>
            <p:spPr bwMode="auto">
              <a:xfrm>
                <a:off x="4659" y="2399"/>
                <a:ext cx="109" cy="163"/>
              </a:xfrm>
              <a:custGeom>
                <a:avLst/>
                <a:gdLst>
                  <a:gd name="T0" fmla="*/ 924 w 101"/>
                  <a:gd name="T1" fmla="*/ 0 h 141"/>
                  <a:gd name="T2" fmla="*/ 1308 w 101"/>
                  <a:gd name="T3" fmla="*/ 9305 h 141"/>
                  <a:gd name="T4" fmla="*/ 924 w 101"/>
                  <a:gd name="T5" fmla="*/ 22810 h 141"/>
                  <a:gd name="T6" fmla="*/ 1123 w 101"/>
                  <a:gd name="T7" fmla="*/ 31899 h 141"/>
                  <a:gd name="T8" fmla="*/ 1308 w 101"/>
                  <a:gd name="T9" fmla="*/ 29679 h 141"/>
                  <a:gd name="T10" fmla="*/ 1700 w 101"/>
                  <a:gd name="T11" fmla="*/ 31899 h 141"/>
                  <a:gd name="T12" fmla="*/ 2049 w 101"/>
                  <a:gd name="T13" fmla="*/ 45852 h 141"/>
                  <a:gd name="T14" fmla="*/ 2489 w 101"/>
                  <a:gd name="T15" fmla="*/ 55278 h 141"/>
                  <a:gd name="T16" fmla="*/ 2489 w 101"/>
                  <a:gd name="T17" fmla="*/ 61767 h 141"/>
                  <a:gd name="T18" fmla="*/ 1700 w 101"/>
                  <a:gd name="T19" fmla="*/ 53006 h 141"/>
                  <a:gd name="T20" fmla="*/ 1503 w 101"/>
                  <a:gd name="T21" fmla="*/ 42356 h 141"/>
                  <a:gd name="T22" fmla="*/ 1123 w 101"/>
                  <a:gd name="T23" fmla="*/ 38881 h 141"/>
                  <a:gd name="T24" fmla="*/ 561 w 101"/>
                  <a:gd name="T25" fmla="*/ 38881 h 141"/>
                  <a:gd name="T26" fmla="*/ 194 w 101"/>
                  <a:gd name="T27" fmla="*/ 29679 h 141"/>
                  <a:gd name="T28" fmla="*/ 0 w 101"/>
                  <a:gd name="T29" fmla="*/ 16290 h 141"/>
                  <a:gd name="T30" fmla="*/ 356 w 101"/>
                  <a:gd name="T31" fmla="*/ 0 h 141"/>
                  <a:gd name="T32" fmla="*/ 924 w 101"/>
                  <a:gd name="T33" fmla="*/ 0 h 1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
                  <a:gd name="T52" fmla="*/ 0 h 141"/>
                  <a:gd name="T53" fmla="*/ 101 w 101"/>
                  <a:gd name="T54" fmla="*/ 141 h 1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 h="141">
                    <a:moveTo>
                      <a:pt x="38" y="0"/>
                    </a:moveTo>
                    <a:lnTo>
                      <a:pt x="54" y="21"/>
                    </a:lnTo>
                    <a:lnTo>
                      <a:pt x="38" y="52"/>
                    </a:lnTo>
                    <a:lnTo>
                      <a:pt x="46" y="73"/>
                    </a:lnTo>
                    <a:lnTo>
                      <a:pt x="54" y="67"/>
                    </a:lnTo>
                    <a:lnTo>
                      <a:pt x="69" y="73"/>
                    </a:lnTo>
                    <a:lnTo>
                      <a:pt x="84" y="103"/>
                    </a:lnTo>
                    <a:lnTo>
                      <a:pt x="100" y="125"/>
                    </a:lnTo>
                    <a:lnTo>
                      <a:pt x="100" y="140"/>
                    </a:lnTo>
                    <a:lnTo>
                      <a:pt x="69" y="119"/>
                    </a:lnTo>
                    <a:lnTo>
                      <a:pt x="61" y="96"/>
                    </a:lnTo>
                    <a:lnTo>
                      <a:pt x="46" y="88"/>
                    </a:lnTo>
                    <a:lnTo>
                      <a:pt x="23" y="88"/>
                    </a:lnTo>
                    <a:lnTo>
                      <a:pt x="7" y="67"/>
                    </a:lnTo>
                    <a:lnTo>
                      <a:pt x="0" y="36"/>
                    </a:lnTo>
                    <a:lnTo>
                      <a:pt x="15" y="0"/>
                    </a:lnTo>
                    <a:lnTo>
                      <a:pt x="3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79" name="Freeform 264">
                <a:hlinkClick r:id="rId3" action="ppaction://hlinksldjump" tooltip="Philippinen"/>
              </p:cNvPr>
              <p:cNvSpPr>
                <a:spLocks noChangeAspect="1"/>
              </p:cNvSpPr>
              <p:nvPr/>
            </p:nvSpPr>
            <p:spPr bwMode="auto">
              <a:xfrm>
                <a:off x="4766" y="2502"/>
                <a:ext cx="24" cy="34"/>
              </a:xfrm>
              <a:custGeom>
                <a:avLst/>
                <a:gdLst>
                  <a:gd name="T0" fmla="*/ 470 w 22"/>
                  <a:gd name="T1" fmla="*/ 0 h 30"/>
                  <a:gd name="T2" fmla="*/ 794 w 22"/>
                  <a:gd name="T3" fmla="*/ 4125 h 30"/>
                  <a:gd name="T4" fmla="*/ 279 w 22"/>
                  <a:gd name="T5" fmla="*/ 5484 h 30"/>
                  <a:gd name="T6" fmla="*/ 0 w 22"/>
                  <a:gd name="T7" fmla="*/ 1384 h 30"/>
                  <a:gd name="T8" fmla="*/ 470 w 22"/>
                  <a:gd name="T9" fmla="*/ 0 h 30"/>
                  <a:gd name="T10" fmla="*/ 0 60000 65536"/>
                  <a:gd name="T11" fmla="*/ 0 60000 65536"/>
                  <a:gd name="T12" fmla="*/ 0 60000 65536"/>
                  <a:gd name="T13" fmla="*/ 0 60000 65536"/>
                  <a:gd name="T14" fmla="*/ 0 60000 65536"/>
                  <a:gd name="T15" fmla="*/ 0 w 22"/>
                  <a:gd name="T16" fmla="*/ 0 h 30"/>
                  <a:gd name="T17" fmla="*/ 22 w 22"/>
                  <a:gd name="T18" fmla="*/ 30 h 30"/>
                </a:gdLst>
                <a:ahLst/>
                <a:cxnLst>
                  <a:cxn ang="T10">
                    <a:pos x="T0" y="T1"/>
                  </a:cxn>
                  <a:cxn ang="T11">
                    <a:pos x="T2" y="T3"/>
                  </a:cxn>
                  <a:cxn ang="T12">
                    <a:pos x="T4" y="T5"/>
                  </a:cxn>
                  <a:cxn ang="T13">
                    <a:pos x="T6" y="T7"/>
                  </a:cxn>
                  <a:cxn ang="T14">
                    <a:pos x="T8" y="T9"/>
                  </a:cxn>
                </a:cxnLst>
                <a:rect l="T15" t="T16" r="T17" b="T18"/>
                <a:pathLst>
                  <a:path w="22" h="30">
                    <a:moveTo>
                      <a:pt x="13" y="0"/>
                    </a:moveTo>
                    <a:lnTo>
                      <a:pt x="21" y="21"/>
                    </a:lnTo>
                    <a:lnTo>
                      <a:pt x="7" y="29"/>
                    </a:lnTo>
                    <a:lnTo>
                      <a:pt x="0" y="8"/>
                    </a:lnTo>
                    <a:lnTo>
                      <a:pt x="13"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80" name="Freeform 265">
                <a:hlinkClick r:id="rId3" action="ppaction://hlinksldjump" tooltip="Philippinen"/>
              </p:cNvPr>
              <p:cNvSpPr>
                <a:spLocks noChangeAspect="1"/>
              </p:cNvSpPr>
              <p:nvPr/>
            </p:nvSpPr>
            <p:spPr bwMode="auto">
              <a:xfrm>
                <a:off x="4739" y="2474"/>
                <a:ext cx="20" cy="12"/>
              </a:xfrm>
              <a:custGeom>
                <a:avLst/>
                <a:gdLst>
                  <a:gd name="T0" fmla="*/ 0 w 18"/>
                  <a:gd name="T1" fmla="*/ 0 h 9"/>
                  <a:gd name="T2" fmla="*/ 1400 w 18"/>
                  <a:gd name="T3" fmla="*/ 1500160 h 9"/>
                  <a:gd name="T4" fmla="*/ 1400 w 18"/>
                  <a:gd name="T5" fmla="*/ 0 h 9"/>
                  <a:gd name="T6" fmla="*/ 0 w 18"/>
                  <a:gd name="T7" fmla="*/ 0 h 9"/>
                  <a:gd name="T8" fmla="*/ 0 60000 65536"/>
                  <a:gd name="T9" fmla="*/ 0 60000 65536"/>
                  <a:gd name="T10" fmla="*/ 0 60000 65536"/>
                  <a:gd name="T11" fmla="*/ 0 60000 65536"/>
                  <a:gd name="T12" fmla="*/ 0 w 18"/>
                  <a:gd name="T13" fmla="*/ 0 h 9"/>
                  <a:gd name="T14" fmla="*/ 18 w 18"/>
                  <a:gd name="T15" fmla="*/ 9 h 9"/>
                </a:gdLst>
                <a:ahLst/>
                <a:cxnLst>
                  <a:cxn ang="T8">
                    <a:pos x="T0" y="T1"/>
                  </a:cxn>
                  <a:cxn ang="T9">
                    <a:pos x="T2" y="T3"/>
                  </a:cxn>
                  <a:cxn ang="T10">
                    <a:pos x="T4" y="T5"/>
                  </a:cxn>
                  <a:cxn ang="T11">
                    <a:pos x="T6" y="T7"/>
                  </a:cxn>
                </a:cxnLst>
                <a:rect l="T12" t="T13" r="T14" b="T15"/>
                <a:pathLst>
                  <a:path w="18" h="9">
                    <a:moveTo>
                      <a:pt x="0" y="0"/>
                    </a:moveTo>
                    <a:lnTo>
                      <a:pt x="17" y="8"/>
                    </a:lnTo>
                    <a:lnTo>
                      <a:pt x="17" y="0"/>
                    </a:lnTo>
                    <a:lnTo>
                      <a:pt x="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grpSp>
        <p:sp>
          <p:nvSpPr>
            <p:cNvPr id="82381" name="Freeform 266">
              <a:hlinkClick r:id="rId3" action="ppaction://hlinksldjump" tooltip="Taiwan"/>
            </p:cNvPr>
            <p:cNvSpPr>
              <a:spLocks noChangeAspect="1"/>
            </p:cNvSpPr>
            <p:nvPr/>
          </p:nvSpPr>
          <p:spPr bwMode="auto">
            <a:xfrm>
              <a:off x="4352" y="2466"/>
              <a:ext cx="27" cy="66"/>
            </a:xfrm>
            <a:custGeom>
              <a:avLst/>
              <a:gdLst>
                <a:gd name="T0" fmla="*/ 3 w 32"/>
                <a:gd name="T1" fmla="*/ 7 h 68"/>
                <a:gd name="T2" fmla="*/ 3 w 32"/>
                <a:gd name="T3" fmla="*/ 17 h 68"/>
                <a:gd name="T4" fmla="*/ 3 w 32"/>
                <a:gd name="T5" fmla="*/ 17 h 68"/>
                <a:gd name="T6" fmla="*/ 3 w 32"/>
                <a:gd name="T7" fmla="*/ 17 h 68"/>
                <a:gd name="T8" fmla="*/ 3 w 32"/>
                <a:gd name="T9" fmla="*/ 17 h 68"/>
                <a:gd name="T10" fmla="*/ 3 w 32"/>
                <a:gd name="T11" fmla="*/ 17 h 68"/>
                <a:gd name="T12" fmla="*/ 0 w 32"/>
                <a:gd name="T13" fmla="*/ 17 h 68"/>
                <a:gd name="T14" fmla="*/ 3 w 32"/>
                <a:gd name="T15" fmla="*/ 15 h 68"/>
                <a:gd name="T16" fmla="*/ 3 w 32"/>
                <a:gd name="T17" fmla="*/ 0 h 68"/>
                <a:gd name="T18" fmla="*/ 3 w 32"/>
                <a:gd name="T19" fmla="*/ 7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68"/>
                <a:gd name="T32" fmla="*/ 32 w 32"/>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68">
                  <a:moveTo>
                    <a:pt x="31" y="7"/>
                  </a:moveTo>
                  <a:lnTo>
                    <a:pt x="23" y="23"/>
                  </a:lnTo>
                  <a:lnTo>
                    <a:pt x="31" y="59"/>
                  </a:lnTo>
                  <a:lnTo>
                    <a:pt x="23" y="67"/>
                  </a:lnTo>
                  <a:lnTo>
                    <a:pt x="15" y="52"/>
                  </a:lnTo>
                  <a:lnTo>
                    <a:pt x="8" y="52"/>
                  </a:lnTo>
                  <a:lnTo>
                    <a:pt x="0" y="36"/>
                  </a:lnTo>
                  <a:lnTo>
                    <a:pt x="8" y="15"/>
                  </a:lnTo>
                  <a:lnTo>
                    <a:pt x="23" y="0"/>
                  </a:lnTo>
                  <a:lnTo>
                    <a:pt x="31"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82" name="Freeform 267">
              <a:hlinkClick r:id="rId3" action="ppaction://hlinksldjump" tooltip="China (Hainan)"/>
            </p:cNvPr>
            <p:cNvSpPr>
              <a:spLocks noChangeAspect="1"/>
            </p:cNvSpPr>
            <p:nvPr/>
          </p:nvSpPr>
          <p:spPr bwMode="auto">
            <a:xfrm>
              <a:off x="4206" y="2564"/>
              <a:ext cx="34" cy="22"/>
            </a:xfrm>
            <a:custGeom>
              <a:avLst/>
              <a:gdLst>
                <a:gd name="T0" fmla="*/ 3 w 39"/>
                <a:gd name="T1" fmla="*/ 0 h 24"/>
                <a:gd name="T2" fmla="*/ 3 w 39"/>
                <a:gd name="T3" fmla="*/ 0 h 24"/>
                <a:gd name="T4" fmla="*/ 3 w 39"/>
                <a:gd name="T5" fmla="*/ 6 h 24"/>
                <a:gd name="T6" fmla="*/ 3 w 39"/>
                <a:gd name="T7" fmla="*/ 6 h 24"/>
                <a:gd name="T8" fmla="*/ 3 w 39"/>
                <a:gd name="T9" fmla="*/ 6 h 24"/>
                <a:gd name="T10" fmla="*/ 0 w 39"/>
                <a:gd name="T11" fmla="*/ 6 h 24"/>
                <a:gd name="T12" fmla="*/ 3 w 39"/>
                <a:gd name="T13" fmla="*/ 0 h 24"/>
                <a:gd name="T14" fmla="*/ 3 w 39"/>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4"/>
                <a:gd name="T26" fmla="*/ 39 w 39"/>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4">
                  <a:moveTo>
                    <a:pt x="23" y="0"/>
                  </a:moveTo>
                  <a:lnTo>
                    <a:pt x="38" y="0"/>
                  </a:lnTo>
                  <a:lnTo>
                    <a:pt x="38" y="8"/>
                  </a:lnTo>
                  <a:lnTo>
                    <a:pt x="31" y="23"/>
                  </a:lnTo>
                  <a:lnTo>
                    <a:pt x="8" y="23"/>
                  </a:lnTo>
                  <a:lnTo>
                    <a:pt x="0" y="8"/>
                  </a:lnTo>
                  <a:lnTo>
                    <a:pt x="15" y="0"/>
                  </a:lnTo>
                  <a:lnTo>
                    <a:pt x="23"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83" name="Freeform 268"/>
            <p:cNvSpPr>
              <a:spLocks noChangeAspect="1"/>
            </p:cNvSpPr>
            <p:nvPr/>
          </p:nvSpPr>
          <p:spPr bwMode="auto">
            <a:xfrm>
              <a:off x="4846" y="2690"/>
              <a:ext cx="14" cy="8"/>
            </a:xfrm>
            <a:custGeom>
              <a:avLst/>
              <a:gdLst>
                <a:gd name="T0" fmla="*/ 2 w 17"/>
                <a:gd name="T1" fmla="*/ 0 h 9"/>
                <a:gd name="T2" fmla="*/ 2 w 17"/>
                <a:gd name="T3" fmla="*/ 4 h 9"/>
                <a:gd name="T4" fmla="*/ 2 w 17"/>
                <a:gd name="T5" fmla="*/ 4 h 9"/>
                <a:gd name="T6" fmla="*/ 0 w 17"/>
                <a:gd name="T7" fmla="*/ 0 h 9"/>
                <a:gd name="T8" fmla="*/ 2 w 17"/>
                <a:gd name="T9" fmla="*/ 0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8" y="0"/>
                  </a:moveTo>
                  <a:lnTo>
                    <a:pt x="16" y="8"/>
                  </a:lnTo>
                  <a:lnTo>
                    <a:pt x="8" y="8"/>
                  </a:lnTo>
                  <a:lnTo>
                    <a:pt x="0" y="0"/>
                  </a:lnTo>
                  <a:lnTo>
                    <a:pt x="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84" name="Freeform 269"/>
            <p:cNvSpPr>
              <a:spLocks noChangeAspect="1"/>
            </p:cNvSpPr>
            <p:nvPr/>
          </p:nvSpPr>
          <p:spPr bwMode="auto">
            <a:xfrm>
              <a:off x="4871" y="2697"/>
              <a:ext cx="10" cy="14"/>
            </a:xfrm>
            <a:custGeom>
              <a:avLst/>
              <a:gdLst>
                <a:gd name="T0" fmla="*/ 643 w 9"/>
                <a:gd name="T1" fmla="*/ 0 h 16"/>
                <a:gd name="T2" fmla="*/ 643 w 9"/>
                <a:gd name="T3" fmla="*/ 4 h 16"/>
                <a:gd name="T4" fmla="*/ 0 w 9"/>
                <a:gd name="T5" fmla="*/ 4 h 16"/>
                <a:gd name="T6" fmla="*/ 0 w 9"/>
                <a:gd name="T7" fmla="*/ 0 h 16"/>
                <a:gd name="T8" fmla="*/ 643 w 9"/>
                <a:gd name="T9" fmla="*/ 0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8" y="0"/>
                  </a:moveTo>
                  <a:lnTo>
                    <a:pt x="8" y="7"/>
                  </a:lnTo>
                  <a:lnTo>
                    <a:pt x="0" y="15"/>
                  </a:lnTo>
                  <a:lnTo>
                    <a:pt x="0" y="0"/>
                  </a:lnTo>
                  <a:lnTo>
                    <a:pt x="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85" name="Freeform 270"/>
            <p:cNvSpPr>
              <a:spLocks noChangeAspect="1"/>
            </p:cNvSpPr>
            <p:nvPr/>
          </p:nvSpPr>
          <p:spPr bwMode="auto">
            <a:xfrm>
              <a:off x="4898" y="2704"/>
              <a:ext cx="8" cy="15"/>
            </a:xfrm>
            <a:custGeom>
              <a:avLst/>
              <a:gdLst>
                <a:gd name="T0" fmla="*/ 2 w 10"/>
                <a:gd name="T1" fmla="*/ 0 h 17"/>
                <a:gd name="T2" fmla="*/ 2 w 10"/>
                <a:gd name="T3" fmla="*/ 4 h 17"/>
                <a:gd name="T4" fmla="*/ 0 w 10"/>
                <a:gd name="T5" fmla="*/ 4 h 17"/>
                <a:gd name="T6" fmla="*/ 0 w 10"/>
                <a:gd name="T7" fmla="*/ 4 h 17"/>
                <a:gd name="T8" fmla="*/ 2 w 10"/>
                <a:gd name="T9" fmla="*/ 0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9" y="0"/>
                  </a:moveTo>
                  <a:lnTo>
                    <a:pt x="9" y="8"/>
                  </a:lnTo>
                  <a:lnTo>
                    <a:pt x="0" y="16"/>
                  </a:lnTo>
                  <a:lnTo>
                    <a:pt x="0" y="8"/>
                  </a:lnTo>
                  <a:lnTo>
                    <a:pt x="9"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86" name="Freeform 271"/>
            <p:cNvSpPr>
              <a:spLocks noChangeAspect="1"/>
            </p:cNvSpPr>
            <p:nvPr/>
          </p:nvSpPr>
          <p:spPr bwMode="auto">
            <a:xfrm>
              <a:off x="4924" y="2711"/>
              <a:ext cx="15" cy="23"/>
            </a:xfrm>
            <a:custGeom>
              <a:avLst/>
              <a:gdLst>
                <a:gd name="T0" fmla="*/ 7 w 16"/>
                <a:gd name="T1" fmla="*/ 0 h 24"/>
                <a:gd name="T2" fmla="*/ 8 w 16"/>
                <a:gd name="T3" fmla="*/ 12 h 24"/>
                <a:gd name="T4" fmla="*/ 0 w 16"/>
                <a:gd name="T5" fmla="*/ 8 h 24"/>
                <a:gd name="T6" fmla="*/ 7 w 16"/>
                <a:gd name="T7" fmla="*/ 0 h 24"/>
                <a:gd name="T8" fmla="*/ 0 60000 65536"/>
                <a:gd name="T9" fmla="*/ 0 60000 65536"/>
                <a:gd name="T10" fmla="*/ 0 60000 65536"/>
                <a:gd name="T11" fmla="*/ 0 60000 65536"/>
                <a:gd name="T12" fmla="*/ 0 w 16"/>
                <a:gd name="T13" fmla="*/ 0 h 24"/>
                <a:gd name="T14" fmla="*/ 16 w 16"/>
                <a:gd name="T15" fmla="*/ 24 h 24"/>
              </a:gdLst>
              <a:ahLst/>
              <a:cxnLst>
                <a:cxn ang="T8">
                  <a:pos x="T0" y="T1"/>
                </a:cxn>
                <a:cxn ang="T9">
                  <a:pos x="T2" y="T3"/>
                </a:cxn>
                <a:cxn ang="T10">
                  <a:pos x="T4" y="T5"/>
                </a:cxn>
                <a:cxn ang="T11">
                  <a:pos x="T6" y="T7"/>
                </a:cxn>
              </a:cxnLst>
              <a:rect l="T12" t="T13" r="T14" b="T15"/>
              <a:pathLst>
                <a:path w="16" h="24">
                  <a:moveTo>
                    <a:pt x="7" y="0"/>
                  </a:moveTo>
                  <a:lnTo>
                    <a:pt x="15" y="23"/>
                  </a:lnTo>
                  <a:lnTo>
                    <a:pt x="0" y="8"/>
                  </a:lnTo>
                  <a:lnTo>
                    <a:pt x="7"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87" name="Freeform 272">
              <a:hlinkClick r:id="rId3" action="ppaction://hlinksldjump" tooltip="Nordkorea"/>
            </p:cNvPr>
            <p:cNvSpPr>
              <a:spLocks noChangeAspect="1"/>
            </p:cNvSpPr>
            <p:nvPr/>
          </p:nvSpPr>
          <p:spPr bwMode="auto">
            <a:xfrm>
              <a:off x="4365" y="2127"/>
              <a:ext cx="59" cy="111"/>
            </a:xfrm>
            <a:custGeom>
              <a:avLst/>
              <a:gdLst>
                <a:gd name="T0" fmla="*/ 0 w 69"/>
                <a:gd name="T1" fmla="*/ 8 h 118"/>
                <a:gd name="T2" fmla="*/ 3 w 69"/>
                <a:gd name="T3" fmla="*/ 8 h 118"/>
                <a:gd name="T4" fmla="*/ 3 w 69"/>
                <a:gd name="T5" fmla="*/ 8 h 118"/>
                <a:gd name="T6" fmla="*/ 3 w 69"/>
                <a:gd name="T7" fmla="*/ 8 h 118"/>
                <a:gd name="T8" fmla="*/ 3 w 69"/>
                <a:gd name="T9" fmla="*/ 0 h 118"/>
                <a:gd name="T10" fmla="*/ 3 w 69"/>
                <a:gd name="T11" fmla="*/ 0 h 118"/>
                <a:gd name="T12" fmla="*/ 3 w 69"/>
                <a:gd name="T13" fmla="*/ 8 h 118"/>
                <a:gd name="T14" fmla="*/ 3 w 69"/>
                <a:gd name="T15" fmla="*/ 8 h 118"/>
                <a:gd name="T16" fmla="*/ 3 w 69"/>
                <a:gd name="T17" fmla="*/ 8 h 118"/>
                <a:gd name="T18" fmla="*/ 3 w 69"/>
                <a:gd name="T19" fmla="*/ 8 h 118"/>
                <a:gd name="T20" fmla="*/ 3 w 69"/>
                <a:gd name="T21" fmla="*/ 8 h 118"/>
                <a:gd name="T22" fmla="*/ 3 w 69"/>
                <a:gd name="T23" fmla="*/ 8 h 118"/>
                <a:gd name="T24" fmla="*/ 3 w 69"/>
                <a:gd name="T25" fmla="*/ 8 h 118"/>
                <a:gd name="T26" fmla="*/ 3 w 69"/>
                <a:gd name="T27" fmla="*/ 8 h 118"/>
                <a:gd name="T28" fmla="*/ 3 w 69"/>
                <a:gd name="T29" fmla="*/ 8 h 118"/>
                <a:gd name="T30" fmla="*/ 0 w 69"/>
                <a:gd name="T31" fmla="*/ 8 h 1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9"/>
                <a:gd name="T49" fmla="*/ 0 h 118"/>
                <a:gd name="T50" fmla="*/ 69 w 69"/>
                <a:gd name="T51" fmla="*/ 118 h 1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9" h="118">
                  <a:moveTo>
                    <a:pt x="0" y="81"/>
                  </a:moveTo>
                  <a:lnTo>
                    <a:pt x="16" y="36"/>
                  </a:lnTo>
                  <a:lnTo>
                    <a:pt x="45" y="36"/>
                  </a:lnTo>
                  <a:lnTo>
                    <a:pt x="45" y="21"/>
                  </a:lnTo>
                  <a:lnTo>
                    <a:pt x="52" y="0"/>
                  </a:lnTo>
                  <a:lnTo>
                    <a:pt x="60" y="0"/>
                  </a:lnTo>
                  <a:lnTo>
                    <a:pt x="68" y="8"/>
                  </a:lnTo>
                  <a:lnTo>
                    <a:pt x="60" y="29"/>
                  </a:lnTo>
                  <a:lnTo>
                    <a:pt x="68" y="44"/>
                  </a:lnTo>
                  <a:lnTo>
                    <a:pt x="37" y="81"/>
                  </a:lnTo>
                  <a:lnTo>
                    <a:pt x="52" y="88"/>
                  </a:lnTo>
                  <a:lnTo>
                    <a:pt x="60" y="102"/>
                  </a:lnTo>
                  <a:lnTo>
                    <a:pt x="37" y="117"/>
                  </a:lnTo>
                  <a:lnTo>
                    <a:pt x="16" y="117"/>
                  </a:lnTo>
                  <a:lnTo>
                    <a:pt x="8" y="81"/>
                  </a:lnTo>
                  <a:lnTo>
                    <a:pt x="0" y="81"/>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88" name="Freeform 273">
              <a:hlinkClick r:id="rId3" action="ppaction://hlinksldjump" tooltip="Südkorea"/>
            </p:cNvPr>
            <p:cNvSpPr>
              <a:spLocks noChangeAspect="1"/>
            </p:cNvSpPr>
            <p:nvPr/>
          </p:nvSpPr>
          <p:spPr bwMode="auto">
            <a:xfrm>
              <a:off x="4397" y="2222"/>
              <a:ext cx="40" cy="86"/>
            </a:xfrm>
            <a:custGeom>
              <a:avLst/>
              <a:gdLst>
                <a:gd name="T0" fmla="*/ 0 w 47"/>
                <a:gd name="T1" fmla="*/ 9 h 91"/>
                <a:gd name="T2" fmla="*/ 3 w 47"/>
                <a:gd name="T3" fmla="*/ 9 h 91"/>
                <a:gd name="T4" fmla="*/ 3 w 47"/>
                <a:gd name="T5" fmla="*/ 9 h 91"/>
                <a:gd name="T6" fmla="*/ 3 w 47"/>
                <a:gd name="T7" fmla="*/ 9 h 91"/>
                <a:gd name="T8" fmla="*/ 3 w 47"/>
                <a:gd name="T9" fmla="*/ 9 h 91"/>
                <a:gd name="T10" fmla="*/ 3 w 47"/>
                <a:gd name="T11" fmla="*/ 9 h 91"/>
                <a:gd name="T12" fmla="*/ 3 w 47"/>
                <a:gd name="T13" fmla="*/ 9 h 91"/>
                <a:gd name="T14" fmla="*/ 3 w 47"/>
                <a:gd name="T15" fmla="*/ 9 h 91"/>
                <a:gd name="T16" fmla="*/ 3 w 47"/>
                <a:gd name="T17" fmla="*/ 9 h 91"/>
                <a:gd name="T18" fmla="*/ 3 w 47"/>
                <a:gd name="T19" fmla="*/ 9 h 91"/>
                <a:gd name="T20" fmla="*/ 3 w 47"/>
                <a:gd name="T21" fmla="*/ 0 h 91"/>
                <a:gd name="T22" fmla="*/ 0 w 47"/>
                <a:gd name="T23" fmla="*/ 9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91"/>
                <a:gd name="T38" fmla="*/ 47 w 47"/>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91">
                  <a:moveTo>
                    <a:pt x="0" y="15"/>
                  </a:moveTo>
                  <a:lnTo>
                    <a:pt x="8" y="30"/>
                  </a:lnTo>
                  <a:lnTo>
                    <a:pt x="8" y="38"/>
                  </a:lnTo>
                  <a:lnTo>
                    <a:pt x="15" y="67"/>
                  </a:lnTo>
                  <a:lnTo>
                    <a:pt x="8" y="75"/>
                  </a:lnTo>
                  <a:lnTo>
                    <a:pt x="8" y="90"/>
                  </a:lnTo>
                  <a:lnTo>
                    <a:pt x="38" y="75"/>
                  </a:lnTo>
                  <a:lnTo>
                    <a:pt x="46" y="52"/>
                  </a:lnTo>
                  <a:lnTo>
                    <a:pt x="46" y="30"/>
                  </a:lnTo>
                  <a:lnTo>
                    <a:pt x="31" y="15"/>
                  </a:lnTo>
                  <a:lnTo>
                    <a:pt x="23" y="0"/>
                  </a:lnTo>
                  <a:lnTo>
                    <a:pt x="0"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89" name="Freeform 274"/>
            <p:cNvSpPr>
              <a:spLocks noChangeAspect="1"/>
            </p:cNvSpPr>
            <p:nvPr/>
          </p:nvSpPr>
          <p:spPr bwMode="auto">
            <a:xfrm>
              <a:off x="4417" y="1836"/>
              <a:ext cx="22" cy="13"/>
            </a:xfrm>
            <a:custGeom>
              <a:avLst/>
              <a:gdLst>
                <a:gd name="T0" fmla="*/ 3 w 26"/>
                <a:gd name="T1" fmla="*/ 7 h 14"/>
                <a:gd name="T2" fmla="*/ 3 w 26"/>
                <a:gd name="T3" fmla="*/ 7 h 14"/>
                <a:gd name="T4" fmla="*/ 3 w 26"/>
                <a:gd name="T5" fmla="*/ 0 h 14"/>
                <a:gd name="T6" fmla="*/ 0 w 26"/>
                <a:gd name="T7" fmla="*/ 7 h 14"/>
                <a:gd name="T8" fmla="*/ 3 w 26"/>
                <a:gd name="T9" fmla="*/ 7 h 14"/>
                <a:gd name="T10" fmla="*/ 0 60000 65536"/>
                <a:gd name="T11" fmla="*/ 0 60000 65536"/>
                <a:gd name="T12" fmla="*/ 0 60000 65536"/>
                <a:gd name="T13" fmla="*/ 0 60000 65536"/>
                <a:gd name="T14" fmla="*/ 0 60000 65536"/>
                <a:gd name="T15" fmla="*/ 0 w 26"/>
                <a:gd name="T16" fmla="*/ 0 h 14"/>
                <a:gd name="T17" fmla="*/ 26 w 26"/>
                <a:gd name="T18" fmla="*/ 14 h 14"/>
              </a:gdLst>
              <a:ahLst/>
              <a:cxnLst>
                <a:cxn ang="T10">
                  <a:pos x="T0" y="T1"/>
                </a:cxn>
                <a:cxn ang="T11">
                  <a:pos x="T2" y="T3"/>
                </a:cxn>
                <a:cxn ang="T12">
                  <a:pos x="T4" y="T5"/>
                </a:cxn>
                <a:cxn ang="T13">
                  <a:pos x="T6" y="T7"/>
                </a:cxn>
                <a:cxn ang="T14">
                  <a:pos x="T8" y="T9"/>
                </a:cxn>
              </a:cxnLst>
              <a:rect l="T15" t="T16" r="T17" b="T18"/>
              <a:pathLst>
                <a:path w="26" h="14">
                  <a:moveTo>
                    <a:pt x="17" y="13"/>
                  </a:moveTo>
                  <a:lnTo>
                    <a:pt x="25" y="13"/>
                  </a:lnTo>
                  <a:lnTo>
                    <a:pt x="17" y="0"/>
                  </a:lnTo>
                  <a:lnTo>
                    <a:pt x="0" y="8"/>
                  </a:lnTo>
                  <a:lnTo>
                    <a:pt x="17" y="1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90" name="Freeform 275"/>
            <p:cNvSpPr>
              <a:spLocks noChangeAspect="1"/>
            </p:cNvSpPr>
            <p:nvPr/>
          </p:nvSpPr>
          <p:spPr bwMode="auto">
            <a:xfrm>
              <a:off x="4470" y="2377"/>
              <a:ext cx="8" cy="8"/>
            </a:xfrm>
            <a:custGeom>
              <a:avLst/>
              <a:gdLst>
                <a:gd name="T0" fmla="*/ 0 w 9"/>
                <a:gd name="T1" fmla="*/ 0 h 9"/>
                <a:gd name="T2" fmla="*/ 0 w 9"/>
                <a:gd name="T3" fmla="*/ 4 h 9"/>
                <a:gd name="T4" fmla="*/ 4 w 9"/>
                <a:gd name="T5" fmla="*/ 4 h 9"/>
                <a:gd name="T6" fmla="*/ 4 w 9"/>
                <a:gd name="T7" fmla="*/ 0 h 9"/>
                <a:gd name="T8" fmla="*/ 0 w 9"/>
                <a:gd name="T9" fmla="*/ 0 h 9"/>
                <a:gd name="T10" fmla="*/ 0 60000 65536"/>
                <a:gd name="T11" fmla="*/ 0 60000 65536"/>
                <a:gd name="T12" fmla="*/ 0 60000 65536"/>
                <a:gd name="T13" fmla="*/ 0 60000 65536"/>
                <a:gd name="T14" fmla="*/ 0 60000 65536"/>
                <a:gd name="T15" fmla="*/ 0 w 9"/>
                <a:gd name="T16" fmla="*/ 0 h 9"/>
                <a:gd name="T17" fmla="*/ 9 w 9"/>
                <a:gd name="T18" fmla="*/ 9 h 9"/>
              </a:gdLst>
              <a:ahLst/>
              <a:cxnLst>
                <a:cxn ang="T10">
                  <a:pos x="T0" y="T1"/>
                </a:cxn>
                <a:cxn ang="T11">
                  <a:pos x="T2" y="T3"/>
                </a:cxn>
                <a:cxn ang="T12">
                  <a:pos x="T4" y="T5"/>
                </a:cxn>
                <a:cxn ang="T13">
                  <a:pos x="T6" y="T7"/>
                </a:cxn>
                <a:cxn ang="T14">
                  <a:pos x="T8" y="T9"/>
                </a:cxn>
              </a:cxnLst>
              <a:rect l="T15" t="T16" r="T17" b="T18"/>
              <a:pathLst>
                <a:path w="9" h="9">
                  <a:moveTo>
                    <a:pt x="0" y="0"/>
                  </a:moveTo>
                  <a:lnTo>
                    <a:pt x="0" y="8"/>
                  </a:lnTo>
                  <a:lnTo>
                    <a:pt x="8" y="8"/>
                  </a:lnTo>
                  <a:lnTo>
                    <a:pt x="8" y="0"/>
                  </a:lnTo>
                  <a:lnTo>
                    <a:pt x="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91" name="Freeform 276">
              <a:hlinkClick r:id="rId3" action="ppaction://hlinksldjump" tooltip="Japan"/>
            </p:cNvPr>
            <p:cNvSpPr>
              <a:spLocks noChangeAspect="1"/>
            </p:cNvSpPr>
            <p:nvPr/>
          </p:nvSpPr>
          <p:spPr bwMode="auto">
            <a:xfrm>
              <a:off x="4479" y="2305"/>
              <a:ext cx="26" cy="53"/>
            </a:xfrm>
            <a:custGeom>
              <a:avLst/>
              <a:gdLst>
                <a:gd name="T0" fmla="*/ 0 w 31"/>
                <a:gd name="T1" fmla="*/ 5 h 58"/>
                <a:gd name="T2" fmla="*/ 0 w 31"/>
                <a:gd name="T3" fmla="*/ 5 h 58"/>
                <a:gd name="T4" fmla="*/ 3 w 31"/>
                <a:gd name="T5" fmla="*/ 5 h 58"/>
                <a:gd name="T6" fmla="*/ 0 w 31"/>
                <a:gd name="T7" fmla="*/ 5 h 58"/>
                <a:gd name="T8" fmla="*/ 3 w 31"/>
                <a:gd name="T9" fmla="*/ 5 h 58"/>
                <a:gd name="T10" fmla="*/ 3 w 31"/>
                <a:gd name="T11" fmla="*/ 5 h 58"/>
                <a:gd name="T12" fmla="*/ 3 w 31"/>
                <a:gd name="T13" fmla="*/ 5 h 58"/>
                <a:gd name="T14" fmla="*/ 3 w 31"/>
                <a:gd name="T15" fmla="*/ 5 h 58"/>
                <a:gd name="T16" fmla="*/ 3 w 31"/>
                <a:gd name="T17" fmla="*/ 5 h 58"/>
                <a:gd name="T18" fmla="*/ 3 w 31"/>
                <a:gd name="T19" fmla="*/ 0 h 58"/>
                <a:gd name="T20" fmla="*/ 0 w 31"/>
                <a:gd name="T21" fmla="*/ 5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58"/>
                <a:gd name="T35" fmla="*/ 31 w 31"/>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58">
                  <a:moveTo>
                    <a:pt x="0" y="8"/>
                  </a:moveTo>
                  <a:lnTo>
                    <a:pt x="0" y="15"/>
                  </a:lnTo>
                  <a:lnTo>
                    <a:pt x="7" y="21"/>
                  </a:lnTo>
                  <a:lnTo>
                    <a:pt x="0" y="36"/>
                  </a:lnTo>
                  <a:lnTo>
                    <a:pt x="7" y="42"/>
                  </a:lnTo>
                  <a:lnTo>
                    <a:pt x="15" y="57"/>
                  </a:lnTo>
                  <a:lnTo>
                    <a:pt x="30" y="50"/>
                  </a:lnTo>
                  <a:lnTo>
                    <a:pt x="30" y="15"/>
                  </a:lnTo>
                  <a:lnTo>
                    <a:pt x="15" y="8"/>
                  </a:lnTo>
                  <a:lnTo>
                    <a:pt x="7" y="0"/>
                  </a:lnTo>
                  <a:lnTo>
                    <a:pt x="0"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92" name="Freeform 277">
              <a:hlinkClick r:id="rId3" action="ppaction://hlinksldjump" tooltip="Japan"/>
            </p:cNvPr>
            <p:cNvSpPr>
              <a:spLocks noChangeAspect="1"/>
            </p:cNvSpPr>
            <p:nvPr/>
          </p:nvSpPr>
          <p:spPr bwMode="auto">
            <a:xfrm>
              <a:off x="4477" y="2146"/>
              <a:ext cx="126" cy="190"/>
            </a:xfrm>
            <a:custGeom>
              <a:avLst/>
              <a:gdLst>
                <a:gd name="T0" fmla="*/ 3 w 145"/>
                <a:gd name="T1" fmla="*/ 8 h 201"/>
                <a:gd name="T2" fmla="*/ 3 w 145"/>
                <a:gd name="T3" fmla="*/ 8 h 201"/>
                <a:gd name="T4" fmla="*/ 3 w 145"/>
                <a:gd name="T5" fmla="*/ 9 h 201"/>
                <a:gd name="T6" fmla="*/ 3 w 145"/>
                <a:gd name="T7" fmla="*/ 9 h 201"/>
                <a:gd name="T8" fmla="*/ 3 w 145"/>
                <a:gd name="T9" fmla="*/ 9 h 201"/>
                <a:gd name="T10" fmla="*/ 3 w 145"/>
                <a:gd name="T11" fmla="*/ 9 h 201"/>
                <a:gd name="T12" fmla="*/ 3 w 145"/>
                <a:gd name="T13" fmla="*/ 10 h 201"/>
                <a:gd name="T14" fmla="*/ 3 w 145"/>
                <a:gd name="T15" fmla="*/ 9 h 201"/>
                <a:gd name="T16" fmla="*/ 3 w 145"/>
                <a:gd name="T17" fmla="*/ 9 h 201"/>
                <a:gd name="T18" fmla="*/ 3 w 145"/>
                <a:gd name="T19" fmla="*/ 12 h 201"/>
                <a:gd name="T20" fmla="*/ 3 w 145"/>
                <a:gd name="T21" fmla="*/ 15 h 201"/>
                <a:gd name="T22" fmla="*/ 0 w 145"/>
                <a:gd name="T23" fmla="*/ 16 h 201"/>
                <a:gd name="T24" fmla="*/ 3 w 145"/>
                <a:gd name="T25" fmla="*/ 16 h 201"/>
                <a:gd name="T26" fmla="*/ 3 w 145"/>
                <a:gd name="T27" fmla="*/ 17 h 201"/>
                <a:gd name="T28" fmla="*/ 3 w 145"/>
                <a:gd name="T29" fmla="*/ 20 h 201"/>
                <a:gd name="T30" fmla="*/ 3 w 145"/>
                <a:gd name="T31" fmla="*/ 18 h 201"/>
                <a:gd name="T32" fmla="*/ 3 w 145"/>
                <a:gd name="T33" fmla="*/ 19 h 201"/>
                <a:gd name="T34" fmla="*/ 3 w 145"/>
                <a:gd name="T35" fmla="*/ 17 h 201"/>
                <a:gd name="T36" fmla="*/ 3 w 145"/>
                <a:gd name="T37" fmla="*/ 16 h 201"/>
                <a:gd name="T38" fmla="*/ 3 w 145"/>
                <a:gd name="T39" fmla="*/ 15 h 201"/>
                <a:gd name="T40" fmla="*/ 3 w 145"/>
                <a:gd name="T41" fmla="*/ 17 h 201"/>
                <a:gd name="T42" fmla="*/ 3 w 145"/>
                <a:gd name="T43" fmla="*/ 17 h 201"/>
                <a:gd name="T44" fmla="*/ 3 w 145"/>
                <a:gd name="T45" fmla="*/ 15 h 201"/>
                <a:gd name="T46" fmla="*/ 3 w 145"/>
                <a:gd name="T47" fmla="*/ 15 h 201"/>
                <a:gd name="T48" fmla="*/ 3 w 145"/>
                <a:gd name="T49" fmla="*/ 12 h 201"/>
                <a:gd name="T50" fmla="*/ 3 w 145"/>
                <a:gd name="T51" fmla="*/ 14 h 201"/>
                <a:gd name="T52" fmla="*/ 3 w 145"/>
                <a:gd name="T53" fmla="*/ 12 h 201"/>
                <a:gd name="T54" fmla="*/ 3 w 145"/>
                <a:gd name="T55" fmla="*/ 10 h 201"/>
                <a:gd name="T56" fmla="*/ 3 w 145"/>
                <a:gd name="T57" fmla="*/ 9 h 201"/>
                <a:gd name="T58" fmla="*/ 3 w 145"/>
                <a:gd name="T59" fmla="*/ 9 h 201"/>
                <a:gd name="T60" fmla="*/ 3 w 145"/>
                <a:gd name="T61" fmla="*/ 9 h 201"/>
                <a:gd name="T62" fmla="*/ 3 w 145"/>
                <a:gd name="T63" fmla="*/ 9 h 201"/>
                <a:gd name="T64" fmla="*/ 3 w 145"/>
                <a:gd name="T65" fmla="*/ 0 h 201"/>
                <a:gd name="T66" fmla="*/ 3 w 145"/>
                <a:gd name="T67" fmla="*/ 8 h 2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5"/>
                <a:gd name="T103" fmla="*/ 0 h 201"/>
                <a:gd name="T104" fmla="*/ 145 w 145"/>
                <a:gd name="T105" fmla="*/ 201 h 2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5" h="201">
                  <a:moveTo>
                    <a:pt x="106" y="8"/>
                  </a:moveTo>
                  <a:lnTo>
                    <a:pt x="98" y="8"/>
                  </a:lnTo>
                  <a:lnTo>
                    <a:pt x="98" y="29"/>
                  </a:lnTo>
                  <a:lnTo>
                    <a:pt x="106" y="44"/>
                  </a:lnTo>
                  <a:lnTo>
                    <a:pt x="98" y="73"/>
                  </a:lnTo>
                  <a:lnTo>
                    <a:pt x="90" y="104"/>
                  </a:lnTo>
                  <a:lnTo>
                    <a:pt x="77" y="111"/>
                  </a:lnTo>
                  <a:lnTo>
                    <a:pt x="69" y="104"/>
                  </a:lnTo>
                  <a:lnTo>
                    <a:pt x="62" y="104"/>
                  </a:lnTo>
                  <a:lnTo>
                    <a:pt x="62" y="127"/>
                  </a:lnTo>
                  <a:lnTo>
                    <a:pt x="8" y="148"/>
                  </a:lnTo>
                  <a:lnTo>
                    <a:pt x="0" y="163"/>
                  </a:lnTo>
                  <a:lnTo>
                    <a:pt x="31" y="163"/>
                  </a:lnTo>
                  <a:lnTo>
                    <a:pt x="23" y="171"/>
                  </a:lnTo>
                  <a:lnTo>
                    <a:pt x="31" y="200"/>
                  </a:lnTo>
                  <a:lnTo>
                    <a:pt x="38" y="179"/>
                  </a:lnTo>
                  <a:lnTo>
                    <a:pt x="54" y="184"/>
                  </a:lnTo>
                  <a:lnTo>
                    <a:pt x="54" y="171"/>
                  </a:lnTo>
                  <a:lnTo>
                    <a:pt x="46" y="156"/>
                  </a:lnTo>
                  <a:lnTo>
                    <a:pt x="62" y="148"/>
                  </a:lnTo>
                  <a:lnTo>
                    <a:pt x="69" y="171"/>
                  </a:lnTo>
                  <a:lnTo>
                    <a:pt x="85" y="171"/>
                  </a:lnTo>
                  <a:lnTo>
                    <a:pt x="85" y="148"/>
                  </a:lnTo>
                  <a:lnTo>
                    <a:pt x="113" y="148"/>
                  </a:lnTo>
                  <a:lnTo>
                    <a:pt x="121" y="127"/>
                  </a:lnTo>
                  <a:lnTo>
                    <a:pt x="129" y="140"/>
                  </a:lnTo>
                  <a:lnTo>
                    <a:pt x="144" y="127"/>
                  </a:lnTo>
                  <a:lnTo>
                    <a:pt x="129" y="111"/>
                  </a:lnTo>
                  <a:lnTo>
                    <a:pt x="129" y="67"/>
                  </a:lnTo>
                  <a:lnTo>
                    <a:pt x="136" y="67"/>
                  </a:lnTo>
                  <a:lnTo>
                    <a:pt x="136" y="29"/>
                  </a:lnTo>
                  <a:lnTo>
                    <a:pt x="121" y="15"/>
                  </a:lnTo>
                  <a:lnTo>
                    <a:pt x="113" y="0"/>
                  </a:lnTo>
                  <a:lnTo>
                    <a:pt x="106"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93" name="Freeform 278">
              <a:hlinkClick r:id="rId3" action="ppaction://hlinksldjump" tooltip="Japan"/>
            </p:cNvPr>
            <p:cNvSpPr>
              <a:spLocks noChangeAspect="1"/>
            </p:cNvSpPr>
            <p:nvPr/>
          </p:nvSpPr>
          <p:spPr bwMode="auto">
            <a:xfrm>
              <a:off x="4543" y="2058"/>
              <a:ext cx="79" cy="82"/>
            </a:xfrm>
            <a:custGeom>
              <a:avLst/>
              <a:gdLst>
                <a:gd name="T0" fmla="*/ 3 w 91"/>
                <a:gd name="T1" fmla="*/ 8 h 87"/>
                <a:gd name="T2" fmla="*/ 0 w 91"/>
                <a:gd name="T3" fmla="*/ 8 h 87"/>
                <a:gd name="T4" fmla="*/ 3 w 91"/>
                <a:gd name="T5" fmla="*/ 8 h 87"/>
                <a:gd name="T6" fmla="*/ 3 w 91"/>
                <a:gd name="T7" fmla="*/ 8 h 87"/>
                <a:gd name="T8" fmla="*/ 3 w 91"/>
                <a:gd name="T9" fmla="*/ 8 h 87"/>
                <a:gd name="T10" fmla="*/ 3 w 91"/>
                <a:gd name="T11" fmla="*/ 8 h 87"/>
                <a:gd name="T12" fmla="*/ 3 w 91"/>
                <a:gd name="T13" fmla="*/ 8 h 87"/>
                <a:gd name="T14" fmla="*/ 3 w 91"/>
                <a:gd name="T15" fmla="*/ 0 h 87"/>
                <a:gd name="T16" fmla="*/ 3 w 91"/>
                <a:gd name="T17" fmla="*/ 8 h 87"/>
                <a:gd name="T18" fmla="*/ 3 w 91"/>
                <a:gd name="T19" fmla="*/ 8 h 87"/>
                <a:gd name="T20" fmla="*/ 3 w 91"/>
                <a:gd name="T21" fmla="*/ 8 h 87"/>
                <a:gd name="T22" fmla="*/ 3 w 91"/>
                <a:gd name="T23" fmla="*/ 8 h 87"/>
                <a:gd name="T24" fmla="*/ 3 w 91"/>
                <a:gd name="T25" fmla="*/ 8 h 87"/>
                <a:gd name="T26" fmla="*/ 3 w 91"/>
                <a:gd name="T27" fmla="*/ 8 h 87"/>
                <a:gd name="T28" fmla="*/ 3 w 91"/>
                <a:gd name="T29" fmla="*/ 8 h 87"/>
                <a:gd name="T30" fmla="*/ 3 w 91"/>
                <a:gd name="T31" fmla="*/ 8 h 87"/>
                <a:gd name="T32" fmla="*/ 3 w 91"/>
                <a:gd name="T33" fmla="*/ 8 h 87"/>
                <a:gd name="T34" fmla="*/ 3 w 91"/>
                <a:gd name="T35" fmla="*/ 8 h 87"/>
                <a:gd name="T36" fmla="*/ 3 w 91"/>
                <a:gd name="T37" fmla="*/ 8 h 87"/>
                <a:gd name="T38" fmla="*/ 3 w 91"/>
                <a:gd name="T39" fmla="*/ 8 h 87"/>
                <a:gd name="T40" fmla="*/ 3 w 91"/>
                <a:gd name="T41" fmla="*/ 8 h 87"/>
                <a:gd name="T42" fmla="*/ 3 w 91"/>
                <a:gd name="T43" fmla="*/ 8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1"/>
                <a:gd name="T67" fmla="*/ 0 h 87"/>
                <a:gd name="T68" fmla="*/ 91 w 91"/>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1" h="87">
                  <a:moveTo>
                    <a:pt x="15" y="86"/>
                  </a:moveTo>
                  <a:lnTo>
                    <a:pt x="0" y="73"/>
                  </a:lnTo>
                  <a:lnTo>
                    <a:pt x="8" y="50"/>
                  </a:lnTo>
                  <a:lnTo>
                    <a:pt x="23" y="50"/>
                  </a:lnTo>
                  <a:lnTo>
                    <a:pt x="15" y="29"/>
                  </a:lnTo>
                  <a:lnTo>
                    <a:pt x="23" y="21"/>
                  </a:lnTo>
                  <a:lnTo>
                    <a:pt x="15" y="8"/>
                  </a:lnTo>
                  <a:lnTo>
                    <a:pt x="23" y="0"/>
                  </a:lnTo>
                  <a:lnTo>
                    <a:pt x="31" y="8"/>
                  </a:lnTo>
                  <a:lnTo>
                    <a:pt x="38" y="21"/>
                  </a:lnTo>
                  <a:lnTo>
                    <a:pt x="52" y="29"/>
                  </a:lnTo>
                  <a:lnTo>
                    <a:pt x="75" y="21"/>
                  </a:lnTo>
                  <a:lnTo>
                    <a:pt x="90" y="42"/>
                  </a:lnTo>
                  <a:lnTo>
                    <a:pt x="82" y="58"/>
                  </a:lnTo>
                  <a:lnTo>
                    <a:pt x="67" y="50"/>
                  </a:lnTo>
                  <a:lnTo>
                    <a:pt x="59" y="58"/>
                  </a:lnTo>
                  <a:lnTo>
                    <a:pt x="59" y="73"/>
                  </a:lnTo>
                  <a:lnTo>
                    <a:pt x="38" y="58"/>
                  </a:lnTo>
                  <a:lnTo>
                    <a:pt x="23" y="65"/>
                  </a:lnTo>
                  <a:lnTo>
                    <a:pt x="23" y="73"/>
                  </a:lnTo>
                  <a:lnTo>
                    <a:pt x="31" y="79"/>
                  </a:lnTo>
                  <a:lnTo>
                    <a:pt x="15" y="8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94" name="Freeform 279"/>
            <p:cNvSpPr>
              <a:spLocks noChangeAspect="1"/>
            </p:cNvSpPr>
            <p:nvPr/>
          </p:nvSpPr>
          <p:spPr bwMode="auto">
            <a:xfrm>
              <a:off x="4621" y="2063"/>
              <a:ext cx="15" cy="16"/>
            </a:xfrm>
            <a:custGeom>
              <a:avLst/>
              <a:gdLst>
                <a:gd name="T0" fmla="*/ 0 w 16"/>
                <a:gd name="T1" fmla="*/ 0 h 16"/>
                <a:gd name="T2" fmla="*/ 8 w 16"/>
                <a:gd name="T3" fmla="*/ 7 h 16"/>
                <a:gd name="T4" fmla="*/ 0 w 16"/>
                <a:gd name="T5" fmla="*/ 15 h 16"/>
                <a:gd name="T6" fmla="*/ 0 w 16"/>
                <a:gd name="T7" fmla="*/ 0 h 16"/>
                <a:gd name="T8" fmla="*/ 0 60000 65536"/>
                <a:gd name="T9" fmla="*/ 0 60000 65536"/>
                <a:gd name="T10" fmla="*/ 0 60000 65536"/>
                <a:gd name="T11" fmla="*/ 0 60000 65536"/>
                <a:gd name="T12" fmla="*/ 0 w 16"/>
                <a:gd name="T13" fmla="*/ 0 h 16"/>
                <a:gd name="T14" fmla="*/ 16 w 16"/>
                <a:gd name="T15" fmla="*/ 16 h 16"/>
              </a:gdLst>
              <a:ahLst/>
              <a:cxnLst>
                <a:cxn ang="T8">
                  <a:pos x="T0" y="T1"/>
                </a:cxn>
                <a:cxn ang="T9">
                  <a:pos x="T2" y="T3"/>
                </a:cxn>
                <a:cxn ang="T10">
                  <a:pos x="T4" y="T5"/>
                </a:cxn>
                <a:cxn ang="T11">
                  <a:pos x="T6" y="T7"/>
                </a:cxn>
              </a:cxnLst>
              <a:rect l="T12" t="T13" r="T14" b="T15"/>
              <a:pathLst>
                <a:path w="16" h="16">
                  <a:moveTo>
                    <a:pt x="0" y="0"/>
                  </a:moveTo>
                  <a:lnTo>
                    <a:pt x="15" y="7"/>
                  </a:lnTo>
                  <a:lnTo>
                    <a:pt x="0" y="15"/>
                  </a:lnTo>
                  <a:lnTo>
                    <a:pt x="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95" name="Freeform 280"/>
            <p:cNvSpPr>
              <a:spLocks noChangeAspect="1"/>
            </p:cNvSpPr>
            <p:nvPr/>
          </p:nvSpPr>
          <p:spPr bwMode="auto">
            <a:xfrm>
              <a:off x="4635" y="2028"/>
              <a:ext cx="21" cy="23"/>
            </a:xfrm>
            <a:custGeom>
              <a:avLst/>
              <a:gdLst>
                <a:gd name="T0" fmla="*/ 3 w 25"/>
                <a:gd name="T1" fmla="*/ 12 h 24"/>
                <a:gd name="T2" fmla="*/ 3 w 25"/>
                <a:gd name="T3" fmla="*/ 12 h 24"/>
                <a:gd name="T4" fmla="*/ 3 w 25"/>
                <a:gd name="T5" fmla="*/ 0 h 24"/>
                <a:gd name="T6" fmla="*/ 3 w 25"/>
                <a:gd name="T7" fmla="*/ 8 h 24"/>
                <a:gd name="T8" fmla="*/ 0 w 25"/>
                <a:gd name="T9" fmla="*/ 12 h 24"/>
                <a:gd name="T10" fmla="*/ 3 w 25"/>
                <a:gd name="T11" fmla="*/ 12 h 24"/>
                <a:gd name="T12" fmla="*/ 0 60000 65536"/>
                <a:gd name="T13" fmla="*/ 0 60000 65536"/>
                <a:gd name="T14" fmla="*/ 0 60000 65536"/>
                <a:gd name="T15" fmla="*/ 0 60000 65536"/>
                <a:gd name="T16" fmla="*/ 0 60000 65536"/>
                <a:gd name="T17" fmla="*/ 0 60000 65536"/>
                <a:gd name="T18" fmla="*/ 0 w 25"/>
                <a:gd name="T19" fmla="*/ 0 h 24"/>
                <a:gd name="T20" fmla="*/ 25 w 25"/>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5" h="24">
                  <a:moveTo>
                    <a:pt x="8" y="23"/>
                  </a:moveTo>
                  <a:lnTo>
                    <a:pt x="24" y="16"/>
                  </a:lnTo>
                  <a:lnTo>
                    <a:pt x="16" y="0"/>
                  </a:lnTo>
                  <a:lnTo>
                    <a:pt x="8" y="8"/>
                  </a:lnTo>
                  <a:lnTo>
                    <a:pt x="0" y="23"/>
                  </a:lnTo>
                  <a:lnTo>
                    <a:pt x="8" y="2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96" name="Freeform 281"/>
            <p:cNvSpPr>
              <a:spLocks noChangeAspect="1"/>
            </p:cNvSpPr>
            <p:nvPr/>
          </p:nvSpPr>
          <p:spPr bwMode="auto">
            <a:xfrm>
              <a:off x="4656" y="2009"/>
              <a:ext cx="12" cy="14"/>
            </a:xfrm>
            <a:custGeom>
              <a:avLst/>
              <a:gdLst>
                <a:gd name="T0" fmla="*/ 3 w 14"/>
                <a:gd name="T1" fmla="*/ 7 h 15"/>
                <a:gd name="T2" fmla="*/ 3 w 14"/>
                <a:gd name="T3" fmla="*/ 0 h 15"/>
                <a:gd name="T4" fmla="*/ 0 w 14"/>
                <a:gd name="T5" fmla="*/ 7 h 15"/>
                <a:gd name="T6" fmla="*/ 3 w 14"/>
                <a:gd name="T7" fmla="*/ 7 h 15"/>
                <a:gd name="T8" fmla="*/ 0 60000 65536"/>
                <a:gd name="T9" fmla="*/ 0 60000 65536"/>
                <a:gd name="T10" fmla="*/ 0 60000 65536"/>
                <a:gd name="T11" fmla="*/ 0 60000 65536"/>
                <a:gd name="T12" fmla="*/ 0 w 14"/>
                <a:gd name="T13" fmla="*/ 0 h 15"/>
                <a:gd name="T14" fmla="*/ 14 w 14"/>
                <a:gd name="T15" fmla="*/ 15 h 15"/>
              </a:gdLst>
              <a:ahLst/>
              <a:cxnLst>
                <a:cxn ang="T8">
                  <a:pos x="T0" y="T1"/>
                </a:cxn>
                <a:cxn ang="T9">
                  <a:pos x="T2" y="T3"/>
                </a:cxn>
                <a:cxn ang="T10">
                  <a:pos x="T4" y="T5"/>
                </a:cxn>
                <a:cxn ang="T11">
                  <a:pos x="T6" y="T7"/>
                </a:cxn>
              </a:cxnLst>
              <a:rect l="T12" t="T13" r="T14" b="T15"/>
              <a:pathLst>
                <a:path w="14" h="15">
                  <a:moveTo>
                    <a:pt x="13" y="14"/>
                  </a:moveTo>
                  <a:lnTo>
                    <a:pt x="13" y="0"/>
                  </a:lnTo>
                  <a:lnTo>
                    <a:pt x="0" y="8"/>
                  </a:lnTo>
                  <a:lnTo>
                    <a:pt x="13" y="14"/>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97" name="Freeform 282"/>
            <p:cNvSpPr>
              <a:spLocks noChangeAspect="1"/>
            </p:cNvSpPr>
            <p:nvPr/>
          </p:nvSpPr>
          <p:spPr bwMode="auto">
            <a:xfrm>
              <a:off x="4686" y="1911"/>
              <a:ext cx="11" cy="22"/>
            </a:xfrm>
            <a:custGeom>
              <a:avLst/>
              <a:gdLst>
                <a:gd name="T0" fmla="*/ 10 w 11"/>
                <a:gd name="T1" fmla="*/ 0 h 22"/>
                <a:gd name="T2" fmla="*/ 10 w 11"/>
                <a:gd name="T3" fmla="*/ 21 h 22"/>
                <a:gd name="T4" fmla="*/ 0 w 11"/>
                <a:gd name="T5" fmla="*/ 13 h 22"/>
                <a:gd name="T6" fmla="*/ 10 w 11"/>
                <a:gd name="T7" fmla="*/ 0 h 22"/>
                <a:gd name="T8" fmla="*/ 0 60000 65536"/>
                <a:gd name="T9" fmla="*/ 0 60000 65536"/>
                <a:gd name="T10" fmla="*/ 0 60000 65536"/>
                <a:gd name="T11" fmla="*/ 0 60000 65536"/>
                <a:gd name="T12" fmla="*/ 0 w 11"/>
                <a:gd name="T13" fmla="*/ 0 h 22"/>
                <a:gd name="T14" fmla="*/ 11 w 11"/>
                <a:gd name="T15" fmla="*/ 22 h 22"/>
              </a:gdLst>
              <a:ahLst/>
              <a:cxnLst>
                <a:cxn ang="T8">
                  <a:pos x="T0" y="T1"/>
                </a:cxn>
                <a:cxn ang="T9">
                  <a:pos x="T2" y="T3"/>
                </a:cxn>
                <a:cxn ang="T10">
                  <a:pos x="T4" y="T5"/>
                </a:cxn>
                <a:cxn ang="T11">
                  <a:pos x="T6" y="T7"/>
                </a:cxn>
              </a:cxnLst>
              <a:rect l="T12" t="T13" r="T14" b="T15"/>
              <a:pathLst>
                <a:path w="11" h="22">
                  <a:moveTo>
                    <a:pt x="10" y="0"/>
                  </a:moveTo>
                  <a:lnTo>
                    <a:pt x="10" y="21"/>
                  </a:lnTo>
                  <a:lnTo>
                    <a:pt x="0" y="13"/>
                  </a:lnTo>
                  <a:lnTo>
                    <a:pt x="1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98" name="Freeform 283">
              <a:hlinkClick r:id="rId3" action="ppaction://hlinksldjump" tooltip="Russland (Sachalin)"/>
            </p:cNvPr>
            <p:cNvSpPr>
              <a:spLocks noChangeAspect="1"/>
            </p:cNvSpPr>
            <p:nvPr/>
          </p:nvSpPr>
          <p:spPr bwMode="auto">
            <a:xfrm>
              <a:off x="4490" y="1843"/>
              <a:ext cx="85" cy="202"/>
            </a:xfrm>
            <a:custGeom>
              <a:avLst/>
              <a:gdLst>
                <a:gd name="T0" fmla="*/ 0 w 99"/>
                <a:gd name="T1" fmla="*/ 7 h 214"/>
                <a:gd name="T2" fmla="*/ 3 w 99"/>
                <a:gd name="T3" fmla="*/ 8 h 214"/>
                <a:gd name="T4" fmla="*/ 3 w 99"/>
                <a:gd name="T5" fmla="*/ 8 h 214"/>
                <a:gd name="T6" fmla="*/ 3 w 99"/>
                <a:gd name="T7" fmla="*/ 8 h 214"/>
                <a:gd name="T8" fmla="*/ 3 w 99"/>
                <a:gd name="T9" fmla="*/ 14 h 214"/>
                <a:gd name="T10" fmla="*/ 3 w 99"/>
                <a:gd name="T11" fmla="*/ 14 h 214"/>
                <a:gd name="T12" fmla="*/ 3 w 99"/>
                <a:gd name="T13" fmla="*/ 19 h 214"/>
                <a:gd name="T14" fmla="*/ 3 w 99"/>
                <a:gd name="T15" fmla="*/ 20 h 214"/>
                <a:gd name="T16" fmla="*/ 3 w 99"/>
                <a:gd name="T17" fmla="*/ 19 h 214"/>
                <a:gd name="T18" fmla="*/ 3 w 99"/>
                <a:gd name="T19" fmla="*/ 19 h 214"/>
                <a:gd name="T20" fmla="*/ 3 w 99"/>
                <a:gd name="T21" fmla="*/ 17 h 214"/>
                <a:gd name="T22" fmla="*/ 3 w 99"/>
                <a:gd name="T23" fmla="*/ 15 h 214"/>
                <a:gd name="T24" fmla="*/ 3 w 99"/>
                <a:gd name="T25" fmla="*/ 13 h 214"/>
                <a:gd name="T26" fmla="*/ 3 w 99"/>
                <a:gd name="T27" fmla="*/ 12 h 214"/>
                <a:gd name="T28" fmla="*/ 3 w 99"/>
                <a:gd name="T29" fmla="*/ 11 h 214"/>
                <a:gd name="T30" fmla="*/ 3 w 99"/>
                <a:gd name="T31" fmla="*/ 8 h 214"/>
                <a:gd name="T32" fmla="*/ 3 w 99"/>
                <a:gd name="T33" fmla="*/ 8 h 214"/>
                <a:gd name="T34" fmla="*/ 3 w 99"/>
                <a:gd name="T35" fmla="*/ 8 h 214"/>
                <a:gd name="T36" fmla="*/ 3 w 99"/>
                <a:gd name="T37" fmla="*/ 0 h 214"/>
                <a:gd name="T38" fmla="*/ 0 w 99"/>
                <a:gd name="T39" fmla="*/ 7 h 2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9"/>
                <a:gd name="T61" fmla="*/ 0 h 214"/>
                <a:gd name="T62" fmla="*/ 99 w 99"/>
                <a:gd name="T63" fmla="*/ 214 h 2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9" h="214">
                  <a:moveTo>
                    <a:pt x="0" y="7"/>
                  </a:moveTo>
                  <a:lnTo>
                    <a:pt x="8" y="23"/>
                  </a:lnTo>
                  <a:lnTo>
                    <a:pt x="16" y="67"/>
                  </a:lnTo>
                  <a:lnTo>
                    <a:pt x="47" y="103"/>
                  </a:lnTo>
                  <a:lnTo>
                    <a:pt x="47" y="147"/>
                  </a:lnTo>
                  <a:lnTo>
                    <a:pt x="60" y="153"/>
                  </a:lnTo>
                  <a:lnTo>
                    <a:pt x="68" y="205"/>
                  </a:lnTo>
                  <a:lnTo>
                    <a:pt x="75" y="213"/>
                  </a:lnTo>
                  <a:lnTo>
                    <a:pt x="83" y="197"/>
                  </a:lnTo>
                  <a:lnTo>
                    <a:pt x="98" y="197"/>
                  </a:lnTo>
                  <a:lnTo>
                    <a:pt x="98" y="184"/>
                  </a:lnTo>
                  <a:lnTo>
                    <a:pt x="83" y="161"/>
                  </a:lnTo>
                  <a:lnTo>
                    <a:pt x="68" y="140"/>
                  </a:lnTo>
                  <a:lnTo>
                    <a:pt x="68" y="132"/>
                  </a:lnTo>
                  <a:lnTo>
                    <a:pt x="83" y="124"/>
                  </a:lnTo>
                  <a:lnTo>
                    <a:pt x="60" y="88"/>
                  </a:lnTo>
                  <a:lnTo>
                    <a:pt x="39" y="59"/>
                  </a:lnTo>
                  <a:lnTo>
                    <a:pt x="39" y="36"/>
                  </a:lnTo>
                  <a:lnTo>
                    <a:pt x="8" y="0"/>
                  </a:lnTo>
                  <a:lnTo>
                    <a:pt x="0"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399" name="Freeform 284">
              <a:hlinkClick r:id="rId3" action="ppaction://hlinksldjump" tooltip="Südkorea"/>
            </p:cNvPr>
            <p:cNvSpPr>
              <a:spLocks noChangeAspect="1"/>
            </p:cNvSpPr>
            <p:nvPr/>
          </p:nvSpPr>
          <p:spPr bwMode="auto">
            <a:xfrm>
              <a:off x="4405" y="2322"/>
              <a:ext cx="13" cy="6"/>
            </a:xfrm>
            <a:custGeom>
              <a:avLst/>
              <a:gdLst>
                <a:gd name="T0" fmla="*/ 7 w 14"/>
                <a:gd name="T1" fmla="*/ 0 h 7"/>
                <a:gd name="T2" fmla="*/ 7 w 14"/>
                <a:gd name="T3" fmla="*/ 3 h 7"/>
                <a:gd name="T4" fmla="*/ 0 w 14"/>
                <a:gd name="T5" fmla="*/ 0 h 7"/>
                <a:gd name="T6" fmla="*/ 7 w 14"/>
                <a:gd name="T7" fmla="*/ 0 h 7"/>
                <a:gd name="T8" fmla="*/ 0 60000 65536"/>
                <a:gd name="T9" fmla="*/ 0 60000 65536"/>
                <a:gd name="T10" fmla="*/ 0 60000 65536"/>
                <a:gd name="T11" fmla="*/ 0 60000 65536"/>
                <a:gd name="T12" fmla="*/ 0 w 14"/>
                <a:gd name="T13" fmla="*/ 0 h 7"/>
                <a:gd name="T14" fmla="*/ 14 w 14"/>
                <a:gd name="T15" fmla="*/ 7 h 7"/>
              </a:gdLst>
              <a:ahLst/>
              <a:cxnLst>
                <a:cxn ang="T8">
                  <a:pos x="T0" y="T1"/>
                </a:cxn>
                <a:cxn ang="T9">
                  <a:pos x="T2" y="T3"/>
                </a:cxn>
                <a:cxn ang="T10">
                  <a:pos x="T4" y="T5"/>
                </a:cxn>
                <a:cxn ang="T11">
                  <a:pos x="T6" y="T7"/>
                </a:cxn>
              </a:cxnLst>
              <a:rect l="T12" t="T13" r="T14" b="T15"/>
              <a:pathLst>
                <a:path w="14" h="7">
                  <a:moveTo>
                    <a:pt x="13" y="0"/>
                  </a:moveTo>
                  <a:lnTo>
                    <a:pt x="7" y="6"/>
                  </a:lnTo>
                  <a:lnTo>
                    <a:pt x="0" y="0"/>
                  </a:lnTo>
                  <a:lnTo>
                    <a:pt x="13"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00" name="Freeform 285"/>
            <p:cNvSpPr>
              <a:spLocks noChangeAspect="1"/>
            </p:cNvSpPr>
            <p:nvPr/>
          </p:nvSpPr>
          <p:spPr bwMode="auto">
            <a:xfrm>
              <a:off x="4696" y="1654"/>
              <a:ext cx="11" cy="29"/>
            </a:xfrm>
            <a:custGeom>
              <a:avLst/>
              <a:gdLst>
                <a:gd name="T0" fmla="*/ 0 w 14"/>
                <a:gd name="T1" fmla="*/ 15 h 30"/>
                <a:gd name="T2" fmla="*/ 2 w 14"/>
                <a:gd name="T3" fmla="*/ 15 h 30"/>
                <a:gd name="T4" fmla="*/ 2 w 14"/>
                <a:gd name="T5" fmla="*/ 15 h 30"/>
                <a:gd name="T6" fmla="*/ 2 w 14"/>
                <a:gd name="T7" fmla="*/ 8 h 30"/>
                <a:gd name="T8" fmla="*/ 0 w 14"/>
                <a:gd name="T9" fmla="*/ 0 h 30"/>
                <a:gd name="T10" fmla="*/ 0 w 14"/>
                <a:gd name="T11" fmla="*/ 15 h 30"/>
                <a:gd name="T12" fmla="*/ 0 60000 65536"/>
                <a:gd name="T13" fmla="*/ 0 60000 65536"/>
                <a:gd name="T14" fmla="*/ 0 60000 65536"/>
                <a:gd name="T15" fmla="*/ 0 60000 65536"/>
                <a:gd name="T16" fmla="*/ 0 60000 65536"/>
                <a:gd name="T17" fmla="*/ 0 60000 65536"/>
                <a:gd name="T18" fmla="*/ 0 w 14"/>
                <a:gd name="T19" fmla="*/ 0 h 30"/>
                <a:gd name="T20" fmla="*/ 14 w 1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4" h="30">
                  <a:moveTo>
                    <a:pt x="0" y="15"/>
                  </a:moveTo>
                  <a:lnTo>
                    <a:pt x="7" y="29"/>
                  </a:lnTo>
                  <a:lnTo>
                    <a:pt x="13" y="21"/>
                  </a:lnTo>
                  <a:lnTo>
                    <a:pt x="13" y="8"/>
                  </a:lnTo>
                  <a:lnTo>
                    <a:pt x="0" y="0"/>
                  </a:lnTo>
                  <a:lnTo>
                    <a:pt x="0"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01" name="Freeform 286"/>
            <p:cNvSpPr>
              <a:spLocks noChangeAspect="1"/>
            </p:cNvSpPr>
            <p:nvPr/>
          </p:nvSpPr>
          <p:spPr bwMode="auto">
            <a:xfrm>
              <a:off x="4768" y="1750"/>
              <a:ext cx="25" cy="37"/>
            </a:xfrm>
            <a:custGeom>
              <a:avLst/>
              <a:gdLst>
                <a:gd name="T0" fmla="*/ 3 w 30"/>
                <a:gd name="T1" fmla="*/ 9 h 39"/>
                <a:gd name="T2" fmla="*/ 3 w 30"/>
                <a:gd name="T3" fmla="*/ 9 h 39"/>
                <a:gd name="T4" fmla="*/ 0 w 30"/>
                <a:gd name="T5" fmla="*/ 9 h 39"/>
                <a:gd name="T6" fmla="*/ 3 w 30"/>
                <a:gd name="T7" fmla="*/ 0 h 39"/>
                <a:gd name="T8" fmla="*/ 3 w 30"/>
                <a:gd name="T9" fmla="*/ 9 h 39"/>
                <a:gd name="T10" fmla="*/ 0 60000 65536"/>
                <a:gd name="T11" fmla="*/ 0 60000 65536"/>
                <a:gd name="T12" fmla="*/ 0 60000 65536"/>
                <a:gd name="T13" fmla="*/ 0 60000 65536"/>
                <a:gd name="T14" fmla="*/ 0 60000 65536"/>
                <a:gd name="T15" fmla="*/ 0 w 30"/>
                <a:gd name="T16" fmla="*/ 0 h 39"/>
                <a:gd name="T17" fmla="*/ 30 w 30"/>
                <a:gd name="T18" fmla="*/ 39 h 39"/>
              </a:gdLst>
              <a:ahLst/>
              <a:cxnLst>
                <a:cxn ang="T10">
                  <a:pos x="T0" y="T1"/>
                </a:cxn>
                <a:cxn ang="T11">
                  <a:pos x="T2" y="T3"/>
                </a:cxn>
                <a:cxn ang="T12">
                  <a:pos x="T4" y="T5"/>
                </a:cxn>
                <a:cxn ang="T13">
                  <a:pos x="T6" y="T7"/>
                </a:cxn>
                <a:cxn ang="T14">
                  <a:pos x="T8" y="T9"/>
                </a:cxn>
              </a:cxnLst>
              <a:rect l="T15" t="T16" r="T17" b="T18"/>
              <a:pathLst>
                <a:path w="30" h="39">
                  <a:moveTo>
                    <a:pt x="29" y="15"/>
                  </a:moveTo>
                  <a:lnTo>
                    <a:pt x="21" y="38"/>
                  </a:lnTo>
                  <a:lnTo>
                    <a:pt x="0" y="15"/>
                  </a:lnTo>
                  <a:lnTo>
                    <a:pt x="8" y="0"/>
                  </a:lnTo>
                  <a:lnTo>
                    <a:pt x="29"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02" name="Freeform 287"/>
            <p:cNvSpPr>
              <a:spLocks noChangeAspect="1"/>
            </p:cNvSpPr>
            <p:nvPr/>
          </p:nvSpPr>
          <p:spPr bwMode="auto">
            <a:xfrm>
              <a:off x="4050" y="1168"/>
              <a:ext cx="92" cy="48"/>
            </a:xfrm>
            <a:custGeom>
              <a:avLst/>
              <a:gdLst>
                <a:gd name="T0" fmla="*/ 0 w 106"/>
                <a:gd name="T1" fmla="*/ 8 h 51"/>
                <a:gd name="T2" fmla="*/ 3 w 106"/>
                <a:gd name="T3" fmla="*/ 8 h 51"/>
                <a:gd name="T4" fmla="*/ 3 w 106"/>
                <a:gd name="T5" fmla="*/ 8 h 51"/>
                <a:gd name="T6" fmla="*/ 3 w 106"/>
                <a:gd name="T7" fmla="*/ 8 h 51"/>
                <a:gd name="T8" fmla="*/ 3 w 106"/>
                <a:gd name="T9" fmla="*/ 8 h 51"/>
                <a:gd name="T10" fmla="*/ 3 w 106"/>
                <a:gd name="T11" fmla="*/ 8 h 51"/>
                <a:gd name="T12" fmla="*/ 3 w 106"/>
                <a:gd name="T13" fmla="*/ 7 h 51"/>
                <a:gd name="T14" fmla="*/ 3 w 106"/>
                <a:gd name="T15" fmla="*/ 0 h 51"/>
                <a:gd name="T16" fmla="*/ 3 w 106"/>
                <a:gd name="T17" fmla="*/ 8 h 51"/>
                <a:gd name="T18" fmla="*/ 3 w 106"/>
                <a:gd name="T19" fmla="*/ 8 h 51"/>
                <a:gd name="T20" fmla="*/ 0 w 106"/>
                <a:gd name="T21" fmla="*/ 8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6"/>
                <a:gd name="T34" fmla="*/ 0 h 51"/>
                <a:gd name="T35" fmla="*/ 106 w 106"/>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6" h="51">
                  <a:moveTo>
                    <a:pt x="0" y="21"/>
                  </a:moveTo>
                  <a:lnTo>
                    <a:pt x="23" y="42"/>
                  </a:lnTo>
                  <a:lnTo>
                    <a:pt x="46" y="50"/>
                  </a:lnTo>
                  <a:lnTo>
                    <a:pt x="51" y="42"/>
                  </a:lnTo>
                  <a:lnTo>
                    <a:pt x="105" y="21"/>
                  </a:lnTo>
                  <a:lnTo>
                    <a:pt x="90" y="13"/>
                  </a:lnTo>
                  <a:lnTo>
                    <a:pt x="82" y="7"/>
                  </a:lnTo>
                  <a:lnTo>
                    <a:pt x="38" y="0"/>
                  </a:lnTo>
                  <a:lnTo>
                    <a:pt x="23" y="13"/>
                  </a:lnTo>
                  <a:lnTo>
                    <a:pt x="7" y="13"/>
                  </a:lnTo>
                  <a:lnTo>
                    <a:pt x="0" y="21"/>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03" name="Freeform 288"/>
            <p:cNvSpPr>
              <a:spLocks noChangeAspect="1"/>
            </p:cNvSpPr>
            <p:nvPr/>
          </p:nvSpPr>
          <p:spPr bwMode="auto">
            <a:xfrm>
              <a:off x="4156" y="1161"/>
              <a:ext cx="44" cy="20"/>
            </a:xfrm>
            <a:custGeom>
              <a:avLst/>
              <a:gdLst>
                <a:gd name="T0" fmla="*/ 3 w 52"/>
                <a:gd name="T1" fmla="*/ 5 h 22"/>
                <a:gd name="T2" fmla="*/ 3 w 52"/>
                <a:gd name="T3" fmla="*/ 5 h 22"/>
                <a:gd name="T4" fmla="*/ 3 w 52"/>
                <a:gd name="T5" fmla="*/ 0 h 22"/>
                <a:gd name="T6" fmla="*/ 0 w 52"/>
                <a:gd name="T7" fmla="*/ 5 h 22"/>
                <a:gd name="T8" fmla="*/ 3 w 52"/>
                <a:gd name="T9" fmla="*/ 5 h 22"/>
                <a:gd name="T10" fmla="*/ 0 60000 65536"/>
                <a:gd name="T11" fmla="*/ 0 60000 65536"/>
                <a:gd name="T12" fmla="*/ 0 60000 65536"/>
                <a:gd name="T13" fmla="*/ 0 60000 65536"/>
                <a:gd name="T14" fmla="*/ 0 60000 65536"/>
                <a:gd name="T15" fmla="*/ 0 w 52"/>
                <a:gd name="T16" fmla="*/ 0 h 22"/>
                <a:gd name="T17" fmla="*/ 52 w 52"/>
                <a:gd name="T18" fmla="*/ 22 h 22"/>
              </a:gdLst>
              <a:ahLst/>
              <a:cxnLst>
                <a:cxn ang="T10">
                  <a:pos x="T0" y="T1"/>
                </a:cxn>
                <a:cxn ang="T11">
                  <a:pos x="T2" y="T3"/>
                </a:cxn>
                <a:cxn ang="T12">
                  <a:pos x="T4" y="T5"/>
                </a:cxn>
                <a:cxn ang="T13">
                  <a:pos x="T6" y="T7"/>
                </a:cxn>
                <a:cxn ang="T14">
                  <a:pos x="T8" y="T9"/>
                </a:cxn>
              </a:cxnLst>
              <a:rect l="T15" t="T16" r="T17" b="T18"/>
              <a:pathLst>
                <a:path w="52" h="22">
                  <a:moveTo>
                    <a:pt x="7" y="21"/>
                  </a:moveTo>
                  <a:lnTo>
                    <a:pt x="44" y="13"/>
                  </a:lnTo>
                  <a:lnTo>
                    <a:pt x="51" y="0"/>
                  </a:lnTo>
                  <a:lnTo>
                    <a:pt x="0" y="8"/>
                  </a:lnTo>
                  <a:lnTo>
                    <a:pt x="7" y="21"/>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04" name="Freeform 289"/>
            <p:cNvSpPr>
              <a:spLocks noChangeAspect="1"/>
            </p:cNvSpPr>
            <p:nvPr/>
          </p:nvSpPr>
          <p:spPr bwMode="auto">
            <a:xfrm>
              <a:off x="4140" y="1243"/>
              <a:ext cx="29" cy="20"/>
            </a:xfrm>
            <a:custGeom>
              <a:avLst/>
              <a:gdLst>
                <a:gd name="T0" fmla="*/ 0 w 32"/>
                <a:gd name="T1" fmla="*/ 5 h 22"/>
                <a:gd name="T2" fmla="*/ 5 w 32"/>
                <a:gd name="T3" fmla="*/ 5 h 22"/>
                <a:gd name="T4" fmla="*/ 5 w 32"/>
                <a:gd name="T5" fmla="*/ 5 h 22"/>
                <a:gd name="T6" fmla="*/ 0 w 32"/>
                <a:gd name="T7" fmla="*/ 0 h 22"/>
                <a:gd name="T8" fmla="*/ 0 w 32"/>
                <a:gd name="T9" fmla="*/ 5 h 22"/>
                <a:gd name="T10" fmla="*/ 0 60000 65536"/>
                <a:gd name="T11" fmla="*/ 0 60000 65536"/>
                <a:gd name="T12" fmla="*/ 0 60000 65536"/>
                <a:gd name="T13" fmla="*/ 0 60000 65536"/>
                <a:gd name="T14" fmla="*/ 0 60000 65536"/>
                <a:gd name="T15" fmla="*/ 0 w 32"/>
                <a:gd name="T16" fmla="*/ 0 h 22"/>
                <a:gd name="T17" fmla="*/ 32 w 32"/>
                <a:gd name="T18" fmla="*/ 22 h 22"/>
              </a:gdLst>
              <a:ahLst/>
              <a:cxnLst>
                <a:cxn ang="T10">
                  <a:pos x="T0" y="T1"/>
                </a:cxn>
                <a:cxn ang="T11">
                  <a:pos x="T2" y="T3"/>
                </a:cxn>
                <a:cxn ang="T12">
                  <a:pos x="T4" y="T5"/>
                </a:cxn>
                <a:cxn ang="T13">
                  <a:pos x="T6" y="T7"/>
                </a:cxn>
                <a:cxn ang="T14">
                  <a:pos x="T8" y="T9"/>
                </a:cxn>
              </a:cxnLst>
              <a:rect l="T15" t="T16" r="T17" b="T18"/>
              <a:pathLst>
                <a:path w="32" h="22">
                  <a:moveTo>
                    <a:pt x="0" y="21"/>
                  </a:moveTo>
                  <a:lnTo>
                    <a:pt x="31" y="14"/>
                  </a:lnTo>
                  <a:lnTo>
                    <a:pt x="23" y="8"/>
                  </a:lnTo>
                  <a:lnTo>
                    <a:pt x="0" y="0"/>
                  </a:lnTo>
                  <a:lnTo>
                    <a:pt x="0" y="21"/>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05" name="Freeform 290"/>
            <p:cNvSpPr>
              <a:spLocks noChangeAspect="1"/>
            </p:cNvSpPr>
            <p:nvPr/>
          </p:nvSpPr>
          <p:spPr bwMode="auto">
            <a:xfrm>
              <a:off x="4070" y="1259"/>
              <a:ext cx="25" cy="21"/>
            </a:xfrm>
            <a:custGeom>
              <a:avLst/>
              <a:gdLst>
                <a:gd name="T0" fmla="*/ 0 w 29"/>
                <a:gd name="T1" fmla="*/ 7 h 22"/>
                <a:gd name="T2" fmla="*/ 3 w 29"/>
                <a:gd name="T3" fmla="*/ 11 h 22"/>
                <a:gd name="T4" fmla="*/ 3 w 29"/>
                <a:gd name="T5" fmla="*/ 0 h 22"/>
                <a:gd name="T6" fmla="*/ 3 w 29"/>
                <a:gd name="T7" fmla="*/ 0 h 22"/>
                <a:gd name="T8" fmla="*/ 0 w 29"/>
                <a:gd name="T9" fmla="*/ 7 h 22"/>
                <a:gd name="T10" fmla="*/ 0 60000 65536"/>
                <a:gd name="T11" fmla="*/ 0 60000 65536"/>
                <a:gd name="T12" fmla="*/ 0 60000 65536"/>
                <a:gd name="T13" fmla="*/ 0 60000 65536"/>
                <a:gd name="T14" fmla="*/ 0 60000 65536"/>
                <a:gd name="T15" fmla="*/ 0 w 29"/>
                <a:gd name="T16" fmla="*/ 0 h 22"/>
                <a:gd name="T17" fmla="*/ 29 w 29"/>
                <a:gd name="T18" fmla="*/ 22 h 22"/>
              </a:gdLst>
              <a:ahLst/>
              <a:cxnLst>
                <a:cxn ang="T10">
                  <a:pos x="T0" y="T1"/>
                </a:cxn>
                <a:cxn ang="T11">
                  <a:pos x="T2" y="T3"/>
                </a:cxn>
                <a:cxn ang="T12">
                  <a:pos x="T4" y="T5"/>
                </a:cxn>
                <a:cxn ang="T13">
                  <a:pos x="T6" y="T7"/>
                </a:cxn>
                <a:cxn ang="T14">
                  <a:pos x="T8" y="T9"/>
                </a:cxn>
              </a:cxnLst>
              <a:rect l="T15" t="T16" r="T17" b="T18"/>
              <a:pathLst>
                <a:path w="29" h="22">
                  <a:moveTo>
                    <a:pt x="0" y="7"/>
                  </a:moveTo>
                  <a:lnTo>
                    <a:pt x="15" y="21"/>
                  </a:lnTo>
                  <a:lnTo>
                    <a:pt x="28" y="0"/>
                  </a:lnTo>
                  <a:lnTo>
                    <a:pt x="15" y="0"/>
                  </a:lnTo>
                  <a:lnTo>
                    <a:pt x="0" y="7"/>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06" name="Freeform 291"/>
            <p:cNvSpPr>
              <a:spLocks noChangeAspect="1"/>
            </p:cNvSpPr>
            <p:nvPr/>
          </p:nvSpPr>
          <p:spPr bwMode="auto">
            <a:xfrm>
              <a:off x="4110" y="1230"/>
              <a:ext cx="18" cy="22"/>
            </a:xfrm>
            <a:custGeom>
              <a:avLst/>
              <a:gdLst>
                <a:gd name="T0" fmla="*/ 2 w 22"/>
                <a:gd name="T1" fmla="*/ 6 h 24"/>
                <a:gd name="T2" fmla="*/ 2 w 22"/>
                <a:gd name="T3" fmla="*/ 6 h 24"/>
                <a:gd name="T4" fmla="*/ 2 w 22"/>
                <a:gd name="T5" fmla="*/ 0 h 24"/>
                <a:gd name="T6" fmla="*/ 0 w 22"/>
                <a:gd name="T7" fmla="*/ 6 h 24"/>
                <a:gd name="T8" fmla="*/ 2 w 22"/>
                <a:gd name="T9" fmla="*/ 6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7" y="23"/>
                  </a:moveTo>
                  <a:lnTo>
                    <a:pt x="21" y="8"/>
                  </a:lnTo>
                  <a:lnTo>
                    <a:pt x="21" y="0"/>
                  </a:lnTo>
                  <a:lnTo>
                    <a:pt x="0" y="8"/>
                  </a:lnTo>
                  <a:lnTo>
                    <a:pt x="7" y="2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07" name="Freeform 292"/>
            <p:cNvSpPr>
              <a:spLocks noChangeAspect="1"/>
            </p:cNvSpPr>
            <p:nvPr/>
          </p:nvSpPr>
          <p:spPr bwMode="auto">
            <a:xfrm>
              <a:off x="4584" y="1180"/>
              <a:ext cx="46" cy="28"/>
            </a:xfrm>
            <a:custGeom>
              <a:avLst/>
              <a:gdLst>
                <a:gd name="T0" fmla="*/ 3 w 53"/>
                <a:gd name="T1" fmla="*/ 0 h 30"/>
                <a:gd name="T2" fmla="*/ 0 w 53"/>
                <a:gd name="T3" fmla="*/ 7 h 30"/>
                <a:gd name="T4" fmla="*/ 3 w 53"/>
                <a:gd name="T5" fmla="*/ 7 h 30"/>
                <a:gd name="T6" fmla="*/ 3 w 53"/>
                <a:gd name="T7" fmla="*/ 7 h 30"/>
                <a:gd name="T8" fmla="*/ 3 w 53"/>
                <a:gd name="T9" fmla="*/ 0 h 30"/>
                <a:gd name="T10" fmla="*/ 3 w 53"/>
                <a:gd name="T11" fmla="*/ 0 h 30"/>
                <a:gd name="T12" fmla="*/ 0 60000 65536"/>
                <a:gd name="T13" fmla="*/ 0 60000 65536"/>
                <a:gd name="T14" fmla="*/ 0 60000 65536"/>
                <a:gd name="T15" fmla="*/ 0 60000 65536"/>
                <a:gd name="T16" fmla="*/ 0 60000 65536"/>
                <a:gd name="T17" fmla="*/ 0 60000 65536"/>
                <a:gd name="T18" fmla="*/ 0 w 53"/>
                <a:gd name="T19" fmla="*/ 0 h 30"/>
                <a:gd name="T20" fmla="*/ 53 w 53"/>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53" h="30">
                  <a:moveTo>
                    <a:pt x="15" y="0"/>
                  </a:moveTo>
                  <a:lnTo>
                    <a:pt x="0" y="8"/>
                  </a:lnTo>
                  <a:lnTo>
                    <a:pt x="15" y="29"/>
                  </a:lnTo>
                  <a:lnTo>
                    <a:pt x="52" y="8"/>
                  </a:lnTo>
                  <a:lnTo>
                    <a:pt x="29" y="0"/>
                  </a:lnTo>
                  <a:lnTo>
                    <a:pt x="1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08" name="Freeform 293"/>
            <p:cNvSpPr>
              <a:spLocks noChangeAspect="1"/>
            </p:cNvSpPr>
            <p:nvPr/>
          </p:nvSpPr>
          <p:spPr bwMode="auto">
            <a:xfrm>
              <a:off x="3832" y="1313"/>
              <a:ext cx="14" cy="16"/>
            </a:xfrm>
            <a:custGeom>
              <a:avLst/>
              <a:gdLst>
                <a:gd name="T0" fmla="*/ 0 w 16"/>
                <a:gd name="T1" fmla="*/ 8 h 17"/>
                <a:gd name="T2" fmla="*/ 4 w 16"/>
                <a:gd name="T3" fmla="*/ 8 h 17"/>
                <a:gd name="T4" fmla="*/ 4 w 16"/>
                <a:gd name="T5" fmla="*/ 0 h 17"/>
                <a:gd name="T6" fmla="*/ 0 w 16"/>
                <a:gd name="T7" fmla="*/ 8 h 17"/>
                <a:gd name="T8" fmla="*/ 0 w 16"/>
                <a:gd name="T9" fmla="*/ 8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8" y="0"/>
                  </a:lnTo>
                  <a:lnTo>
                    <a:pt x="0" y="8"/>
                  </a:lnTo>
                  <a:lnTo>
                    <a:pt x="0" y="1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09" name="Freeform 294"/>
            <p:cNvSpPr>
              <a:spLocks noChangeAspect="1"/>
            </p:cNvSpPr>
            <p:nvPr/>
          </p:nvSpPr>
          <p:spPr bwMode="auto">
            <a:xfrm>
              <a:off x="3233" y="1619"/>
              <a:ext cx="21" cy="22"/>
            </a:xfrm>
            <a:custGeom>
              <a:avLst/>
              <a:gdLst>
                <a:gd name="T0" fmla="*/ 4 w 24"/>
                <a:gd name="T1" fmla="*/ 0 h 24"/>
                <a:gd name="T2" fmla="*/ 4 w 24"/>
                <a:gd name="T3" fmla="*/ 6 h 24"/>
                <a:gd name="T4" fmla="*/ 4 w 24"/>
                <a:gd name="T5" fmla="*/ 6 h 24"/>
                <a:gd name="T6" fmla="*/ 0 w 24"/>
                <a:gd name="T7" fmla="*/ 6 h 24"/>
                <a:gd name="T8" fmla="*/ 4 w 24"/>
                <a:gd name="T9" fmla="*/ 0 h 24"/>
                <a:gd name="T10" fmla="*/ 4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3" y="0"/>
                  </a:moveTo>
                  <a:lnTo>
                    <a:pt x="23" y="23"/>
                  </a:lnTo>
                  <a:lnTo>
                    <a:pt x="8" y="15"/>
                  </a:lnTo>
                  <a:lnTo>
                    <a:pt x="0" y="7"/>
                  </a:lnTo>
                  <a:lnTo>
                    <a:pt x="8" y="0"/>
                  </a:lnTo>
                  <a:lnTo>
                    <a:pt x="23"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10" name="Freeform 295"/>
            <p:cNvSpPr>
              <a:spLocks noChangeAspect="1"/>
            </p:cNvSpPr>
            <p:nvPr/>
          </p:nvSpPr>
          <p:spPr bwMode="auto">
            <a:xfrm>
              <a:off x="3426" y="1446"/>
              <a:ext cx="12" cy="21"/>
            </a:xfrm>
            <a:custGeom>
              <a:avLst/>
              <a:gdLst>
                <a:gd name="T0" fmla="*/ 3 w 14"/>
                <a:gd name="T1" fmla="*/ 11 h 22"/>
                <a:gd name="T2" fmla="*/ 3 w 14"/>
                <a:gd name="T3" fmla="*/ 11 h 22"/>
                <a:gd name="T4" fmla="*/ 0 w 14"/>
                <a:gd name="T5" fmla="*/ 11 h 22"/>
                <a:gd name="T6" fmla="*/ 0 w 14"/>
                <a:gd name="T7" fmla="*/ 11 h 22"/>
                <a:gd name="T8" fmla="*/ 3 w 14"/>
                <a:gd name="T9" fmla="*/ 0 h 22"/>
                <a:gd name="T10" fmla="*/ 3 w 14"/>
                <a:gd name="T11" fmla="*/ 11 h 22"/>
                <a:gd name="T12" fmla="*/ 0 60000 65536"/>
                <a:gd name="T13" fmla="*/ 0 60000 65536"/>
                <a:gd name="T14" fmla="*/ 0 60000 65536"/>
                <a:gd name="T15" fmla="*/ 0 60000 65536"/>
                <a:gd name="T16" fmla="*/ 0 60000 65536"/>
                <a:gd name="T17" fmla="*/ 0 60000 65536"/>
                <a:gd name="T18" fmla="*/ 0 w 14"/>
                <a:gd name="T19" fmla="*/ 0 h 22"/>
                <a:gd name="T20" fmla="*/ 14 w 1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4" h="22">
                  <a:moveTo>
                    <a:pt x="13" y="14"/>
                  </a:moveTo>
                  <a:lnTo>
                    <a:pt x="5" y="21"/>
                  </a:lnTo>
                  <a:lnTo>
                    <a:pt x="0" y="21"/>
                  </a:lnTo>
                  <a:lnTo>
                    <a:pt x="0" y="14"/>
                  </a:lnTo>
                  <a:lnTo>
                    <a:pt x="5" y="0"/>
                  </a:lnTo>
                  <a:lnTo>
                    <a:pt x="13" y="14"/>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11" name="Freeform 296"/>
            <p:cNvSpPr>
              <a:spLocks noChangeAspect="1"/>
            </p:cNvSpPr>
            <p:nvPr/>
          </p:nvSpPr>
          <p:spPr bwMode="auto">
            <a:xfrm>
              <a:off x="3240" y="1168"/>
              <a:ext cx="27" cy="28"/>
            </a:xfrm>
            <a:custGeom>
              <a:avLst/>
              <a:gdLst>
                <a:gd name="T0" fmla="*/ 3 w 31"/>
                <a:gd name="T1" fmla="*/ 14 h 29"/>
                <a:gd name="T2" fmla="*/ 3 w 31"/>
                <a:gd name="T3" fmla="*/ 14 h 29"/>
                <a:gd name="T4" fmla="*/ 0 w 31"/>
                <a:gd name="T5" fmla="*/ 14 h 29"/>
                <a:gd name="T6" fmla="*/ 3 w 31"/>
                <a:gd name="T7" fmla="*/ 0 h 29"/>
                <a:gd name="T8" fmla="*/ 3 w 31"/>
                <a:gd name="T9" fmla="*/ 14 h 29"/>
                <a:gd name="T10" fmla="*/ 0 60000 65536"/>
                <a:gd name="T11" fmla="*/ 0 60000 65536"/>
                <a:gd name="T12" fmla="*/ 0 60000 65536"/>
                <a:gd name="T13" fmla="*/ 0 60000 65536"/>
                <a:gd name="T14" fmla="*/ 0 60000 65536"/>
                <a:gd name="T15" fmla="*/ 0 w 31"/>
                <a:gd name="T16" fmla="*/ 0 h 29"/>
                <a:gd name="T17" fmla="*/ 31 w 31"/>
                <a:gd name="T18" fmla="*/ 29 h 29"/>
              </a:gdLst>
              <a:ahLst/>
              <a:cxnLst>
                <a:cxn ang="T10">
                  <a:pos x="T0" y="T1"/>
                </a:cxn>
                <a:cxn ang="T11">
                  <a:pos x="T2" y="T3"/>
                </a:cxn>
                <a:cxn ang="T12">
                  <a:pos x="T4" y="T5"/>
                </a:cxn>
                <a:cxn ang="T13">
                  <a:pos x="T6" y="T7"/>
                </a:cxn>
                <a:cxn ang="T14">
                  <a:pos x="T8" y="T9"/>
                </a:cxn>
              </a:cxnLst>
              <a:rect l="T15" t="T16" r="T17" b="T18"/>
              <a:pathLst>
                <a:path w="31" h="29">
                  <a:moveTo>
                    <a:pt x="30" y="15"/>
                  </a:moveTo>
                  <a:lnTo>
                    <a:pt x="15" y="28"/>
                  </a:lnTo>
                  <a:lnTo>
                    <a:pt x="0" y="21"/>
                  </a:lnTo>
                  <a:lnTo>
                    <a:pt x="7" y="0"/>
                  </a:lnTo>
                  <a:lnTo>
                    <a:pt x="30"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12" name="Freeform 297"/>
            <p:cNvSpPr>
              <a:spLocks noChangeAspect="1"/>
            </p:cNvSpPr>
            <p:nvPr/>
          </p:nvSpPr>
          <p:spPr bwMode="auto">
            <a:xfrm>
              <a:off x="3212" y="1200"/>
              <a:ext cx="29" cy="23"/>
            </a:xfrm>
            <a:custGeom>
              <a:avLst/>
              <a:gdLst>
                <a:gd name="T0" fmla="*/ 5 w 32"/>
                <a:gd name="T1" fmla="*/ 8 h 24"/>
                <a:gd name="T2" fmla="*/ 5 w 32"/>
                <a:gd name="T3" fmla="*/ 12 h 24"/>
                <a:gd name="T4" fmla="*/ 0 w 32"/>
                <a:gd name="T5" fmla="*/ 12 h 24"/>
                <a:gd name="T6" fmla="*/ 5 w 32"/>
                <a:gd name="T7" fmla="*/ 0 h 24"/>
                <a:gd name="T8" fmla="*/ 5 w 32"/>
                <a:gd name="T9" fmla="*/ 8 h 24"/>
                <a:gd name="T10" fmla="*/ 0 60000 65536"/>
                <a:gd name="T11" fmla="*/ 0 60000 65536"/>
                <a:gd name="T12" fmla="*/ 0 60000 65536"/>
                <a:gd name="T13" fmla="*/ 0 60000 65536"/>
                <a:gd name="T14" fmla="*/ 0 60000 65536"/>
                <a:gd name="T15" fmla="*/ 0 w 32"/>
                <a:gd name="T16" fmla="*/ 0 h 24"/>
                <a:gd name="T17" fmla="*/ 32 w 32"/>
                <a:gd name="T18" fmla="*/ 24 h 24"/>
              </a:gdLst>
              <a:ahLst/>
              <a:cxnLst>
                <a:cxn ang="T10">
                  <a:pos x="T0" y="T1"/>
                </a:cxn>
                <a:cxn ang="T11">
                  <a:pos x="T2" y="T3"/>
                </a:cxn>
                <a:cxn ang="T12">
                  <a:pos x="T4" y="T5"/>
                </a:cxn>
                <a:cxn ang="T13">
                  <a:pos x="T6" y="T7"/>
                </a:cxn>
                <a:cxn ang="T14">
                  <a:pos x="T8" y="T9"/>
                </a:cxn>
              </a:cxnLst>
              <a:rect l="T15" t="T16" r="T17" b="T18"/>
              <a:pathLst>
                <a:path w="32" h="24">
                  <a:moveTo>
                    <a:pt x="31" y="8"/>
                  </a:moveTo>
                  <a:lnTo>
                    <a:pt x="15" y="23"/>
                  </a:lnTo>
                  <a:lnTo>
                    <a:pt x="0" y="16"/>
                  </a:lnTo>
                  <a:lnTo>
                    <a:pt x="7" y="0"/>
                  </a:lnTo>
                  <a:lnTo>
                    <a:pt x="31"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13" name="Freeform 298"/>
            <p:cNvSpPr>
              <a:spLocks noChangeAspect="1"/>
            </p:cNvSpPr>
            <p:nvPr/>
          </p:nvSpPr>
          <p:spPr bwMode="auto">
            <a:xfrm>
              <a:off x="3160" y="1188"/>
              <a:ext cx="40" cy="28"/>
            </a:xfrm>
            <a:custGeom>
              <a:avLst/>
              <a:gdLst>
                <a:gd name="T0" fmla="*/ 4 w 45"/>
                <a:gd name="T1" fmla="*/ 0 h 30"/>
                <a:gd name="T2" fmla="*/ 4 w 45"/>
                <a:gd name="T3" fmla="*/ 7 h 30"/>
                <a:gd name="T4" fmla="*/ 4 w 45"/>
                <a:gd name="T5" fmla="*/ 7 h 30"/>
                <a:gd name="T6" fmla="*/ 0 w 45"/>
                <a:gd name="T7" fmla="*/ 7 h 30"/>
                <a:gd name="T8" fmla="*/ 4 w 45"/>
                <a:gd name="T9" fmla="*/ 0 h 30"/>
                <a:gd name="T10" fmla="*/ 4 w 45"/>
                <a:gd name="T11" fmla="*/ 0 h 30"/>
                <a:gd name="T12" fmla="*/ 0 60000 65536"/>
                <a:gd name="T13" fmla="*/ 0 60000 65536"/>
                <a:gd name="T14" fmla="*/ 0 60000 65536"/>
                <a:gd name="T15" fmla="*/ 0 60000 65536"/>
                <a:gd name="T16" fmla="*/ 0 60000 65536"/>
                <a:gd name="T17" fmla="*/ 0 60000 65536"/>
                <a:gd name="T18" fmla="*/ 0 w 45"/>
                <a:gd name="T19" fmla="*/ 0 h 30"/>
                <a:gd name="T20" fmla="*/ 45 w 45"/>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45" h="30">
                  <a:moveTo>
                    <a:pt x="29" y="0"/>
                  </a:moveTo>
                  <a:lnTo>
                    <a:pt x="44" y="7"/>
                  </a:lnTo>
                  <a:lnTo>
                    <a:pt x="29" y="29"/>
                  </a:lnTo>
                  <a:lnTo>
                    <a:pt x="0" y="29"/>
                  </a:lnTo>
                  <a:lnTo>
                    <a:pt x="16" y="0"/>
                  </a:lnTo>
                  <a:lnTo>
                    <a:pt x="29"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14" name="Freeform 299"/>
            <p:cNvSpPr>
              <a:spLocks noChangeAspect="1"/>
            </p:cNvSpPr>
            <p:nvPr/>
          </p:nvSpPr>
          <p:spPr bwMode="auto">
            <a:xfrm>
              <a:off x="3186" y="1230"/>
              <a:ext cx="20" cy="22"/>
            </a:xfrm>
            <a:custGeom>
              <a:avLst/>
              <a:gdLst>
                <a:gd name="T0" fmla="*/ 3 w 24"/>
                <a:gd name="T1" fmla="*/ 0 h 24"/>
                <a:gd name="T2" fmla="*/ 3 w 24"/>
                <a:gd name="T3" fmla="*/ 6 h 24"/>
                <a:gd name="T4" fmla="*/ 0 w 24"/>
                <a:gd name="T5" fmla="*/ 0 h 24"/>
                <a:gd name="T6" fmla="*/ 3 w 24"/>
                <a:gd name="T7" fmla="*/ 0 h 24"/>
                <a:gd name="T8" fmla="*/ 0 60000 65536"/>
                <a:gd name="T9" fmla="*/ 0 60000 65536"/>
                <a:gd name="T10" fmla="*/ 0 60000 65536"/>
                <a:gd name="T11" fmla="*/ 0 60000 65536"/>
                <a:gd name="T12" fmla="*/ 0 w 24"/>
                <a:gd name="T13" fmla="*/ 0 h 24"/>
                <a:gd name="T14" fmla="*/ 24 w 24"/>
                <a:gd name="T15" fmla="*/ 24 h 24"/>
              </a:gdLst>
              <a:ahLst/>
              <a:cxnLst>
                <a:cxn ang="T8">
                  <a:pos x="T0" y="T1"/>
                </a:cxn>
                <a:cxn ang="T9">
                  <a:pos x="T2" y="T3"/>
                </a:cxn>
                <a:cxn ang="T10">
                  <a:pos x="T4" y="T5"/>
                </a:cxn>
                <a:cxn ang="T11">
                  <a:pos x="T6" y="T7"/>
                </a:cxn>
              </a:cxnLst>
              <a:rect l="T12" t="T13" r="T14" b="T15"/>
              <a:pathLst>
                <a:path w="24" h="24">
                  <a:moveTo>
                    <a:pt x="23" y="0"/>
                  </a:moveTo>
                  <a:lnTo>
                    <a:pt x="8" y="23"/>
                  </a:lnTo>
                  <a:lnTo>
                    <a:pt x="0" y="0"/>
                  </a:lnTo>
                  <a:lnTo>
                    <a:pt x="23"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15" name="Freeform 300"/>
            <p:cNvSpPr>
              <a:spLocks noChangeAspect="1"/>
            </p:cNvSpPr>
            <p:nvPr/>
          </p:nvSpPr>
          <p:spPr bwMode="auto">
            <a:xfrm>
              <a:off x="3094" y="1222"/>
              <a:ext cx="53" cy="41"/>
            </a:xfrm>
            <a:custGeom>
              <a:avLst/>
              <a:gdLst>
                <a:gd name="T0" fmla="*/ 3 w 63"/>
                <a:gd name="T1" fmla="*/ 5 h 45"/>
                <a:gd name="T2" fmla="*/ 3 w 63"/>
                <a:gd name="T3" fmla="*/ 0 h 45"/>
                <a:gd name="T4" fmla="*/ 3 w 63"/>
                <a:gd name="T5" fmla="*/ 5 h 45"/>
                <a:gd name="T6" fmla="*/ 3 w 63"/>
                <a:gd name="T7" fmla="*/ 5 h 45"/>
                <a:gd name="T8" fmla="*/ 3 w 63"/>
                <a:gd name="T9" fmla="*/ 5 h 45"/>
                <a:gd name="T10" fmla="*/ 3 w 63"/>
                <a:gd name="T11" fmla="*/ 5 h 45"/>
                <a:gd name="T12" fmla="*/ 3 w 63"/>
                <a:gd name="T13" fmla="*/ 5 h 45"/>
                <a:gd name="T14" fmla="*/ 0 w 63"/>
                <a:gd name="T15" fmla="*/ 5 h 45"/>
                <a:gd name="T16" fmla="*/ 3 w 63"/>
                <a:gd name="T17" fmla="*/ 5 h 45"/>
                <a:gd name="T18" fmla="*/ 3 w 63"/>
                <a:gd name="T19" fmla="*/ 5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45"/>
                <a:gd name="T32" fmla="*/ 63 w 63"/>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45">
                  <a:moveTo>
                    <a:pt x="39" y="8"/>
                  </a:moveTo>
                  <a:lnTo>
                    <a:pt x="62" y="0"/>
                  </a:lnTo>
                  <a:lnTo>
                    <a:pt x="62" y="16"/>
                  </a:lnTo>
                  <a:lnTo>
                    <a:pt x="54" y="23"/>
                  </a:lnTo>
                  <a:lnTo>
                    <a:pt x="47" y="44"/>
                  </a:lnTo>
                  <a:lnTo>
                    <a:pt x="31" y="37"/>
                  </a:lnTo>
                  <a:lnTo>
                    <a:pt x="8" y="29"/>
                  </a:lnTo>
                  <a:lnTo>
                    <a:pt x="0" y="23"/>
                  </a:lnTo>
                  <a:lnTo>
                    <a:pt x="24" y="8"/>
                  </a:lnTo>
                  <a:lnTo>
                    <a:pt x="39"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16" name="Freeform 301"/>
            <p:cNvSpPr>
              <a:spLocks noChangeAspect="1"/>
            </p:cNvSpPr>
            <p:nvPr/>
          </p:nvSpPr>
          <p:spPr bwMode="auto">
            <a:xfrm>
              <a:off x="2910" y="1354"/>
              <a:ext cx="35" cy="43"/>
            </a:xfrm>
            <a:custGeom>
              <a:avLst/>
              <a:gdLst>
                <a:gd name="T0" fmla="*/ 4 w 40"/>
                <a:gd name="T1" fmla="*/ 7 h 46"/>
                <a:gd name="T2" fmla="*/ 4 w 40"/>
                <a:gd name="T3" fmla="*/ 7 h 46"/>
                <a:gd name="T4" fmla="*/ 4 w 40"/>
                <a:gd name="T5" fmla="*/ 7 h 46"/>
                <a:gd name="T6" fmla="*/ 4 w 40"/>
                <a:gd name="T7" fmla="*/ 7 h 46"/>
                <a:gd name="T8" fmla="*/ 0 w 40"/>
                <a:gd name="T9" fmla="*/ 7 h 46"/>
                <a:gd name="T10" fmla="*/ 4 w 40"/>
                <a:gd name="T11" fmla="*/ 0 h 46"/>
                <a:gd name="T12" fmla="*/ 4 w 40"/>
                <a:gd name="T13" fmla="*/ 7 h 46"/>
                <a:gd name="T14" fmla="*/ 0 60000 65536"/>
                <a:gd name="T15" fmla="*/ 0 60000 65536"/>
                <a:gd name="T16" fmla="*/ 0 60000 65536"/>
                <a:gd name="T17" fmla="*/ 0 60000 65536"/>
                <a:gd name="T18" fmla="*/ 0 60000 65536"/>
                <a:gd name="T19" fmla="*/ 0 60000 65536"/>
                <a:gd name="T20" fmla="*/ 0 60000 65536"/>
                <a:gd name="T21" fmla="*/ 0 w 40"/>
                <a:gd name="T22" fmla="*/ 0 h 46"/>
                <a:gd name="T23" fmla="*/ 40 w 40"/>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6">
                  <a:moveTo>
                    <a:pt x="39" y="23"/>
                  </a:moveTo>
                  <a:lnTo>
                    <a:pt x="39" y="45"/>
                  </a:lnTo>
                  <a:lnTo>
                    <a:pt x="23" y="45"/>
                  </a:lnTo>
                  <a:lnTo>
                    <a:pt x="8" y="37"/>
                  </a:lnTo>
                  <a:lnTo>
                    <a:pt x="0" y="23"/>
                  </a:lnTo>
                  <a:lnTo>
                    <a:pt x="23" y="0"/>
                  </a:lnTo>
                  <a:lnTo>
                    <a:pt x="39" y="2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17" name="Freeform 302"/>
            <p:cNvSpPr>
              <a:spLocks noChangeAspect="1"/>
            </p:cNvSpPr>
            <p:nvPr/>
          </p:nvSpPr>
          <p:spPr bwMode="auto">
            <a:xfrm>
              <a:off x="2884" y="1270"/>
              <a:ext cx="79" cy="43"/>
            </a:xfrm>
            <a:custGeom>
              <a:avLst/>
              <a:gdLst>
                <a:gd name="T0" fmla="*/ 3 w 91"/>
                <a:gd name="T1" fmla="*/ 11 h 45"/>
                <a:gd name="T2" fmla="*/ 3 w 91"/>
                <a:gd name="T3" fmla="*/ 11 h 45"/>
                <a:gd name="T4" fmla="*/ 3 w 91"/>
                <a:gd name="T5" fmla="*/ 11 h 45"/>
                <a:gd name="T6" fmla="*/ 0 w 91"/>
                <a:gd name="T7" fmla="*/ 11 h 45"/>
                <a:gd name="T8" fmla="*/ 0 w 91"/>
                <a:gd name="T9" fmla="*/ 8 h 45"/>
                <a:gd name="T10" fmla="*/ 3 w 91"/>
                <a:gd name="T11" fmla="*/ 8 h 45"/>
                <a:gd name="T12" fmla="*/ 3 w 91"/>
                <a:gd name="T13" fmla="*/ 0 h 45"/>
                <a:gd name="T14" fmla="*/ 3 w 91"/>
                <a:gd name="T15" fmla="*/ 8 h 45"/>
                <a:gd name="T16" fmla="*/ 3 w 91"/>
                <a:gd name="T17" fmla="*/ 11 h 45"/>
                <a:gd name="T18" fmla="*/ 3 w 91"/>
                <a:gd name="T19" fmla="*/ 11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45"/>
                <a:gd name="T32" fmla="*/ 91 w 91"/>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45">
                  <a:moveTo>
                    <a:pt x="51" y="44"/>
                  </a:moveTo>
                  <a:lnTo>
                    <a:pt x="30" y="37"/>
                  </a:lnTo>
                  <a:lnTo>
                    <a:pt x="7" y="29"/>
                  </a:lnTo>
                  <a:lnTo>
                    <a:pt x="0" y="23"/>
                  </a:lnTo>
                  <a:lnTo>
                    <a:pt x="0" y="8"/>
                  </a:lnTo>
                  <a:lnTo>
                    <a:pt x="30" y="8"/>
                  </a:lnTo>
                  <a:lnTo>
                    <a:pt x="44" y="0"/>
                  </a:lnTo>
                  <a:lnTo>
                    <a:pt x="67" y="8"/>
                  </a:lnTo>
                  <a:lnTo>
                    <a:pt x="90" y="15"/>
                  </a:lnTo>
                  <a:lnTo>
                    <a:pt x="51" y="44"/>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18" name="Freeform 303"/>
            <p:cNvSpPr>
              <a:spLocks noChangeAspect="1"/>
            </p:cNvSpPr>
            <p:nvPr/>
          </p:nvSpPr>
          <p:spPr bwMode="auto">
            <a:xfrm>
              <a:off x="2818" y="1300"/>
              <a:ext cx="87" cy="126"/>
            </a:xfrm>
            <a:custGeom>
              <a:avLst/>
              <a:gdLst>
                <a:gd name="T0" fmla="*/ 4 w 99"/>
                <a:gd name="T1" fmla="*/ 9 h 133"/>
                <a:gd name="T2" fmla="*/ 4 w 99"/>
                <a:gd name="T3" fmla="*/ 7 h 133"/>
                <a:gd name="T4" fmla="*/ 0 w 99"/>
                <a:gd name="T5" fmla="*/ 9 h 133"/>
                <a:gd name="T6" fmla="*/ 4 w 99"/>
                <a:gd name="T7" fmla="*/ 9 h 133"/>
                <a:gd name="T8" fmla="*/ 4 w 99"/>
                <a:gd name="T9" fmla="*/ 9 h 133"/>
                <a:gd name="T10" fmla="*/ 4 w 99"/>
                <a:gd name="T11" fmla="*/ 9 h 133"/>
                <a:gd name="T12" fmla="*/ 4 w 99"/>
                <a:gd name="T13" fmla="*/ 14 h 133"/>
                <a:gd name="T14" fmla="*/ 4 w 99"/>
                <a:gd name="T15" fmla="*/ 9 h 133"/>
                <a:gd name="T16" fmla="*/ 4 w 99"/>
                <a:gd name="T17" fmla="*/ 9 h 133"/>
                <a:gd name="T18" fmla="*/ 4 w 99"/>
                <a:gd name="T19" fmla="*/ 9 h 133"/>
                <a:gd name="T20" fmla="*/ 4 w 99"/>
                <a:gd name="T21" fmla="*/ 0 h 133"/>
                <a:gd name="T22" fmla="*/ 4 w 99"/>
                <a:gd name="T23" fmla="*/ 9 h 1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
                <a:gd name="T37" fmla="*/ 0 h 133"/>
                <a:gd name="T38" fmla="*/ 99 w 99"/>
                <a:gd name="T39" fmla="*/ 133 h 1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 h="133">
                  <a:moveTo>
                    <a:pt x="46" y="15"/>
                  </a:moveTo>
                  <a:lnTo>
                    <a:pt x="7" y="7"/>
                  </a:lnTo>
                  <a:lnTo>
                    <a:pt x="0" y="15"/>
                  </a:lnTo>
                  <a:lnTo>
                    <a:pt x="23" y="73"/>
                  </a:lnTo>
                  <a:lnTo>
                    <a:pt x="23" y="88"/>
                  </a:lnTo>
                  <a:lnTo>
                    <a:pt x="53" y="96"/>
                  </a:lnTo>
                  <a:lnTo>
                    <a:pt x="75" y="132"/>
                  </a:lnTo>
                  <a:lnTo>
                    <a:pt x="75" y="67"/>
                  </a:lnTo>
                  <a:lnTo>
                    <a:pt x="98" y="29"/>
                  </a:lnTo>
                  <a:lnTo>
                    <a:pt x="75" y="15"/>
                  </a:lnTo>
                  <a:lnTo>
                    <a:pt x="59" y="0"/>
                  </a:lnTo>
                  <a:lnTo>
                    <a:pt x="46"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19" name="Freeform 304"/>
            <p:cNvSpPr>
              <a:spLocks noChangeAspect="1"/>
            </p:cNvSpPr>
            <p:nvPr/>
          </p:nvSpPr>
          <p:spPr bwMode="auto">
            <a:xfrm>
              <a:off x="3266" y="1347"/>
              <a:ext cx="113" cy="140"/>
            </a:xfrm>
            <a:custGeom>
              <a:avLst/>
              <a:gdLst>
                <a:gd name="T0" fmla="*/ 3 w 130"/>
                <a:gd name="T1" fmla="*/ 9 h 148"/>
                <a:gd name="T2" fmla="*/ 3 w 130"/>
                <a:gd name="T3" fmla="*/ 9 h 148"/>
                <a:gd name="T4" fmla="*/ 3 w 130"/>
                <a:gd name="T5" fmla="*/ 9 h 148"/>
                <a:gd name="T6" fmla="*/ 3 w 130"/>
                <a:gd name="T7" fmla="*/ 10 h 148"/>
                <a:gd name="T8" fmla="*/ 0 w 130"/>
                <a:gd name="T9" fmla="*/ 13 h 148"/>
                <a:gd name="T10" fmla="*/ 3 w 130"/>
                <a:gd name="T11" fmla="*/ 15 h 148"/>
                <a:gd name="T12" fmla="*/ 3 w 130"/>
                <a:gd name="T13" fmla="*/ 9 h 148"/>
                <a:gd name="T14" fmla="*/ 3 w 130"/>
                <a:gd name="T15" fmla="*/ 9 h 148"/>
                <a:gd name="T16" fmla="*/ 3 w 130"/>
                <a:gd name="T17" fmla="*/ 0 h 148"/>
                <a:gd name="T18" fmla="*/ 3 w 130"/>
                <a:gd name="T19" fmla="*/ 9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0"/>
                <a:gd name="T31" fmla="*/ 0 h 148"/>
                <a:gd name="T32" fmla="*/ 130 w 130"/>
                <a:gd name="T33" fmla="*/ 148 h 1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0" h="148">
                  <a:moveTo>
                    <a:pt x="67" y="30"/>
                  </a:moveTo>
                  <a:lnTo>
                    <a:pt x="46" y="36"/>
                  </a:lnTo>
                  <a:lnTo>
                    <a:pt x="8" y="96"/>
                  </a:lnTo>
                  <a:lnTo>
                    <a:pt x="8" y="111"/>
                  </a:lnTo>
                  <a:lnTo>
                    <a:pt x="0" y="132"/>
                  </a:lnTo>
                  <a:lnTo>
                    <a:pt x="31" y="147"/>
                  </a:lnTo>
                  <a:lnTo>
                    <a:pt x="39" y="96"/>
                  </a:lnTo>
                  <a:lnTo>
                    <a:pt x="129" y="15"/>
                  </a:lnTo>
                  <a:lnTo>
                    <a:pt x="98" y="0"/>
                  </a:lnTo>
                  <a:lnTo>
                    <a:pt x="67" y="3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20" name="Freeform 305"/>
            <p:cNvSpPr>
              <a:spLocks noChangeAspect="1"/>
            </p:cNvSpPr>
            <p:nvPr/>
          </p:nvSpPr>
          <p:spPr bwMode="auto">
            <a:xfrm>
              <a:off x="3253" y="1486"/>
              <a:ext cx="72" cy="92"/>
            </a:xfrm>
            <a:custGeom>
              <a:avLst/>
              <a:gdLst>
                <a:gd name="T0" fmla="*/ 3 w 83"/>
                <a:gd name="T1" fmla="*/ 8 h 97"/>
                <a:gd name="T2" fmla="*/ 3 w 83"/>
                <a:gd name="T3" fmla="*/ 9 h 97"/>
                <a:gd name="T4" fmla="*/ 3 w 83"/>
                <a:gd name="T5" fmla="*/ 9 h 97"/>
                <a:gd name="T6" fmla="*/ 3 w 83"/>
                <a:gd name="T7" fmla="*/ 9 h 97"/>
                <a:gd name="T8" fmla="*/ 3 w 83"/>
                <a:gd name="T9" fmla="*/ 9 h 97"/>
                <a:gd name="T10" fmla="*/ 3 w 83"/>
                <a:gd name="T11" fmla="*/ 9 h 97"/>
                <a:gd name="T12" fmla="*/ 0 w 83"/>
                <a:gd name="T13" fmla="*/ 9 h 97"/>
                <a:gd name="T14" fmla="*/ 3 w 83"/>
                <a:gd name="T15" fmla="*/ 9 h 97"/>
                <a:gd name="T16" fmla="*/ 3 w 83"/>
                <a:gd name="T17" fmla="*/ 0 h 97"/>
                <a:gd name="T18" fmla="*/ 3 w 83"/>
                <a:gd name="T19" fmla="*/ 8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97"/>
                <a:gd name="T32" fmla="*/ 83 w 83"/>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97">
                  <a:moveTo>
                    <a:pt x="38" y="8"/>
                  </a:moveTo>
                  <a:lnTo>
                    <a:pt x="44" y="60"/>
                  </a:lnTo>
                  <a:lnTo>
                    <a:pt x="59" y="75"/>
                  </a:lnTo>
                  <a:lnTo>
                    <a:pt x="75" y="75"/>
                  </a:lnTo>
                  <a:lnTo>
                    <a:pt x="82" y="89"/>
                  </a:lnTo>
                  <a:lnTo>
                    <a:pt x="44" y="96"/>
                  </a:lnTo>
                  <a:lnTo>
                    <a:pt x="0" y="60"/>
                  </a:lnTo>
                  <a:lnTo>
                    <a:pt x="15" y="16"/>
                  </a:lnTo>
                  <a:lnTo>
                    <a:pt x="15" y="0"/>
                  </a:lnTo>
                  <a:lnTo>
                    <a:pt x="38"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21" name="Freeform 306"/>
            <p:cNvSpPr>
              <a:spLocks noChangeAspect="1"/>
            </p:cNvSpPr>
            <p:nvPr/>
          </p:nvSpPr>
          <p:spPr bwMode="auto">
            <a:xfrm>
              <a:off x="3680" y="1180"/>
              <a:ext cx="20" cy="21"/>
            </a:xfrm>
            <a:custGeom>
              <a:avLst/>
              <a:gdLst>
                <a:gd name="T0" fmla="*/ 0 w 24"/>
                <a:gd name="T1" fmla="*/ 11 h 22"/>
                <a:gd name="T2" fmla="*/ 3 w 24"/>
                <a:gd name="T3" fmla="*/ 11 h 22"/>
                <a:gd name="T4" fmla="*/ 3 w 24"/>
                <a:gd name="T5" fmla="*/ 8 h 22"/>
                <a:gd name="T6" fmla="*/ 3 w 24"/>
                <a:gd name="T7" fmla="*/ 0 h 22"/>
                <a:gd name="T8" fmla="*/ 0 w 24"/>
                <a:gd name="T9" fmla="*/ 8 h 22"/>
                <a:gd name="T10" fmla="*/ 0 w 24"/>
                <a:gd name="T11" fmla="*/ 11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21"/>
                  </a:moveTo>
                  <a:lnTo>
                    <a:pt x="23" y="21"/>
                  </a:lnTo>
                  <a:lnTo>
                    <a:pt x="16" y="8"/>
                  </a:lnTo>
                  <a:lnTo>
                    <a:pt x="8" y="0"/>
                  </a:lnTo>
                  <a:lnTo>
                    <a:pt x="0" y="8"/>
                  </a:lnTo>
                  <a:lnTo>
                    <a:pt x="0" y="21"/>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22" name="Freeform 307"/>
            <p:cNvSpPr>
              <a:spLocks noChangeAspect="1"/>
            </p:cNvSpPr>
            <p:nvPr/>
          </p:nvSpPr>
          <p:spPr bwMode="auto">
            <a:xfrm>
              <a:off x="3615" y="1168"/>
              <a:ext cx="46" cy="62"/>
            </a:xfrm>
            <a:custGeom>
              <a:avLst/>
              <a:gdLst>
                <a:gd name="T0" fmla="*/ 0 w 53"/>
                <a:gd name="T1" fmla="*/ 0 h 66"/>
                <a:gd name="T2" fmla="*/ 3 w 53"/>
                <a:gd name="T3" fmla="*/ 8 h 66"/>
                <a:gd name="T4" fmla="*/ 0 w 53"/>
                <a:gd name="T5" fmla="*/ 8 h 66"/>
                <a:gd name="T6" fmla="*/ 3 w 53"/>
                <a:gd name="T7" fmla="*/ 8 h 66"/>
                <a:gd name="T8" fmla="*/ 3 w 53"/>
                <a:gd name="T9" fmla="*/ 8 h 66"/>
                <a:gd name="T10" fmla="*/ 3 w 53"/>
                <a:gd name="T11" fmla="*/ 8 h 66"/>
                <a:gd name="T12" fmla="*/ 3 w 53"/>
                <a:gd name="T13" fmla="*/ 0 h 66"/>
                <a:gd name="T14" fmla="*/ 0 w 53"/>
                <a:gd name="T15" fmla="*/ 0 h 66"/>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66"/>
                <a:gd name="T26" fmla="*/ 53 w 53"/>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66">
                  <a:moveTo>
                    <a:pt x="0" y="0"/>
                  </a:moveTo>
                  <a:lnTo>
                    <a:pt x="8" y="21"/>
                  </a:lnTo>
                  <a:lnTo>
                    <a:pt x="0" y="52"/>
                  </a:lnTo>
                  <a:lnTo>
                    <a:pt x="8" y="65"/>
                  </a:lnTo>
                  <a:lnTo>
                    <a:pt x="45" y="28"/>
                  </a:lnTo>
                  <a:lnTo>
                    <a:pt x="52" y="15"/>
                  </a:lnTo>
                  <a:lnTo>
                    <a:pt x="29" y="0"/>
                  </a:lnTo>
                  <a:lnTo>
                    <a:pt x="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23" name="Freeform 308"/>
            <p:cNvSpPr>
              <a:spLocks noChangeAspect="1"/>
            </p:cNvSpPr>
            <p:nvPr/>
          </p:nvSpPr>
          <p:spPr bwMode="auto">
            <a:xfrm>
              <a:off x="3528" y="1147"/>
              <a:ext cx="82" cy="54"/>
            </a:xfrm>
            <a:custGeom>
              <a:avLst/>
              <a:gdLst>
                <a:gd name="T0" fmla="*/ 4 w 93"/>
                <a:gd name="T1" fmla="*/ 7 h 58"/>
                <a:gd name="T2" fmla="*/ 4 w 93"/>
                <a:gd name="T3" fmla="*/ 7 h 58"/>
                <a:gd name="T4" fmla="*/ 4 w 93"/>
                <a:gd name="T5" fmla="*/ 7 h 58"/>
                <a:gd name="T6" fmla="*/ 4 w 93"/>
                <a:gd name="T7" fmla="*/ 7 h 58"/>
                <a:gd name="T8" fmla="*/ 0 w 93"/>
                <a:gd name="T9" fmla="*/ 7 h 58"/>
                <a:gd name="T10" fmla="*/ 4 w 93"/>
                <a:gd name="T11" fmla="*/ 7 h 58"/>
                <a:gd name="T12" fmla="*/ 4 w 93"/>
                <a:gd name="T13" fmla="*/ 0 h 58"/>
                <a:gd name="T14" fmla="*/ 4 w 93"/>
                <a:gd name="T15" fmla="*/ 7 h 58"/>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58"/>
                <a:gd name="T26" fmla="*/ 93 w 93"/>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58">
                  <a:moveTo>
                    <a:pt x="61" y="36"/>
                  </a:moveTo>
                  <a:lnTo>
                    <a:pt x="92" y="50"/>
                  </a:lnTo>
                  <a:lnTo>
                    <a:pt x="53" y="57"/>
                  </a:lnTo>
                  <a:lnTo>
                    <a:pt x="30" y="50"/>
                  </a:lnTo>
                  <a:lnTo>
                    <a:pt x="0" y="36"/>
                  </a:lnTo>
                  <a:lnTo>
                    <a:pt x="23" y="13"/>
                  </a:lnTo>
                  <a:lnTo>
                    <a:pt x="46" y="0"/>
                  </a:lnTo>
                  <a:lnTo>
                    <a:pt x="61" y="3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24" name="Freeform 309"/>
            <p:cNvSpPr>
              <a:spLocks noChangeAspect="1"/>
            </p:cNvSpPr>
            <p:nvPr/>
          </p:nvSpPr>
          <p:spPr bwMode="auto">
            <a:xfrm>
              <a:off x="3502" y="1105"/>
              <a:ext cx="40" cy="57"/>
            </a:xfrm>
            <a:custGeom>
              <a:avLst/>
              <a:gdLst>
                <a:gd name="T0" fmla="*/ 3 w 47"/>
                <a:gd name="T1" fmla="*/ 10 h 60"/>
                <a:gd name="T2" fmla="*/ 0 w 47"/>
                <a:gd name="T3" fmla="*/ 10 h 60"/>
                <a:gd name="T4" fmla="*/ 0 w 47"/>
                <a:gd name="T5" fmla="*/ 7 h 60"/>
                <a:gd name="T6" fmla="*/ 3 w 47"/>
                <a:gd name="T7" fmla="*/ 0 h 60"/>
                <a:gd name="T8" fmla="*/ 3 w 47"/>
                <a:gd name="T9" fmla="*/ 10 h 60"/>
                <a:gd name="T10" fmla="*/ 3 w 47"/>
                <a:gd name="T11" fmla="*/ 10 h 60"/>
                <a:gd name="T12" fmla="*/ 3 w 47"/>
                <a:gd name="T13" fmla="*/ 10 h 60"/>
                <a:gd name="T14" fmla="*/ 0 60000 65536"/>
                <a:gd name="T15" fmla="*/ 0 60000 65536"/>
                <a:gd name="T16" fmla="*/ 0 60000 65536"/>
                <a:gd name="T17" fmla="*/ 0 60000 65536"/>
                <a:gd name="T18" fmla="*/ 0 60000 65536"/>
                <a:gd name="T19" fmla="*/ 0 60000 65536"/>
                <a:gd name="T20" fmla="*/ 0 60000 65536"/>
                <a:gd name="T21" fmla="*/ 0 w 47"/>
                <a:gd name="T22" fmla="*/ 0 h 60"/>
                <a:gd name="T23" fmla="*/ 47 w 47"/>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0">
                  <a:moveTo>
                    <a:pt x="15" y="59"/>
                  </a:moveTo>
                  <a:lnTo>
                    <a:pt x="0" y="51"/>
                  </a:lnTo>
                  <a:lnTo>
                    <a:pt x="0" y="7"/>
                  </a:lnTo>
                  <a:lnTo>
                    <a:pt x="8" y="0"/>
                  </a:lnTo>
                  <a:lnTo>
                    <a:pt x="31" y="15"/>
                  </a:lnTo>
                  <a:lnTo>
                    <a:pt x="46" y="36"/>
                  </a:lnTo>
                  <a:lnTo>
                    <a:pt x="15" y="59"/>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25" name="Freeform 310">
              <a:hlinkClick r:id="rId3" action="ppaction://hlinksldjump" tooltip="Norwegen"/>
            </p:cNvPr>
            <p:cNvSpPr>
              <a:spLocks noChangeAspect="1"/>
            </p:cNvSpPr>
            <p:nvPr/>
          </p:nvSpPr>
          <p:spPr bwMode="auto">
            <a:xfrm>
              <a:off x="2779" y="1592"/>
              <a:ext cx="271" cy="335"/>
            </a:xfrm>
            <a:custGeom>
              <a:avLst/>
              <a:gdLst>
                <a:gd name="T0" fmla="*/ 0 w 678"/>
                <a:gd name="T1" fmla="*/ 0 h 772"/>
                <a:gd name="T2" fmla="*/ 0 w 678"/>
                <a:gd name="T3" fmla="*/ 0 h 772"/>
                <a:gd name="T4" fmla="*/ 0 w 678"/>
                <a:gd name="T5" fmla="*/ 0 h 772"/>
                <a:gd name="T6" fmla="*/ 0 w 678"/>
                <a:gd name="T7" fmla="*/ 0 h 772"/>
                <a:gd name="T8" fmla="*/ 0 w 678"/>
                <a:gd name="T9" fmla="*/ 0 h 772"/>
                <a:gd name="T10" fmla="*/ 0 w 678"/>
                <a:gd name="T11" fmla="*/ 0 h 772"/>
                <a:gd name="T12" fmla="*/ 0 w 678"/>
                <a:gd name="T13" fmla="*/ 0 h 772"/>
                <a:gd name="T14" fmla="*/ 0 w 678"/>
                <a:gd name="T15" fmla="*/ 0 h 772"/>
                <a:gd name="T16" fmla="*/ 0 w 678"/>
                <a:gd name="T17" fmla="*/ 0 h 772"/>
                <a:gd name="T18" fmla="*/ 0 w 678"/>
                <a:gd name="T19" fmla="*/ 0 h 772"/>
                <a:gd name="T20" fmla="*/ 0 w 678"/>
                <a:gd name="T21" fmla="*/ 0 h 772"/>
                <a:gd name="T22" fmla="*/ 0 w 678"/>
                <a:gd name="T23" fmla="*/ 0 h 772"/>
                <a:gd name="T24" fmla="*/ 0 w 678"/>
                <a:gd name="T25" fmla="*/ 0 h 772"/>
                <a:gd name="T26" fmla="*/ 0 w 678"/>
                <a:gd name="T27" fmla="*/ 0 h 772"/>
                <a:gd name="T28" fmla="*/ 0 w 678"/>
                <a:gd name="T29" fmla="*/ 0 h 772"/>
                <a:gd name="T30" fmla="*/ 0 w 678"/>
                <a:gd name="T31" fmla="*/ 0 h 772"/>
                <a:gd name="T32" fmla="*/ 0 w 678"/>
                <a:gd name="T33" fmla="*/ 0 h 772"/>
                <a:gd name="T34" fmla="*/ 0 w 678"/>
                <a:gd name="T35" fmla="*/ 0 h 772"/>
                <a:gd name="T36" fmla="*/ 0 w 678"/>
                <a:gd name="T37" fmla="*/ 0 h 772"/>
                <a:gd name="T38" fmla="*/ 0 w 678"/>
                <a:gd name="T39" fmla="*/ 0 h 772"/>
                <a:gd name="T40" fmla="*/ 0 w 678"/>
                <a:gd name="T41" fmla="*/ 0 h 772"/>
                <a:gd name="T42" fmla="*/ 0 w 678"/>
                <a:gd name="T43" fmla="*/ 0 h 772"/>
                <a:gd name="T44" fmla="*/ 0 w 678"/>
                <a:gd name="T45" fmla="*/ 0 h 772"/>
                <a:gd name="T46" fmla="*/ 0 w 678"/>
                <a:gd name="T47" fmla="*/ 0 h 772"/>
                <a:gd name="T48" fmla="*/ 0 w 678"/>
                <a:gd name="T49" fmla="*/ 0 h 772"/>
                <a:gd name="T50" fmla="*/ 0 w 678"/>
                <a:gd name="T51" fmla="*/ 0 h 772"/>
                <a:gd name="T52" fmla="*/ 0 w 678"/>
                <a:gd name="T53" fmla="*/ 0 h 772"/>
                <a:gd name="T54" fmla="*/ 0 w 678"/>
                <a:gd name="T55" fmla="*/ 0 h 772"/>
                <a:gd name="T56" fmla="*/ 0 w 678"/>
                <a:gd name="T57" fmla="*/ 0 h 772"/>
                <a:gd name="T58" fmla="*/ 0 w 678"/>
                <a:gd name="T59" fmla="*/ 0 h 772"/>
                <a:gd name="T60" fmla="*/ 0 w 678"/>
                <a:gd name="T61" fmla="*/ 0 h 772"/>
                <a:gd name="T62" fmla="*/ 0 w 678"/>
                <a:gd name="T63" fmla="*/ 0 h 772"/>
                <a:gd name="T64" fmla="*/ 0 w 678"/>
                <a:gd name="T65" fmla="*/ 0 h 772"/>
                <a:gd name="T66" fmla="*/ 0 w 678"/>
                <a:gd name="T67" fmla="*/ 0 h 772"/>
                <a:gd name="T68" fmla="*/ 0 w 678"/>
                <a:gd name="T69" fmla="*/ 0 h 772"/>
                <a:gd name="T70" fmla="*/ 0 w 678"/>
                <a:gd name="T71" fmla="*/ 0 h 772"/>
                <a:gd name="T72" fmla="*/ 0 w 678"/>
                <a:gd name="T73" fmla="*/ 0 h 772"/>
                <a:gd name="T74" fmla="*/ 0 w 678"/>
                <a:gd name="T75" fmla="*/ 0 h 772"/>
                <a:gd name="T76" fmla="*/ 0 w 678"/>
                <a:gd name="T77" fmla="*/ 0 h 772"/>
                <a:gd name="T78" fmla="*/ 0 w 678"/>
                <a:gd name="T79" fmla="*/ 0 h 772"/>
                <a:gd name="T80" fmla="*/ 0 w 678"/>
                <a:gd name="T81" fmla="*/ 0 h 772"/>
                <a:gd name="T82" fmla="*/ 0 w 678"/>
                <a:gd name="T83" fmla="*/ 0 h 772"/>
                <a:gd name="T84" fmla="*/ 0 w 678"/>
                <a:gd name="T85" fmla="*/ 0 h 772"/>
                <a:gd name="T86" fmla="*/ 0 w 678"/>
                <a:gd name="T87" fmla="*/ 0 h 772"/>
                <a:gd name="T88" fmla="*/ 0 w 678"/>
                <a:gd name="T89" fmla="*/ 0 h 772"/>
                <a:gd name="T90" fmla="*/ 0 w 678"/>
                <a:gd name="T91" fmla="*/ 0 h 772"/>
                <a:gd name="T92" fmla="*/ 0 w 678"/>
                <a:gd name="T93" fmla="*/ 0 h 772"/>
                <a:gd name="T94" fmla="*/ 0 w 678"/>
                <a:gd name="T95" fmla="*/ 0 h 772"/>
                <a:gd name="T96" fmla="*/ 0 w 678"/>
                <a:gd name="T97" fmla="*/ 0 h 772"/>
                <a:gd name="T98" fmla="*/ 0 w 678"/>
                <a:gd name="T99" fmla="*/ 0 h 772"/>
                <a:gd name="T100" fmla="*/ 0 w 678"/>
                <a:gd name="T101" fmla="*/ 0 h 772"/>
                <a:gd name="T102" fmla="*/ 0 w 678"/>
                <a:gd name="T103" fmla="*/ 0 h 772"/>
                <a:gd name="T104" fmla="*/ 0 w 678"/>
                <a:gd name="T105" fmla="*/ 0 h 772"/>
                <a:gd name="T106" fmla="*/ 0 w 678"/>
                <a:gd name="T107" fmla="*/ 0 h 772"/>
                <a:gd name="T108" fmla="*/ 0 w 678"/>
                <a:gd name="T109" fmla="*/ 0 h 772"/>
                <a:gd name="T110" fmla="*/ 0 w 678"/>
                <a:gd name="T111" fmla="*/ 0 h 772"/>
                <a:gd name="T112" fmla="*/ 0 w 678"/>
                <a:gd name="T113" fmla="*/ 0 h 772"/>
                <a:gd name="T114" fmla="*/ 0 w 678"/>
                <a:gd name="T115" fmla="*/ 0 h 772"/>
                <a:gd name="T116" fmla="*/ 0 w 678"/>
                <a:gd name="T117" fmla="*/ 0 h 772"/>
                <a:gd name="T118" fmla="*/ 0 w 678"/>
                <a:gd name="T119" fmla="*/ 0 h 772"/>
                <a:gd name="T120" fmla="*/ 0 w 678"/>
                <a:gd name="T121" fmla="*/ 0 h 772"/>
                <a:gd name="T122" fmla="*/ 0 w 678"/>
                <a:gd name="T123" fmla="*/ 0 h 7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8"/>
                <a:gd name="T187" fmla="*/ 0 h 772"/>
                <a:gd name="T188" fmla="*/ 678 w 678"/>
                <a:gd name="T189" fmla="*/ 772 h 7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8" h="772">
                  <a:moveTo>
                    <a:pt x="32" y="742"/>
                  </a:moveTo>
                  <a:lnTo>
                    <a:pt x="0" y="660"/>
                  </a:lnTo>
                  <a:lnTo>
                    <a:pt x="18" y="628"/>
                  </a:lnTo>
                  <a:lnTo>
                    <a:pt x="2" y="608"/>
                  </a:lnTo>
                  <a:lnTo>
                    <a:pt x="16" y="534"/>
                  </a:lnTo>
                  <a:lnTo>
                    <a:pt x="52" y="512"/>
                  </a:lnTo>
                  <a:lnTo>
                    <a:pt x="70" y="514"/>
                  </a:lnTo>
                  <a:lnTo>
                    <a:pt x="118" y="470"/>
                  </a:lnTo>
                  <a:lnTo>
                    <a:pt x="134" y="466"/>
                  </a:lnTo>
                  <a:lnTo>
                    <a:pt x="150" y="418"/>
                  </a:lnTo>
                  <a:lnTo>
                    <a:pt x="186" y="418"/>
                  </a:lnTo>
                  <a:lnTo>
                    <a:pt x="230" y="306"/>
                  </a:lnTo>
                  <a:lnTo>
                    <a:pt x="230" y="228"/>
                  </a:lnTo>
                  <a:lnTo>
                    <a:pt x="264" y="226"/>
                  </a:lnTo>
                  <a:lnTo>
                    <a:pt x="262" y="182"/>
                  </a:lnTo>
                  <a:lnTo>
                    <a:pt x="316" y="164"/>
                  </a:lnTo>
                  <a:lnTo>
                    <a:pt x="344" y="96"/>
                  </a:lnTo>
                  <a:lnTo>
                    <a:pt x="382" y="96"/>
                  </a:lnTo>
                  <a:lnTo>
                    <a:pt x="396" y="76"/>
                  </a:lnTo>
                  <a:lnTo>
                    <a:pt x="428" y="64"/>
                  </a:lnTo>
                  <a:lnTo>
                    <a:pt x="444" y="30"/>
                  </a:lnTo>
                  <a:lnTo>
                    <a:pt x="490" y="32"/>
                  </a:lnTo>
                  <a:lnTo>
                    <a:pt x="506" y="0"/>
                  </a:lnTo>
                  <a:lnTo>
                    <a:pt x="530" y="18"/>
                  </a:lnTo>
                  <a:lnTo>
                    <a:pt x="560" y="0"/>
                  </a:lnTo>
                  <a:lnTo>
                    <a:pt x="594" y="2"/>
                  </a:lnTo>
                  <a:lnTo>
                    <a:pt x="610" y="34"/>
                  </a:lnTo>
                  <a:lnTo>
                    <a:pt x="626" y="20"/>
                  </a:lnTo>
                  <a:lnTo>
                    <a:pt x="676" y="32"/>
                  </a:lnTo>
                  <a:lnTo>
                    <a:pt x="662" y="74"/>
                  </a:lnTo>
                  <a:lnTo>
                    <a:pt x="678" y="78"/>
                  </a:lnTo>
                  <a:lnTo>
                    <a:pt x="642" y="116"/>
                  </a:lnTo>
                  <a:lnTo>
                    <a:pt x="562" y="82"/>
                  </a:lnTo>
                  <a:lnTo>
                    <a:pt x="542" y="102"/>
                  </a:lnTo>
                  <a:lnTo>
                    <a:pt x="540" y="142"/>
                  </a:lnTo>
                  <a:lnTo>
                    <a:pt x="512" y="176"/>
                  </a:lnTo>
                  <a:lnTo>
                    <a:pt x="452" y="146"/>
                  </a:lnTo>
                  <a:lnTo>
                    <a:pt x="436" y="126"/>
                  </a:lnTo>
                  <a:lnTo>
                    <a:pt x="412" y="126"/>
                  </a:lnTo>
                  <a:lnTo>
                    <a:pt x="396" y="150"/>
                  </a:lnTo>
                  <a:lnTo>
                    <a:pt x="378" y="180"/>
                  </a:lnTo>
                  <a:lnTo>
                    <a:pt x="346" y="178"/>
                  </a:lnTo>
                  <a:lnTo>
                    <a:pt x="344" y="194"/>
                  </a:lnTo>
                  <a:lnTo>
                    <a:pt x="314" y="212"/>
                  </a:lnTo>
                  <a:lnTo>
                    <a:pt x="296" y="244"/>
                  </a:lnTo>
                  <a:lnTo>
                    <a:pt x="296" y="286"/>
                  </a:lnTo>
                  <a:lnTo>
                    <a:pt x="280" y="328"/>
                  </a:lnTo>
                  <a:lnTo>
                    <a:pt x="264" y="342"/>
                  </a:lnTo>
                  <a:lnTo>
                    <a:pt x="228" y="408"/>
                  </a:lnTo>
                  <a:lnTo>
                    <a:pt x="228" y="440"/>
                  </a:lnTo>
                  <a:lnTo>
                    <a:pt x="214" y="452"/>
                  </a:lnTo>
                  <a:lnTo>
                    <a:pt x="202" y="562"/>
                  </a:lnTo>
                  <a:lnTo>
                    <a:pt x="216" y="562"/>
                  </a:lnTo>
                  <a:lnTo>
                    <a:pt x="216" y="666"/>
                  </a:lnTo>
                  <a:lnTo>
                    <a:pt x="200" y="700"/>
                  </a:lnTo>
                  <a:lnTo>
                    <a:pt x="182" y="708"/>
                  </a:lnTo>
                  <a:lnTo>
                    <a:pt x="170" y="694"/>
                  </a:lnTo>
                  <a:lnTo>
                    <a:pt x="110" y="746"/>
                  </a:lnTo>
                  <a:lnTo>
                    <a:pt x="104" y="772"/>
                  </a:lnTo>
                  <a:lnTo>
                    <a:pt x="68" y="758"/>
                  </a:lnTo>
                  <a:lnTo>
                    <a:pt x="52" y="740"/>
                  </a:lnTo>
                  <a:lnTo>
                    <a:pt x="32" y="742"/>
                  </a:lnTo>
                  <a:close/>
                </a:path>
              </a:pathLst>
            </a:custGeom>
            <a:grpFill/>
            <a:ln w="3175">
              <a:solidFill>
                <a:schemeClr val="bg1"/>
              </a:solidFill>
              <a:round/>
              <a:headEnd/>
              <a:tailEnd/>
            </a:ln>
          </p:spPr>
          <p:txBody>
            <a:bodyPr wrap="none" anchor="ctr"/>
            <a:lstStyle/>
            <a:p>
              <a:pPr fontAlgn="base">
                <a:spcBef>
                  <a:spcPct val="0"/>
                </a:spcBef>
                <a:spcAft>
                  <a:spcPct val="0"/>
                </a:spcAft>
                <a:defRPr/>
              </a:pPr>
              <a:endParaRPr lang="en-GB" dirty="0">
                <a:solidFill>
                  <a:srgbClr val="0B023B"/>
                </a:solidFill>
                <a:cs typeface="Arial" charset="0"/>
              </a:endParaRPr>
            </a:p>
          </p:txBody>
        </p:sp>
        <p:sp>
          <p:nvSpPr>
            <p:cNvPr id="82426" name="Freeform 311">
              <a:hlinkClick r:id="rId3" action="ppaction://hlinksldjump" tooltip="Schweden"/>
            </p:cNvPr>
            <p:cNvSpPr>
              <a:spLocks noChangeAspect="1"/>
            </p:cNvSpPr>
            <p:nvPr/>
          </p:nvSpPr>
          <p:spPr bwMode="auto">
            <a:xfrm>
              <a:off x="2850" y="1646"/>
              <a:ext cx="133" cy="329"/>
            </a:xfrm>
            <a:custGeom>
              <a:avLst/>
              <a:gdLst>
                <a:gd name="T0" fmla="*/ 0 w 330"/>
                <a:gd name="T1" fmla="*/ 0 h 756"/>
                <a:gd name="T2" fmla="*/ 0 w 330"/>
                <a:gd name="T3" fmla="*/ 0 h 756"/>
                <a:gd name="T4" fmla="*/ 0 w 330"/>
                <a:gd name="T5" fmla="*/ 0 h 756"/>
                <a:gd name="T6" fmla="*/ 0 w 330"/>
                <a:gd name="T7" fmla="*/ 0 h 756"/>
                <a:gd name="T8" fmla="*/ 0 w 330"/>
                <a:gd name="T9" fmla="*/ 0 h 756"/>
                <a:gd name="T10" fmla="*/ 0 w 330"/>
                <a:gd name="T11" fmla="*/ 0 h 756"/>
                <a:gd name="T12" fmla="*/ 0 w 330"/>
                <a:gd name="T13" fmla="*/ 0 h 756"/>
                <a:gd name="T14" fmla="*/ 0 w 330"/>
                <a:gd name="T15" fmla="*/ 0 h 756"/>
                <a:gd name="T16" fmla="*/ 0 w 330"/>
                <a:gd name="T17" fmla="*/ 0 h 756"/>
                <a:gd name="T18" fmla="*/ 0 w 330"/>
                <a:gd name="T19" fmla="*/ 0 h 756"/>
                <a:gd name="T20" fmla="*/ 0 w 330"/>
                <a:gd name="T21" fmla="*/ 0 h 756"/>
                <a:gd name="T22" fmla="*/ 0 w 330"/>
                <a:gd name="T23" fmla="*/ 0 h 756"/>
                <a:gd name="T24" fmla="*/ 0 w 330"/>
                <a:gd name="T25" fmla="*/ 0 h 756"/>
                <a:gd name="T26" fmla="*/ 0 w 330"/>
                <a:gd name="T27" fmla="*/ 0 h 756"/>
                <a:gd name="T28" fmla="*/ 0 w 330"/>
                <a:gd name="T29" fmla="*/ 0 h 756"/>
                <a:gd name="T30" fmla="*/ 0 w 330"/>
                <a:gd name="T31" fmla="*/ 0 h 756"/>
                <a:gd name="T32" fmla="*/ 0 w 330"/>
                <a:gd name="T33" fmla="*/ 0 h 756"/>
                <a:gd name="T34" fmla="*/ 0 w 330"/>
                <a:gd name="T35" fmla="*/ 0 h 756"/>
                <a:gd name="T36" fmla="*/ 0 w 330"/>
                <a:gd name="T37" fmla="*/ 0 h 756"/>
                <a:gd name="T38" fmla="*/ 0 w 330"/>
                <a:gd name="T39" fmla="*/ 0 h 756"/>
                <a:gd name="T40" fmla="*/ 0 w 330"/>
                <a:gd name="T41" fmla="*/ 0 h 756"/>
                <a:gd name="T42" fmla="*/ 0 w 330"/>
                <a:gd name="T43" fmla="*/ 0 h 756"/>
                <a:gd name="T44" fmla="*/ 0 w 330"/>
                <a:gd name="T45" fmla="*/ 0 h 756"/>
                <a:gd name="T46" fmla="*/ 0 w 330"/>
                <a:gd name="T47" fmla="*/ 0 h 756"/>
                <a:gd name="T48" fmla="*/ 0 w 330"/>
                <a:gd name="T49" fmla="*/ 0 h 756"/>
                <a:gd name="T50" fmla="*/ 0 w 330"/>
                <a:gd name="T51" fmla="*/ 0 h 756"/>
                <a:gd name="T52" fmla="*/ 0 w 330"/>
                <a:gd name="T53" fmla="*/ 0 h 756"/>
                <a:gd name="T54" fmla="*/ 0 w 330"/>
                <a:gd name="T55" fmla="*/ 0 h 756"/>
                <a:gd name="T56" fmla="*/ 0 w 330"/>
                <a:gd name="T57" fmla="*/ 0 h 756"/>
                <a:gd name="T58" fmla="*/ 0 w 330"/>
                <a:gd name="T59" fmla="*/ 0 h 756"/>
                <a:gd name="T60" fmla="*/ 0 w 330"/>
                <a:gd name="T61" fmla="*/ 0 h 756"/>
                <a:gd name="T62" fmla="*/ 0 w 330"/>
                <a:gd name="T63" fmla="*/ 0 h 756"/>
                <a:gd name="T64" fmla="*/ 0 w 330"/>
                <a:gd name="T65" fmla="*/ 0 h 756"/>
                <a:gd name="T66" fmla="*/ 0 w 330"/>
                <a:gd name="T67" fmla="*/ 0 h 756"/>
                <a:gd name="T68" fmla="*/ 0 w 330"/>
                <a:gd name="T69" fmla="*/ 0 h 756"/>
                <a:gd name="T70" fmla="*/ 0 w 330"/>
                <a:gd name="T71" fmla="*/ 0 h 756"/>
                <a:gd name="T72" fmla="*/ 0 w 330"/>
                <a:gd name="T73" fmla="*/ 0 h 756"/>
                <a:gd name="T74" fmla="*/ 0 w 330"/>
                <a:gd name="T75" fmla="*/ 0 h 756"/>
                <a:gd name="T76" fmla="*/ 0 w 330"/>
                <a:gd name="T77" fmla="*/ 0 h 756"/>
                <a:gd name="T78" fmla="*/ 0 w 330"/>
                <a:gd name="T79" fmla="*/ 0 h 7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0"/>
                <a:gd name="T121" fmla="*/ 0 h 756"/>
                <a:gd name="T122" fmla="*/ 330 w 330"/>
                <a:gd name="T123" fmla="*/ 756 h 75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0" h="756">
                  <a:moveTo>
                    <a:pt x="230" y="0"/>
                  </a:moveTo>
                  <a:lnTo>
                    <a:pt x="246" y="56"/>
                  </a:lnTo>
                  <a:lnTo>
                    <a:pt x="298" y="68"/>
                  </a:lnTo>
                  <a:lnTo>
                    <a:pt x="310" y="132"/>
                  </a:lnTo>
                  <a:lnTo>
                    <a:pt x="308" y="164"/>
                  </a:lnTo>
                  <a:lnTo>
                    <a:pt x="330" y="198"/>
                  </a:lnTo>
                  <a:lnTo>
                    <a:pt x="294" y="212"/>
                  </a:lnTo>
                  <a:lnTo>
                    <a:pt x="276" y="246"/>
                  </a:lnTo>
                  <a:lnTo>
                    <a:pt x="276" y="294"/>
                  </a:lnTo>
                  <a:lnTo>
                    <a:pt x="228" y="360"/>
                  </a:lnTo>
                  <a:lnTo>
                    <a:pt x="176" y="390"/>
                  </a:lnTo>
                  <a:lnTo>
                    <a:pt x="176" y="482"/>
                  </a:lnTo>
                  <a:lnTo>
                    <a:pt x="210" y="518"/>
                  </a:lnTo>
                  <a:lnTo>
                    <a:pt x="210" y="550"/>
                  </a:lnTo>
                  <a:lnTo>
                    <a:pt x="158" y="582"/>
                  </a:lnTo>
                  <a:lnTo>
                    <a:pt x="158" y="662"/>
                  </a:lnTo>
                  <a:lnTo>
                    <a:pt x="148" y="706"/>
                  </a:lnTo>
                  <a:lnTo>
                    <a:pt x="116" y="706"/>
                  </a:lnTo>
                  <a:lnTo>
                    <a:pt x="98" y="756"/>
                  </a:lnTo>
                  <a:lnTo>
                    <a:pt x="44" y="674"/>
                  </a:lnTo>
                  <a:lnTo>
                    <a:pt x="32" y="660"/>
                  </a:lnTo>
                  <a:lnTo>
                    <a:pt x="30" y="624"/>
                  </a:lnTo>
                  <a:lnTo>
                    <a:pt x="12" y="608"/>
                  </a:lnTo>
                  <a:lnTo>
                    <a:pt x="0" y="580"/>
                  </a:lnTo>
                  <a:lnTo>
                    <a:pt x="16" y="574"/>
                  </a:lnTo>
                  <a:lnTo>
                    <a:pt x="32" y="538"/>
                  </a:lnTo>
                  <a:lnTo>
                    <a:pt x="32" y="434"/>
                  </a:lnTo>
                  <a:lnTo>
                    <a:pt x="20" y="434"/>
                  </a:lnTo>
                  <a:lnTo>
                    <a:pt x="32" y="328"/>
                  </a:lnTo>
                  <a:lnTo>
                    <a:pt x="44" y="314"/>
                  </a:lnTo>
                  <a:lnTo>
                    <a:pt x="44" y="280"/>
                  </a:lnTo>
                  <a:lnTo>
                    <a:pt x="80" y="216"/>
                  </a:lnTo>
                  <a:lnTo>
                    <a:pt x="100" y="200"/>
                  </a:lnTo>
                  <a:lnTo>
                    <a:pt x="114" y="158"/>
                  </a:lnTo>
                  <a:lnTo>
                    <a:pt x="114" y="116"/>
                  </a:lnTo>
                  <a:lnTo>
                    <a:pt x="128" y="90"/>
                  </a:lnTo>
                  <a:lnTo>
                    <a:pt x="162" y="68"/>
                  </a:lnTo>
                  <a:lnTo>
                    <a:pt x="162" y="52"/>
                  </a:lnTo>
                  <a:lnTo>
                    <a:pt x="194" y="52"/>
                  </a:lnTo>
                  <a:lnTo>
                    <a:pt x="230" y="0"/>
                  </a:lnTo>
                  <a:close/>
                </a:path>
              </a:pathLst>
            </a:custGeom>
            <a:grpFill/>
            <a:ln w="3175">
              <a:solidFill>
                <a:schemeClr val="bg1"/>
              </a:solidFill>
              <a:round/>
              <a:headEnd/>
              <a:tailEnd/>
            </a:ln>
          </p:spPr>
          <p:txBody>
            <a:bodyPr wrap="none" anchor="ctr"/>
            <a:lstStyle/>
            <a:p>
              <a:pPr fontAlgn="base">
                <a:spcBef>
                  <a:spcPct val="0"/>
                </a:spcBef>
                <a:spcAft>
                  <a:spcPct val="0"/>
                </a:spcAft>
                <a:defRPr/>
              </a:pPr>
              <a:endParaRPr lang="en-GB" dirty="0">
                <a:solidFill>
                  <a:srgbClr val="0B023B"/>
                </a:solidFill>
                <a:cs typeface="Arial" charset="0"/>
              </a:endParaRPr>
            </a:p>
          </p:txBody>
        </p:sp>
        <p:sp>
          <p:nvSpPr>
            <p:cNvPr id="82427" name="Freeform 312">
              <a:hlinkClick r:id="rId3" action="ppaction://hlinksldjump" tooltip="Finnland"/>
            </p:cNvPr>
            <p:cNvSpPr>
              <a:spLocks noChangeAspect="1"/>
            </p:cNvSpPr>
            <p:nvPr/>
          </p:nvSpPr>
          <p:spPr bwMode="auto">
            <a:xfrm>
              <a:off x="2945" y="1627"/>
              <a:ext cx="129" cy="243"/>
            </a:xfrm>
            <a:custGeom>
              <a:avLst/>
              <a:gdLst>
                <a:gd name="T0" fmla="*/ 0 w 322"/>
                <a:gd name="T1" fmla="*/ 0 h 558"/>
                <a:gd name="T2" fmla="*/ 0 w 322"/>
                <a:gd name="T3" fmla="*/ 0 h 558"/>
                <a:gd name="T4" fmla="*/ 0 w 322"/>
                <a:gd name="T5" fmla="*/ 0 h 558"/>
                <a:gd name="T6" fmla="*/ 0 w 322"/>
                <a:gd name="T7" fmla="*/ 0 h 558"/>
                <a:gd name="T8" fmla="*/ 0 w 322"/>
                <a:gd name="T9" fmla="*/ 0 h 558"/>
                <a:gd name="T10" fmla="*/ 0 w 322"/>
                <a:gd name="T11" fmla="*/ 0 h 558"/>
                <a:gd name="T12" fmla="*/ 0 w 322"/>
                <a:gd name="T13" fmla="*/ 0 h 558"/>
                <a:gd name="T14" fmla="*/ 0 w 322"/>
                <a:gd name="T15" fmla="*/ 0 h 558"/>
                <a:gd name="T16" fmla="*/ 0 w 322"/>
                <a:gd name="T17" fmla="*/ 0 h 558"/>
                <a:gd name="T18" fmla="*/ 0 w 322"/>
                <a:gd name="T19" fmla="*/ 0 h 558"/>
                <a:gd name="T20" fmla="*/ 0 w 322"/>
                <a:gd name="T21" fmla="*/ 0 h 558"/>
                <a:gd name="T22" fmla="*/ 0 w 322"/>
                <a:gd name="T23" fmla="*/ 0 h 558"/>
                <a:gd name="T24" fmla="*/ 0 w 322"/>
                <a:gd name="T25" fmla="*/ 0 h 558"/>
                <a:gd name="T26" fmla="*/ 0 w 322"/>
                <a:gd name="T27" fmla="*/ 0 h 558"/>
                <a:gd name="T28" fmla="*/ 0 w 322"/>
                <a:gd name="T29" fmla="*/ 0 h 558"/>
                <a:gd name="T30" fmla="*/ 0 w 322"/>
                <a:gd name="T31" fmla="*/ 0 h 558"/>
                <a:gd name="T32" fmla="*/ 0 w 322"/>
                <a:gd name="T33" fmla="*/ 0 h 558"/>
                <a:gd name="T34" fmla="*/ 0 w 322"/>
                <a:gd name="T35" fmla="*/ 0 h 558"/>
                <a:gd name="T36" fmla="*/ 0 w 322"/>
                <a:gd name="T37" fmla="*/ 0 h 558"/>
                <a:gd name="T38" fmla="*/ 0 w 322"/>
                <a:gd name="T39" fmla="*/ 0 h 558"/>
                <a:gd name="T40" fmla="*/ 0 w 322"/>
                <a:gd name="T41" fmla="*/ 0 h 558"/>
                <a:gd name="T42" fmla="*/ 0 w 322"/>
                <a:gd name="T43" fmla="*/ 0 h 558"/>
                <a:gd name="T44" fmla="*/ 0 w 322"/>
                <a:gd name="T45" fmla="*/ 0 h 558"/>
                <a:gd name="T46" fmla="*/ 0 w 322"/>
                <a:gd name="T47" fmla="*/ 0 h 558"/>
                <a:gd name="T48" fmla="*/ 0 w 322"/>
                <a:gd name="T49" fmla="*/ 0 h 558"/>
                <a:gd name="T50" fmla="*/ 0 w 322"/>
                <a:gd name="T51" fmla="*/ 0 h 558"/>
                <a:gd name="T52" fmla="*/ 0 w 322"/>
                <a:gd name="T53" fmla="*/ 0 h 558"/>
                <a:gd name="T54" fmla="*/ 0 w 322"/>
                <a:gd name="T55" fmla="*/ 0 h 558"/>
                <a:gd name="T56" fmla="*/ 0 w 322"/>
                <a:gd name="T57" fmla="*/ 0 h 558"/>
                <a:gd name="T58" fmla="*/ 0 w 322"/>
                <a:gd name="T59" fmla="*/ 0 h 5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2"/>
                <a:gd name="T91" fmla="*/ 0 h 558"/>
                <a:gd name="T92" fmla="*/ 322 w 322"/>
                <a:gd name="T93" fmla="*/ 558 h 5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2" h="558">
                  <a:moveTo>
                    <a:pt x="0" y="44"/>
                  </a:moveTo>
                  <a:lnTo>
                    <a:pt x="22" y="44"/>
                  </a:lnTo>
                  <a:lnTo>
                    <a:pt x="40" y="66"/>
                  </a:lnTo>
                  <a:lnTo>
                    <a:pt x="94" y="92"/>
                  </a:lnTo>
                  <a:lnTo>
                    <a:pt x="126" y="58"/>
                  </a:lnTo>
                  <a:lnTo>
                    <a:pt x="126" y="18"/>
                  </a:lnTo>
                  <a:lnTo>
                    <a:pt x="146" y="0"/>
                  </a:lnTo>
                  <a:lnTo>
                    <a:pt x="228" y="32"/>
                  </a:lnTo>
                  <a:lnTo>
                    <a:pt x="228" y="94"/>
                  </a:lnTo>
                  <a:lnTo>
                    <a:pt x="244" y="112"/>
                  </a:lnTo>
                  <a:lnTo>
                    <a:pt x="244" y="204"/>
                  </a:lnTo>
                  <a:lnTo>
                    <a:pt x="270" y="236"/>
                  </a:lnTo>
                  <a:lnTo>
                    <a:pt x="290" y="308"/>
                  </a:lnTo>
                  <a:lnTo>
                    <a:pt x="274" y="320"/>
                  </a:lnTo>
                  <a:lnTo>
                    <a:pt x="320" y="378"/>
                  </a:lnTo>
                  <a:lnTo>
                    <a:pt x="322" y="452"/>
                  </a:lnTo>
                  <a:lnTo>
                    <a:pt x="262" y="508"/>
                  </a:lnTo>
                  <a:lnTo>
                    <a:pt x="114" y="558"/>
                  </a:lnTo>
                  <a:lnTo>
                    <a:pt x="62" y="510"/>
                  </a:lnTo>
                  <a:lnTo>
                    <a:pt x="50" y="448"/>
                  </a:lnTo>
                  <a:lnTo>
                    <a:pt x="62" y="386"/>
                  </a:lnTo>
                  <a:lnTo>
                    <a:pt x="96" y="372"/>
                  </a:lnTo>
                  <a:lnTo>
                    <a:pt x="126" y="338"/>
                  </a:lnTo>
                  <a:lnTo>
                    <a:pt x="146" y="272"/>
                  </a:lnTo>
                  <a:lnTo>
                    <a:pt x="96" y="238"/>
                  </a:lnTo>
                  <a:lnTo>
                    <a:pt x="76" y="204"/>
                  </a:lnTo>
                  <a:lnTo>
                    <a:pt x="76" y="166"/>
                  </a:lnTo>
                  <a:lnTo>
                    <a:pt x="66" y="112"/>
                  </a:lnTo>
                  <a:lnTo>
                    <a:pt x="14" y="96"/>
                  </a:lnTo>
                  <a:lnTo>
                    <a:pt x="0" y="44"/>
                  </a:lnTo>
                  <a:close/>
                </a:path>
              </a:pathLst>
            </a:custGeom>
            <a:grpFill/>
            <a:ln w="3175">
              <a:solidFill>
                <a:schemeClr val="bg1"/>
              </a:solidFill>
              <a:round/>
              <a:headEnd/>
              <a:tailEnd/>
            </a:ln>
          </p:spPr>
          <p:txBody>
            <a:bodyPr wrap="none" anchor="ctr"/>
            <a:lstStyle/>
            <a:p>
              <a:pPr fontAlgn="base">
                <a:spcBef>
                  <a:spcPct val="0"/>
                </a:spcBef>
                <a:spcAft>
                  <a:spcPct val="0"/>
                </a:spcAft>
                <a:defRPr/>
              </a:pPr>
              <a:endParaRPr lang="en-GB" dirty="0">
                <a:solidFill>
                  <a:srgbClr val="0B023B"/>
                </a:solidFill>
                <a:cs typeface="Arial" charset="0"/>
              </a:endParaRPr>
            </a:p>
          </p:txBody>
        </p:sp>
        <p:sp>
          <p:nvSpPr>
            <p:cNvPr id="82428" name="Freeform 313"/>
            <p:cNvSpPr>
              <a:spLocks noChangeAspect="1"/>
            </p:cNvSpPr>
            <p:nvPr/>
          </p:nvSpPr>
          <p:spPr bwMode="auto">
            <a:xfrm>
              <a:off x="3036" y="1219"/>
              <a:ext cx="1811" cy="992"/>
            </a:xfrm>
            <a:custGeom>
              <a:avLst/>
              <a:gdLst>
                <a:gd name="T0" fmla="*/ 0 w 4516"/>
                <a:gd name="T1" fmla="*/ 0 h 2284"/>
                <a:gd name="T2" fmla="*/ 0 w 4516"/>
                <a:gd name="T3" fmla="*/ 0 h 2284"/>
                <a:gd name="T4" fmla="*/ 0 w 4516"/>
                <a:gd name="T5" fmla="*/ 0 h 2284"/>
                <a:gd name="T6" fmla="*/ 0 w 4516"/>
                <a:gd name="T7" fmla="*/ 0 h 2284"/>
                <a:gd name="T8" fmla="*/ 0 w 4516"/>
                <a:gd name="T9" fmla="*/ 0 h 2284"/>
                <a:gd name="T10" fmla="*/ 0 w 4516"/>
                <a:gd name="T11" fmla="*/ 0 h 2284"/>
                <a:gd name="T12" fmla="*/ 0 w 4516"/>
                <a:gd name="T13" fmla="*/ 0 h 2284"/>
                <a:gd name="T14" fmla="*/ 0 w 4516"/>
                <a:gd name="T15" fmla="*/ 0 h 2284"/>
                <a:gd name="T16" fmla="*/ 0 w 4516"/>
                <a:gd name="T17" fmla="*/ 0 h 2284"/>
                <a:gd name="T18" fmla="*/ 0 w 4516"/>
                <a:gd name="T19" fmla="*/ 0 h 2284"/>
                <a:gd name="T20" fmla="*/ 0 w 4516"/>
                <a:gd name="T21" fmla="*/ 0 h 2284"/>
                <a:gd name="T22" fmla="*/ 0 w 4516"/>
                <a:gd name="T23" fmla="*/ 0 h 2284"/>
                <a:gd name="T24" fmla="*/ 0 w 4516"/>
                <a:gd name="T25" fmla="*/ 0 h 2284"/>
                <a:gd name="T26" fmla="*/ 0 w 4516"/>
                <a:gd name="T27" fmla="*/ 0 h 2284"/>
                <a:gd name="T28" fmla="*/ 0 w 4516"/>
                <a:gd name="T29" fmla="*/ 0 h 2284"/>
                <a:gd name="T30" fmla="*/ 0 w 4516"/>
                <a:gd name="T31" fmla="*/ 0 h 2284"/>
                <a:gd name="T32" fmla="*/ 0 w 4516"/>
                <a:gd name="T33" fmla="*/ 0 h 2284"/>
                <a:gd name="T34" fmla="*/ 0 w 4516"/>
                <a:gd name="T35" fmla="*/ 0 h 2284"/>
                <a:gd name="T36" fmla="*/ 0 w 4516"/>
                <a:gd name="T37" fmla="*/ 0 h 2284"/>
                <a:gd name="T38" fmla="*/ 0 w 4516"/>
                <a:gd name="T39" fmla="*/ 0 h 2284"/>
                <a:gd name="T40" fmla="*/ 0 w 4516"/>
                <a:gd name="T41" fmla="*/ 0 h 2284"/>
                <a:gd name="T42" fmla="*/ 0 w 4516"/>
                <a:gd name="T43" fmla="*/ 0 h 2284"/>
                <a:gd name="T44" fmla="*/ 0 w 4516"/>
                <a:gd name="T45" fmla="*/ 0 h 2284"/>
                <a:gd name="T46" fmla="*/ 0 w 4516"/>
                <a:gd name="T47" fmla="*/ 0 h 2284"/>
                <a:gd name="T48" fmla="*/ 0 w 4516"/>
                <a:gd name="T49" fmla="*/ 0 h 2284"/>
                <a:gd name="T50" fmla="*/ 0 w 4516"/>
                <a:gd name="T51" fmla="*/ 0 h 2284"/>
                <a:gd name="T52" fmla="*/ 0 w 4516"/>
                <a:gd name="T53" fmla="*/ 0 h 2284"/>
                <a:gd name="T54" fmla="*/ 0 w 4516"/>
                <a:gd name="T55" fmla="*/ 0 h 2284"/>
                <a:gd name="T56" fmla="*/ 0 w 4516"/>
                <a:gd name="T57" fmla="*/ 0 h 2284"/>
                <a:gd name="T58" fmla="*/ 0 w 4516"/>
                <a:gd name="T59" fmla="*/ 0 h 2284"/>
                <a:gd name="T60" fmla="*/ 0 w 4516"/>
                <a:gd name="T61" fmla="*/ 0 h 2284"/>
                <a:gd name="T62" fmla="*/ 0 w 4516"/>
                <a:gd name="T63" fmla="*/ 0 h 2284"/>
                <a:gd name="T64" fmla="*/ 0 w 4516"/>
                <a:gd name="T65" fmla="*/ 0 h 2284"/>
                <a:gd name="T66" fmla="*/ 0 w 4516"/>
                <a:gd name="T67" fmla="*/ 0 h 2284"/>
                <a:gd name="T68" fmla="*/ 0 w 4516"/>
                <a:gd name="T69" fmla="*/ 0 h 2284"/>
                <a:gd name="T70" fmla="*/ 0 w 4516"/>
                <a:gd name="T71" fmla="*/ 0 h 2284"/>
                <a:gd name="T72" fmla="*/ 0 w 4516"/>
                <a:gd name="T73" fmla="*/ 0 h 2284"/>
                <a:gd name="T74" fmla="*/ 0 w 4516"/>
                <a:gd name="T75" fmla="*/ 0 h 2284"/>
                <a:gd name="T76" fmla="*/ 0 w 4516"/>
                <a:gd name="T77" fmla="*/ 0 h 2284"/>
                <a:gd name="T78" fmla="*/ 0 w 4516"/>
                <a:gd name="T79" fmla="*/ 0 h 2284"/>
                <a:gd name="T80" fmla="*/ 0 w 4516"/>
                <a:gd name="T81" fmla="*/ 0 h 2284"/>
                <a:gd name="T82" fmla="*/ 0 w 4516"/>
                <a:gd name="T83" fmla="*/ 0 h 2284"/>
                <a:gd name="T84" fmla="*/ 0 w 4516"/>
                <a:gd name="T85" fmla="*/ 0 h 2284"/>
                <a:gd name="T86" fmla="*/ 0 w 4516"/>
                <a:gd name="T87" fmla="*/ 0 h 2284"/>
                <a:gd name="T88" fmla="*/ 0 w 4516"/>
                <a:gd name="T89" fmla="*/ 0 h 2284"/>
                <a:gd name="T90" fmla="*/ 0 w 4516"/>
                <a:gd name="T91" fmla="*/ 0 h 2284"/>
                <a:gd name="T92" fmla="*/ 0 w 4516"/>
                <a:gd name="T93" fmla="*/ 0 h 2284"/>
                <a:gd name="T94" fmla="*/ 0 w 4516"/>
                <a:gd name="T95" fmla="*/ 0 h 2284"/>
                <a:gd name="T96" fmla="*/ 0 w 4516"/>
                <a:gd name="T97" fmla="*/ 0 h 2284"/>
                <a:gd name="T98" fmla="*/ 0 w 4516"/>
                <a:gd name="T99" fmla="*/ 0 h 2284"/>
                <a:gd name="T100" fmla="*/ 0 w 4516"/>
                <a:gd name="T101" fmla="*/ 0 h 2284"/>
                <a:gd name="T102" fmla="*/ 0 w 4516"/>
                <a:gd name="T103" fmla="*/ 0 h 2284"/>
                <a:gd name="T104" fmla="*/ 0 w 4516"/>
                <a:gd name="T105" fmla="*/ 0 h 2284"/>
                <a:gd name="T106" fmla="*/ 0 w 4516"/>
                <a:gd name="T107" fmla="*/ 0 h 2284"/>
                <a:gd name="T108" fmla="*/ 0 w 4516"/>
                <a:gd name="T109" fmla="*/ 0 h 2284"/>
                <a:gd name="T110" fmla="*/ 0 w 4516"/>
                <a:gd name="T111" fmla="*/ 0 h 2284"/>
                <a:gd name="T112" fmla="*/ 0 w 4516"/>
                <a:gd name="T113" fmla="*/ 0 h 2284"/>
                <a:gd name="T114" fmla="*/ 0 w 4516"/>
                <a:gd name="T115" fmla="*/ 0 h 2284"/>
                <a:gd name="T116" fmla="*/ 0 w 4516"/>
                <a:gd name="T117" fmla="*/ 0 h 22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16"/>
                <a:gd name="T178" fmla="*/ 0 h 2284"/>
                <a:gd name="T179" fmla="*/ 4516 w 4516"/>
                <a:gd name="T180" fmla="*/ 2284 h 22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16" h="2284">
                  <a:moveTo>
                    <a:pt x="772" y="2251"/>
                  </a:moveTo>
                  <a:lnTo>
                    <a:pt x="740" y="2221"/>
                  </a:lnTo>
                  <a:lnTo>
                    <a:pt x="740" y="2188"/>
                  </a:lnTo>
                  <a:lnTo>
                    <a:pt x="707" y="2171"/>
                  </a:lnTo>
                  <a:lnTo>
                    <a:pt x="723" y="2110"/>
                  </a:lnTo>
                  <a:lnTo>
                    <a:pt x="757" y="2110"/>
                  </a:lnTo>
                  <a:lnTo>
                    <a:pt x="723" y="2078"/>
                  </a:lnTo>
                  <a:lnTo>
                    <a:pt x="740" y="2060"/>
                  </a:lnTo>
                  <a:lnTo>
                    <a:pt x="707" y="2015"/>
                  </a:lnTo>
                  <a:lnTo>
                    <a:pt x="673" y="2015"/>
                  </a:lnTo>
                  <a:lnTo>
                    <a:pt x="673" y="1998"/>
                  </a:lnTo>
                  <a:lnTo>
                    <a:pt x="657" y="1998"/>
                  </a:lnTo>
                  <a:lnTo>
                    <a:pt x="657" y="1965"/>
                  </a:lnTo>
                  <a:lnTo>
                    <a:pt x="673" y="1948"/>
                  </a:lnTo>
                  <a:lnTo>
                    <a:pt x="657" y="1948"/>
                  </a:lnTo>
                  <a:lnTo>
                    <a:pt x="673" y="1904"/>
                  </a:lnTo>
                  <a:lnTo>
                    <a:pt x="690" y="1904"/>
                  </a:lnTo>
                  <a:lnTo>
                    <a:pt x="707" y="1935"/>
                  </a:lnTo>
                  <a:lnTo>
                    <a:pt x="723" y="1922"/>
                  </a:lnTo>
                  <a:lnTo>
                    <a:pt x="723" y="1889"/>
                  </a:lnTo>
                  <a:lnTo>
                    <a:pt x="754" y="1844"/>
                  </a:lnTo>
                  <a:lnTo>
                    <a:pt x="824" y="1826"/>
                  </a:lnTo>
                  <a:lnTo>
                    <a:pt x="868" y="1840"/>
                  </a:lnTo>
                  <a:lnTo>
                    <a:pt x="903" y="1872"/>
                  </a:lnTo>
                  <a:lnTo>
                    <a:pt x="903" y="1854"/>
                  </a:lnTo>
                  <a:lnTo>
                    <a:pt x="952" y="1872"/>
                  </a:lnTo>
                  <a:lnTo>
                    <a:pt x="970" y="1854"/>
                  </a:lnTo>
                  <a:lnTo>
                    <a:pt x="1018" y="1854"/>
                  </a:lnTo>
                  <a:lnTo>
                    <a:pt x="1033" y="1872"/>
                  </a:lnTo>
                  <a:lnTo>
                    <a:pt x="1067" y="1872"/>
                  </a:lnTo>
                  <a:lnTo>
                    <a:pt x="1083" y="1854"/>
                  </a:lnTo>
                  <a:lnTo>
                    <a:pt x="1117" y="1854"/>
                  </a:lnTo>
                  <a:lnTo>
                    <a:pt x="1117" y="1826"/>
                  </a:lnTo>
                  <a:lnTo>
                    <a:pt x="1083" y="1809"/>
                  </a:lnTo>
                  <a:lnTo>
                    <a:pt x="1067" y="1794"/>
                  </a:lnTo>
                  <a:lnTo>
                    <a:pt x="1100" y="1776"/>
                  </a:lnTo>
                  <a:lnTo>
                    <a:pt x="1083" y="1759"/>
                  </a:lnTo>
                  <a:lnTo>
                    <a:pt x="1100" y="1742"/>
                  </a:lnTo>
                  <a:lnTo>
                    <a:pt x="1132" y="1742"/>
                  </a:lnTo>
                  <a:lnTo>
                    <a:pt x="1117" y="1726"/>
                  </a:lnTo>
                  <a:lnTo>
                    <a:pt x="1100" y="1713"/>
                  </a:lnTo>
                  <a:lnTo>
                    <a:pt x="1083" y="1698"/>
                  </a:lnTo>
                  <a:lnTo>
                    <a:pt x="1100" y="1698"/>
                  </a:lnTo>
                  <a:lnTo>
                    <a:pt x="1132" y="1683"/>
                  </a:lnTo>
                  <a:lnTo>
                    <a:pt x="1230" y="1648"/>
                  </a:lnTo>
                  <a:lnTo>
                    <a:pt x="1312" y="1616"/>
                  </a:lnTo>
                  <a:lnTo>
                    <a:pt x="1330" y="1603"/>
                  </a:lnTo>
                  <a:lnTo>
                    <a:pt x="1380" y="1603"/>
                  </a:lnTo>
                  <a:lnTo>
                    <a:pt x="1395" y="1616"/>
                  </a:lnTo>
                  <a:lnTo>
                    <a:pt x="1412" y="1666"/>
                  </a:lnTo>
                  <a:lnTo>
                    <a:pt x="1445" y="1648"/>
                  </a:lnTo>
                  <a:lnTo>
                    <a:pt x="1477" y="1683"/>
                  </a:lnTo>
                  <a:lnTo>
                    <a:pt x="1477" y="1698"/>
                  </a:lnTo>
                  <a:lnTo>
                    <a:pt x="1505" y="1683"/>
                  </a:lnTo>
                  <a:lnTo>
                    <a:pt x="1540" y="1648"/>
                  </a:lnTo>
                  <a:lnTo>
                    <a:pt x="1573" y="1648"/>
                  </a:lnTo>
                  <a:lnTo>
                    <a:pt x="1573" y="1666"/>
                  </a:lnTo>
                  <a:lnTo>
                    <a:pt x="1623" y="1698"/>
                  </a:lnTo>
                  <a:lnTo>
                    <a:pt x="1705" y="1809"/>
                  </a:lnTo>
                  <a:lnTo>
                    <a:pt x="1722" y="1794"/>
                  </a:lnTo>
                  <a:lnTo>
                    <a:pt x="1735" y="1794"/>
                  </a:lnTo>
                  <a:lnTo>
                    <a:pt x="1735" y="1809"/>
                  </a:lnTo>
                  <a:lnTo>
                    <a:pt x="1768" y="1809"/>
                  </a:lnTo>
                  <a:lnTo>
                    <a:pt x="1768" y="1794"/>
                  </a:lnTo>
                  <a:lnTo>
                    <a:pt x="1803" y="1794"/>
                  </a:lnTo>
                  <a:lnTo>
                    <a:pt x="1818" y="1809"/>
                  </a:lnTo>
                  <a:lnTo>
                    <a:pt x="1818" y="1826"/>
                  </a:lnTo>
                  <a:lnTo>
                    <a:pt x="1853" y="1839"/>
                  </a:lnTo>
                  <a:lnTo>
                    <a:pt x="1853" y="1854"/>
                  </a:lnTo>
                  <a:lnTo>
                    <a:pt x="1902" y="1854"/>
                  </a:lnTo>
                  <a:lnTo>
                    <a:pt x="1935" y="1889"/>
                  </a:lnTo>
                  <a:lnTo>
                    <a:pt x="2000" y="1889"/>
                  </a:lnTo>
                  <a:lnTo>
                    <a:pt x="2028" y="1826"/>
                  </a:lnTo>
                  <a:lnTo>
                    <a:pt x="2063" y="1794"/>
                  </a:lnTo>
                  <a:lnTo>
                    <a:pt x="2095" y="1826"/>
                  </a:lnTo>
                  <a:lnTo>
                    <a:pt x="2128" y="1826"/>
                  </a:lnTo>
                  <a:lnTo>
                    <a:pt x="2228" y="1839"/>
                  </a:lnTo>
                  <a:lnTo>
                    <a:pt x="2262" y="1826"/>
                  </a:lnTo>
                  <a:lnTo>
                    <a:pt x="2245" y="1794"/>
                  </a:lnTo>
                  <a:lnTo>
                    <a:pt x="2262" y="1742"/>
                  </a:lnTo>
                  <a:lnTo>
                    <a:pt x="2278" y="1726"/>
                  </a:lnTo>
                  <a:lnTo>
                    <a:pt x="2375" y="1759"/>
                  </a:lnTo>
                  <a:lnTo>
                    <a:pt x="2408" y="1794"/>
                  </a:lnTo>
                  <a:lnTo>
                    <a:pt x="2423" y="1794"/>
                  </a:lnTo>
                  <a:lnTo>
                    <a:pt x="2488" y="1776"/>
                  </a:lnTo>
                  <a:lnTo>
                    <a:pt x="2555" y="1809"/>
                  </a:lnTo>
                  <a:lnTo>
                    <a:pt x="2605" y="1839"/>
                  </a:lnTo>
                  <a:lnTo>
                    <a:pt x="2622" y="1826"/>
                  </a:lnTo>
                  <a:lnTo>
                    <a:pt x="2750" y="1839"/>
                  </a:lnTo>
                  <a:lnTo>
                    <a:pt x="2785" y="1794"/>
                  </a:lnTo>
                  <a:lnTo>
                    <a:pt x="2835" y="1776"/>
                  </a:lnTo>
                  <a:lnTo>
                    <a:pt x="2868" y="1794"/>
                  </a:lnTo>
                  <a:lnTo>
                    <a:pt x="2894" y="1794"/>
                  </a:lnTo>
                  <a:lnTo>
                    <a:pt x="2978" y="1759"/>
                  </a:lnTo>
                  <a:lnTo>
                    <a:pt x="2978" y="1683"/>
                  </a:lnTo>
                  <a:lnTo>
                    <a:pt x="2993" y="1648"/>
                  </a:lnTo>
                  <a:lnTo>
                    <a:pt x="2978" y="1633"/>
                  </a:lnTo>
                  <a:lnTo>
                    <a:pt x="2943" y="1633"/>
                  </a:lnTo>
                  <a:lnTo>
                    <a:pt x="2943" y="1616"/>
                  </a:lnTo>
                  <a:lnTo>
                    <a:pt x="2993" y="1588"/>
                  </a:lnTo>
                  <a:lnTo>
                    <a:pt x="3110" y="1588"/>
                  </a:lnTo>
                  <a:lnTo>
                    <a:pt x="3206" y="1698"/>
                  </a:lnTo>
                  <a:lnTo>
                    <a:pt x="3241" y="1742"/>
                  </a:lnTo>
                  <a:lnTo>
                    <a:pt x="3256" y="1759"/>
                  </a:lnTo>
                  <a:lnTo>
                    <a:pt x="3353" y="1776"/>
                  </a:lnTo>
                  <a:lnTo>
                    <a:pt x="3371" y="1826"/>
                  </a:lnTo>
                  <a:lnTo>
                    <a:pt x="3421" y="1839"/>
                  </a:lnTo>
                  <a:lnTo>
                    <a:pt x="3421" y="1809"/>
                  </a:lnTo>
                  <a:lnTo>
                    <a:pt x="3470" y="1776"/>
                  </a:lnTo>
                  <a:lnTo>
                    <a:pt x="3488" y="1794"/>
                  </a:lnTo>
                  <a:lnTo>
                    <a:pt x="3516" y="1854"/>
                  </a:lnTo>
                  <a:lnTo>
                    <a:pt x="3505" y="1965"/>
                  </a:lnTo>
                  <a:lnTo>
                    <a:pt x="3488" y="1965"/>
                  </a:lnTo>
                  <a:lnTo>
                    <a:pt x="3455" y="1998"/>
                  </a:lnTo>
                  <a:lnTo>
                    <a:pt x="3470" y="2060"/>
                  </a:lnTo>
                  <a:lnTo>
                    <a:pt x="3488" y="2045"/>
                  </a:lnTo>
                  <a:lnTo>
                    <a:pt x="3516" y="2078"/>
                  </a:lnTo>
                  <a:lnTo>
                    <a:pt x="3551" y="2078"/>
                  </a:lnTo>
                  <a:lnTo>
                    <a:pt x="3583" y="2028"/>
                  </a:lnTo>
                  <a:lnTo>
                    <a:pt x="3633" y="1889"/>
                  </a:lnTo>
                  <a:lnTo>
                    <a:pt x="3650" y="1794"/>
                  </a:lnTo>
                  <a:lnTo>
                    <a:pt x="3666" y="1776"/>
                  </a:lnTo>
                  <a:lnTo>
                    <a:pt x="3650" y="1698"/>
                  </a:lnTo>
                  <a:lnTo>
                    <a:pt x="3601" y="1520"/>
                  </a:lnTo>
                  <a:lnTo>
                    <a:pt x="3601" y="1490"/>
                  </a:lnTo>
                  <a:lnTo>
                    <a:pt x="3551" y="1442"/>
                  </a:lnTo>
                  <a:lnTo>
                    <a:pt x="3505" y="1477"/>
                  </a:lnTo>
                  <a:lnTo>
                    <a:pt x="3488" y="1490"/>
                  </a:lnTo>
                  <a:lnTo>
                    <a:pt x="3438" y="1477"/>
                  </a:lnTo>
                  <a:lnTo>
                    <a:pt x="3405" y="1442"/>
                  </a:lnTo>
                  <a:lnTo>
                    <a:pt x="3371" y="1442"/>
                  </a:lnTo>
                  <a:lnTo>
                    <a:pt x="3488" y="1191"/>
                  </a:lnTo>
                  <a:lnTo>
                    <a:pt x="3455" y="1176"/>
                  </a:lnTo>
                  <a:lnTo>
                    <a:pt x="3488" y="1126"/>
                  </a:lnTo>
                  <a:lnTo>
                    <a:pt x="3650" y="1108"/>
                  </a:lnTo>
                  <a:lnTo>
                    <a:pt x="3650" y="1063"/>
                  </a:lnTo>
                  <a:lnTo>
                    <a:pt x="3718" y="1045"/>
                  </a:lnTo>
                  <a:lnTo>
                    <a:pt x="3750" y="1078"/>
                  </a:lnTo>
                  <a:lnTo>
                    <a:pt x="3733" y="1108"/>
                  </a:lnTo>
                  <a:lnTo>
                    <a:pt x="3750" y="1108"/>
                  </a:lnTo>
                  <a:lnTo>
                    <a:pt x="3826" y="1063"/>
                  </a:lnTo>
                  <a:lnTo>
                    <a:pt x="3826" y="1028"/>
                  </a:lnTo>
                  <a:lnTo>
                    <a:pt x="3796" y="1015"/>
                  </a:lnTo>
                  <a:lnTo>
                    <a:pt x="3813" y="920"/>
                  </a:lnTo>
                  <a:lnTo>
                    <a:pt x="3796" y="902"/>
                  </a:lnTo>
                  <a:lnTo>
                    <a:pt x="3861" y="857"/>
                  </a:lnTo>
                  <a:lnTo>
                    <a:pt x="3893" y="857"/>
                  </a:lnTo>
                  <a:lnTo>
                    <a:pt x="3926" y="902"/>
                  </a:lnTo>
                  <a:lnTo>
                    <a:pt x="3961" y="920"/>
                  </a:lnTo>
                  <a:lnTo>
                    <a:pt x="3961" y="839"/>
                  </a:lnTo>
                  <a:lnTo>
                    <a:pt x="3976" y="779"/>
                  </a:lnTo>
                  <a:lnTo>
                    <a:pt x="4010" y="763"/>
                  </a:lnTo>
                  <a:lnTo>
                    <a:pt x="4010" y="839"/>
                  </a:lnTo>
                  <a:lnTo>
                    <a:pt x="4039" y="902"/>
                  </a:lnTo>
                  <a:lnTo>
                    <a:pt x="4010" y="952"/>
                  </a:lnTo>
                  <a:lnTo>
                    <a:pt x="4010" y="1126"/>
                  </a:lnTo>
                  <a:lnTo>
                    <a:pt x="3976" y="1158"/>
                  </a:lnTo>
                  <a:lnTo>
                    <a:pt x="3976" y="1191"/>
                  </a:lnTo>
                  <a:lnTo>
                    <a:pt x="3961" y="1269"/>
                  </a:lnTo>
                  <a:lnTo>
                    <a:pt x="4123" y="1553"/>
                  </a:lnTo>
                  <a:lnTo>
                    <a:pt x="4138" y="1538"/>
                  </a:lnTo>
                  <a:lnTo>
                    <a:pt x="4156" y="1477"/>
                  </a:lnTo>
                  <a:lnTo>
                    <a:pt x="4156" y="1410"/>
                  </a:lnTo>
                  <a:lnTo>
                    <a:pt x="4173" y="1410"/>
                  </a:lnTo>
                  <a:lnTo>
                    <a:pt x="4156" y="1364"/>
                  </a:lnTo>
                  <a:lnTo>
                    <a:pt x="4173" y="1332"/>
                  </a:lnTo>
                  <a:lnTo>
                    <a:pt x="4188" y="1332"/>
                  </a:lnTo>
                  <a:lnTo>
                    <a:pt x="4206" y="1301"/>
                  </a:lnTo>
                  <a:lnTo>
                    <a:pt x="4173" y="1269"/>
                  </a:lnTo>
                  <a:lnTo>
                    <a:pt x="4156" y="1204"/>
                  </a:lnTo>
                  <a:lnTo>
                    <a:pt x="4188" y="1204"/>
                  </a:lnTo>
                  <a:lnTo>
                    <a:pt x="4188" y="1176"/>
                  </a:lnTo>
                  <a:lnTo>
                    <a:pt x="4156" y="1141"/>
                  </a:lnTo>
                  <a:lnTo>
                    <a:pt x="4156" y="1108"/>
                  </a:lnTo>
                  <a:lnTo>
                    <a:pt x="4123" y="1091"/>
                  </a:lnTo>
                  <a:lnTo>
                    <a:pt x="4089" y="1108"/>
                  </a:lnTo>
                  <a:lnTo>
                    <a:pt x="4073" y="952"/>
                  </a:lnTo>
                  <a:lnTo>
                    <a:pt x="4106" y="952"/>
                  </a:lnTo>
                  <a:lnTo>
                    <a:pt x="4123" y="920"/>
                  </a:lnTo>
                  <a:lnTo>
                    <a:pt x="4138" y="935"/>
                  </a:lnTo>
                  <a:lnTo>
                    <a:pt x="4156" y="902"/>
                  </a:lnTo>
                  <a:lnTo>
                    <a:pt x="4206" y="889"/>
                  </a:lnTo>
                  <a:lnTo>
                    <a:pt x="4273" y="902"/>
                  </a:lnTo>
                  <a:lnTo>
                    <a:pt x="4273" y="857"/>
                  </a:lnTo>
                  <a:lnTo>
                    <a:pt x="4286" y="822"/>
                  </a:lnTo>
                  <a:lnTo>
                    <a:pt x="4273" y="746"/>
                  </a:lnTo>
                  <a:lnTo>
                    <a:pt x="4336" y="633"/>
                  </a:lnTo>
                  <a:lnTo>
                    <a:pt x="4384" y="633"/>
                  </a:lnTo>
                  <a:lnTo>
                    <a:pt x="4399" y="583"/>
                  </a:lnTo>
                  <a:lnTo>
                    <a:pt x="4336" y="540"/>
                  </a:lnTo>
                  <a:lnTo>
                    <a:pt x="4286" y="490"/>
                  </a:lnTo>
                  <a:lnTo>
                    <a:pt x="4256" y="508"/>
                  </a:lnTo>
                  <a:lnTo>
                    <a:pt x="4188" y="473"/>
                  </a:lnTo>
                  <a:lnTo>
                    <a:pt x="4206" y="458"/>
                  </a:lnTo>
                  <a:lnTo>
                    <a:pt x="4273" y="458"/>
                  </a:lnTo>
                  <a:lnTo>
                    <a:pt x="4273" y="412"/>
                  </a:lnTo>
                  <a:lnTo>
                    <a:pt x="4238" y="377"/>
                  </a:lnTo>
                  <a:lnTo>
                    <a:pt x="4223" y="349"/>
                  </a:lnTo>
                  <a:lnTo>
                    <a:pt x="4238" y="317"/>
                  </a:lnTo>
                  <a:lnTo>
                    <a:pt x="4303" y="364"/>
                  </a:lnTo>
                  <a:lnTo>
                    <a:pt x="4321" y="364"/>
                  </a:lnTo>
                  <a:lnTo>
                    <a:pt x="4349" y="349"/>
                  </a:lnTo>
                  <a:lnTo>
                    <a:pt x="4399" y="412"/>
                  </a:lnTo>
                  <a:lnTo>
                    <a:pt x="4433" y="395"/>
                  </a:lnTo>
                  <a:lnTo>
                    <a:pt x="4483" y="427"/>
                  </a:lnTo>
                  <a:lnTo>
                    <a:pt x="4516" y="412"/>
                  </a:lnTo>
                  <a:lnTo>
                    <a:pt x="4483" y="377"/>
                  </a:lnTo>
                  <a:lnTo>
                    <a:pt x="4498" y="349"/>
                  </a:lnTo>
                  <a:lnTo>
                    <a:pt x="4433" y="301"/>
                  </a:lnTo>
                  <a:lnTo>
                    <a:pt x="4449" y="284"/>
                  </a:lnTo>
                  <a:lnTo>
                    <a:pt x="4498" y="284"/>
                  </a:lnTo>
                  <a:lnTo>
                    <a:pt x="4498" y="221"/>
                  </a:lnTo>
                  <a:lnTo>
                    <a:pt x="4466" y="221"/>
                  </a:lnTo>
                  <a:lnTo>
                    <a:pt x="4399" y="189"/>
                  </a:lnTo>
                  <a:lnTo>
                    <a:pt x="4349" y="206"/>
                  </a:lnTo>
                  <a:lnTo>
                    <a:pt x="4349" y="239"/>
                  </a:lnTo>
                  <a:lnTo>
                    <a:pt x="4336" y="267"/>
                  </a:lnTo>
                  <a:lnTo>
                    <a:pt x="4286" y="239"/>
                  </a:lnTo>
                  <a:lnTo>
                    <a:pt x="4286" y="189"/>
                  </a:lnTo>
                  <a:lnTo>
                    <a:pt x="4106" y="126"/>
                  </a:lnTo>
                  <a:lnTo>
                    <a:pt x="3961" y="95"/>
                  </a:lnTo>
                  <a:lnTo>
                    <a:pt x="3861" y="95"/>
                  </a:lnTo>
                  <a:lnTo>
                    <a:pt x="3826" y="111"/>
                  </a:lnTo>
                  <a:lnTo>
                    <a:pt x="3750" y="111"/>
                  </a:lnTo>
                  <a:lnTo>
                    <a:pt x="3768" y="156"/>
                  </a:lnTo>
                  <a:lnTo>
                    <a:pt x="3813" y="206"/>
                  </a:lnTo>
                  <a:lnTo>
                    <a:pt x="3778" y="221"/>
                  </a:lnTo>
                  <a:lnTo>
                    <a:pt x="3700" y="156"/>
                  </a:lnTo>
                  <a:lnTo>
                    <a:pt x="3666" y="189"/>
                  </a:lnTo>
                  <a:lnTo>
                    <a:pt x="3583" y="189"/>
                  </a:lnTo>
                  <a:lnTo>
                    <a:pt x="3533" y="221"/>
                  </a:lnTo>
                  <a:lnTo>
                    <a:pt x="3533" y="256"/>
                  </a:lnTo>
                  <a:lnTo>
                    <a:pt x="3488" y="239"/>
                  </a:lnTo>
                  <a:lnTo>
                    <a:pt x="3455" y="239"/>
                  </a:lnTo>
                  <a:lnTo>
                    <a:pt x="3405" y="156"/>
                  </a:lnTo>
                  <a:lnTo>
                    <a:pt x="3273" y="189"/>
                  </a:lnTo>
                  <a:lnTo>
                    <a:pt x="3206" y="221"/>
                  </a:lnTo>
                  <a:lnTo>
                    <a:pt x="3191" y="206"/>
                  </a:lnTo>
                  <a:lnTo>
                    <a:pt x="3160" y="171"/>
                  </a:lnTo>
                  <a:lnTo>
                    <a:pt x="3145" y="189"/>
                  </a:lnTo>
                  <a:lnTo>
                    <a:pt x="3078" y="171"/>
                  </a:lnTo>
                  <a:lnTo>
                    <a:pt x="3078" y="143"/>
                  </a:lnTo>
                  <a:lnTo>
                    <a:pt x="3011" y="143"/>
                  </a:lnTo>
                  <a:lnTo>
                    <a:pt x="2978" y="171"/>
                  </a:lnTo>
                  <a:lnTo>
                    <a:pt x="2961" y="156"/>
                  </a:lnTo>
                  <a:lnTo>
                    <a:pt x="2818" y="156"/>
                  </a:lnTo>
                  <a:lnTo>
                    <a:pt x="2818" y="221"/>
                  </a:lnTo>
                  <a:lnTo>
                    <a:pt x="2881" y="256"/>
                  </a:lnTo>
                  <a:lnTo>
                    <a:pt x="2868" y="284"/>
                  </a:lnTo>
                  <a:lnTo>
                    <a:pt x="2835" y="284"/>
                  </a:lnTo>
                  <a:lnTo>
                    <a:pt x="2835" y="317"/>
                  </a:lnTo>
                  <a:lnTo>
                    <a:pt x="2785" y="284"/>
                  </a:lnTo>
                  <a:lnTo>
                    <a:pt x="2750" y="301"/>
                  </a:lnTo>
                  <a:lnTo>
                    <a:pt x="2750" y="317"/>
                  </a:lnTo>
                  <a:lnTo>
                    <a:pt x="2701" y="301"/>
                  </a:lnTo>
                  <a:lnTo>
                    <a:pt x="2668" y="317"/>
                  </a:lnTo>
                  <a:lnTo>
                    <a:pt x="2683" y="377"/>
                  </a:lnTo>
                  <a:lnTo>
                    <a:pt x="2651" y="412"/>
                  </a:lnTo>
                  <a:lnTo>
                    <a:pt x="2555" y="349"/>
                  </a:lnTo>
                  <a:lnTo>
                    <a:pt x="2538" y="334"/>
                  </a:lnTo>
                  <a:lnTo>
                    <a:pt x="2573" y="301"/>
                  </a:lnTo>
                  <a:lnTo>
                    <a:pt x="2473" y="206"/>
                  </a:lnTo>
                  <a:lnTo>
                    <a:pt x="2358" y="189"/>
                  </a:lnTo>
                  <a:lnTo>
                    <a:pt x="2295" y="221"/>
                  </a:lnTo>
                  <a:lnTo>
                    <a:pt x="2278" y="221"/>
                  </a:lnTo>
                  <a:lnTo>
                    <a:pt x="2295" y="267"/>
                  </a:lnTo>
                  <a:lnTo>
                    <a:pt x="2213" y="301"/>
                  </a:lnTo>
                  <a:lnTo>
                    <a:pt x="2163" y="284"/>
                  </a:lnTo>
                  <a:lnTo>
                    <a:pt x="2178" y="256"/>
                  </a:lnTo>
                  <a:lnTo>
                    <a:pt x="2163" y="256"/>
                  </a:lnTo>
                  <a:lnTo>
                    <a:pt x="2000" y="301"/>
                  </a:lnTo>
                  <a:lnTo>
                    <a:pt x="1965" y="284"/>
                  </a:lnTo>
                  <a:lnTo>
                    <a:pt x="1965" y="334"/>
                  </a:lnTo>
                  <a:lnTo>
                    <a:pt x="1918" y="377"/>
                  </a:lnTo>
                  <a:lnTo>
                    <a:pt x="1902" y="377"/>
                  </a:lnTo>
                  <a:lnTo>
                    <a:pt x="1885" y="349"/>
                  </a:lnTo>
                  <a:lnTo>
                    <a:pt x="1918" y="334"/>
                  </a:lnTo>
                  <a:lnTo>
                    <a:pt x="1935" y="267"/>
                  </a:lnTo>
                  <a:lnTo>
                    <a:pt x="1918" y="267"/>
                  </a:lnTo>
                  <a:lnTo>
                    <a:pt x="1965" y="171"/>
                  </a:lnTo>
                  <a:lnTo>
                    <a:pt x="1935" y="143"/>
                  </a:lnTo>
                  <a:lnTo>
                    <a:pt x="1918" y="143"/>
                  </a:lnTo>
                  <a:lnTo>
                    <a:pt x="1918" y="95"/>
                  </a:lnTo>
                  <a:lnTo>
                    <a:pt x="1853" y="78"/>
                  </a:lnTo>
                  <a:lnTo>
                    <a:pt x="1818" y="46"/>
                  </a:lnTo>
                  <a:lnTo>
                    <a:pt x="1753" y="61"/>
                  </a:lnTo>
                  <a:lnTo>
                    <a:pt x="1753" y="95"/>
                  </a:lnTo>
                  <a:lnTo>
                    <a:pt x="1705" y="111"/>
                  </a:lnTo>
                  <a:lnTo>
                    <a:pt x="1722" y="61"/>
                  </a:lnTo>
                  <a:lnTo>
                    <a:pt x="1690" y="46"/>
                  </a:lnTo>
                  <a:lnTo>
                    <a:pt x="1655" y="46"/>
                  </a:lnTo>
                  <a:lnTo>
                    <a:pt x="1640" y="61"/>
                  </a:lnTo>
                  <a:lnTo>
                    <a:pt x="1640" y="15"/>
                  </a:lnTo>
                  <a:lnTo>
                    <a:pt x="1573" y="0"/>
                  </a:lnTo>
                  <a:lnTo>
                    <a:pt x="1573" y="95"/>
                  </a:lnTo>
                  <a:lnTo>
                    <a:pt x="1623" y="143"/>
                  </a:lnTo>
                  <a:lnTo>
                    <a:pt x="1573" y="156"/>
                  </a:lnTo>
                  <a:lnTo>
                    <a:pt x="1573" y="189"/>
                  </a:lnTo>
                  <a:lnTo>
                    <a:pt x="1540" y="189"/>
                  </a:lnTo>
                  <a:lnTo>
                    <a:pt x="1505" y="239"/>
                  </a:lnTo>
                  <a:lnTo>
                    <a:pt x="1490" y="206"/>
                  </a:lnTo>
                  <a:lnTo>
                    <a:pt x="1462" y="221"/>
                  </a:lnTo>
                  <a:lnTo>
                    <a:pt x="1445" y="256"/>
                  </a:lnTo>
                  <a:lnTo>
                    <a:pt x="1330" y="349"/>
                  </a:lnTo>
                  <a:lnTo>
                    <a:pt x="1330" y="377"/>
                  </a:lnTo>
                  <a:lnTo>
                    <a:pt x="1380" y="412"/>
                  </a:lnTo>
                  <a:lnTo>
                    <a:pt x="1380" y="458"/>
                  </a:lnTo>
                  <a:lnTo>
                    <a:pt x="1280" y="473"/>
                  </a:lnTo>
                  <a:lnTo>
                    <a:pt x="1230" y="508"/>
                  </a:lnTo>
                  <a:lnTo>
                    <a:pt x="1263" y="568"/>
                  </a:lnTo>
                  <a:lnTo>
                    <a:pt x="1312" y="583"/>
                  </a:lnTo>
                  <a:lnTo>
                    <a:pt x="1330" y="601"/>
                  </a:lnTo>
                  <a:lnTo>
                    <a:pt x="1362" y="601"/>
                  </a:lnTo>
                  <a:lnTo>
                    <a:pt x="1380" y="668"/>
                  </a:lnTo>
                  <a:lnTo>
                    <a:pt x="1412" y="679"/>
                  </a:lnTo>
                  <a:lnTo>
                    <a:pt x="1412" y="729"/>
                  </a:lnTo>
                  <a:lnTo>
                    <a:pt x="1395" y="746"/>
                  </a:lnTo>
                  <a:lnTo>
                    <a:pt x="1362" y="714"/>
                  </a:lnTo>
                  <a:lnTo>
                    <a:pt x="1330" y="696"/>
                  </a:lnTo>
                  <a:lnTo>
                    <a:pt x="1345" y="651"/>
                  </a:lnTo>
                  <a:lnTo>
                    <a:pt x="1312" y="633"/>
                  </a:lnTo>
                  <a:lnTo>
                    <a:pt x="1280" y="651"/>
                  </a:lnTo>
                  <a:lnTo>
                    <a:pt x="1245" y="583"/>
                  </a:lnTo>
                  <a:lnTo>
                    <a:pt x="1213" y="583"/>
                  </a:lnTo>
                  <a:lnTo>
                    <a:pt x="1213" y="633"/>
                  </a:lnTo>
                  <a:lnTo>
                    <a:pt x="1180" y="633"/>
                  </a:lnTo>
                  <a:lnTo>
                    <a:pt x="1180" y="668"/>
                  </a:lnTo>
                  <a:lnTo>
                    <a:pt x="1230" y="679"/>
                  </a:lnTo>
                  <a:lnTo>
                    <a:pt x="1230" y="714"/>
                  </a:lnTo>
                  <a:lnTo>
                    <a:pt x="1150" y="696"/>
                  </a:lnTo>
                  <a:lnTo>
                    <a:pt x="1132" y="633"/>
                  </a:lnTo>
                  <a:lnTo>
                    <a:pt x="1117" y="633"/>
                  </a:lnTo>
                  <a:lnTo>
                    <a:pt x="1117" y="714"/>
                  </a:lnTo>
                  <a:lnTo>
                    <a:pt x="1167" y="729"/>
                  </a:lnTo>
                  <a:lnTo>
                    <a:pt x="1180" y="822"/>
                  </a:lnTo>
                  <a:lnTo>
                    <a:pt x="1195" y="839"/>
                  </a:lnTo>
                  <a:lnTo>
                    <a:pt x="1230" y="822"/>
                  </a:lnTo>
                  <a:lnTo>
                    <a:pt x="1312" y="857"/>
                  </a:lnTo>
                  <a:lnTo>
                    <a:pt x="1295" y="889"/>
                  </a:lnTo>
                  <a:lnTo>
                    <a:pt x="1245" y="857"/>
                  </a:lnTo>
                  <a:lnTo>
                    <a:pt x="1213" y="872"/>
                  </a:lnTo>
                  <a:lnTo>
                    <a:pt x="1230" y="902"/>
                  </a:lnTo>
                  <a:lnTo>
                    <a:pt x="1230" y="969"/>
                  </a:lnTo>
                  <a:lnTo>
                    <a:pt x="1195" y="1045"/>
                  </a:lnTo>
                  <a:lnTo>
                    <a:pt x="1167" y="1015"/>
                  </a:lnTo>
                  <a:lnTo>
                    <a:pt x="1180" y="952"/>
                  </a:lnTo>
                  <a:lnTo>
                    <a:pt x="1180" y="889"/>
                  </a:lnTo>
                  <a:lnTo>
                    <a:pt x="1132" y="839"/>
                  </a:lnTo>
                  <a:lnTo>
                    <a:pt x="1117" y="746"/>
                  </a:lnTo>
                  <a:lnTo>
                    <a:pt x="1067" y="714"/>
                  </a:lnTo>
                  <a:lnTo>
                    <a:pt x="1067" y="616"/>
                  </a:lnTo>
                  <a:lnTo>
                    <a:pt x="1033" y="601"/>
                  </a:lnTo>
                  <a:lnTo>
                    <a:pt x="985" y="601"/>
                  </a:lnTo>
                  <a:lnTo>
                    <a:pt x="985" y="679"/>
                  </a:lnTo>
                  <a:lnTo>
                    <a:pt x="952" y="729"/>
                  </a:lnTo>
                  <a:lnTo>
                    <a:pt x="952" y="779"/>
                  </a:lnTo>
                  <a:lnTo>
                    <a:pt x="985" y="779"/>
                  </a:lnTo>
                  <a:lnTo>
                    <a:pt x="1002" y="839"/>
                  </a:lnTo>
                  <a:lnTo>
                    <a:pt x="1050" y="857"/>
                  </a:lnTo>
                  <a:lnTo>
                    <a:pt x="1067" y="872"/>
                  </a:lnTo>
                  <a:lnTo>
                    <a:pt x="1067" y="935"/>
                  </a:lnTo>
                  <a:lnTo>
                    <a:pt x="985" y="872"/>
                  </a:lnTo>
                  <a:lnTo>
                    <a:pt x="885" y="839"/>
                  </a:lnTo>
                  <a:lnTo>
                    <a:pt x="840" y="839"/>
                  </a:lnTo>
                  <a:lnTo>
                    <a:pt x="772" y="822"/>
                  </a:lnTo>
                  <a:lnTo>
                    <a:pt x="772" y="839"/>
                  </a:lnTo>
                  <a:lnTo>
                    <a:pt x="824" y="872"/>
                  </a:lnTo>
                  <a:lnTo>
                    <a:pt x="853" y="935"/>
                  </a:lnTo>
                  <a:lnTo>
                    <a:pt x="807" y="952"/>
                  </a:lnTo>
                  <a:lnTo>
                    <a:pt x="807" y="920"/>
                  </a:lnTo>
                  <a:lnTo>
                    <a:pt x="690" y="969"/>
                  </a:lnTo>
                  <a:lnTo>
                    <a:pt x="673" y="935"/>
                  </a:lnTo>
                  <a:lnTo>
                    <a:pt x="657" y="935"/>
                  </a:lnTo>
                  <a:lnTo>
                    <a:pt x="545" y="1015"/>
                  </a:lnTo>
                  <a:lnTo>
                    <a:pt x="530" y="1028"/>
                  </a:lnTo>
                  <a:lnTo>
                    <a:pt x="514" y="1078"/>
                  </a:lnTo>
                  <a:lnTo>
                    <a:pt x="462" y="1078"/>
                  </a:lnTo>
                  <a:lnTo>
                    <a:pt x="430" y="1045"/>
                  </a:lnTo>
                  <a:lnTo>
                    <a:pt x="480" y="1028"/>
                  </a:lnTo>
                  <a:lnTo>
                    <a:pt x="480" y="998"/>
                  </a:lnTo>
                  <a:lnTo>
                    <a:pt x="397" y="969"/>
                  </a:lnTo>
                  <a:lnTo>
                    <a:pt x="397" y="1063"/>
                  </a:lnTo>
                  <a:lnTo>
                    <a:pt x="430" y="1078"/>
                  </a:lnTo>
                  <a:lnTo>
                    <a:pt x="412" y="1126"/>
                  </a:lnTo>
                  <a:lnTo>
                    <a:pt x="380" y="1108"/>
                  </a:lnTo>
                  <a:lnTo>
                    <a:pt x="347" y="1158"/>
                  </a:lnTo>
                  <a:lnTo>
                    <a:pt x="317" y="1191"/>
                  </a:lnTo>
                  <a:lnTo>
                    <a:pt x="334" y="1221"/>
                  </a:lnTo>
                  <a:lnTo>
                    <a:pt x="284" y="1204"/>
                  </a:lnTo>
                  <a:lnTo>
                    <a:pt x="252" y="1191"/>
                  </a:lnTo>
                  <a:lnTo>
                    <a:pt x="235" y="1221"/>
                  </a:lnTo>
                  <a:lnTo>
                    <a:pt x="284" y="1236"/>
                  </a:lnTo>
                  <a:lnTo>
                    <a:pt x="284" y="1269"/>
                  </a:lnTo>
                  <a:lnTo>
                    <a:pt x="185" y="1254"/>
                  </a:lnTo>
                  <a:lnTo>
                    <a:pt x="167" y="1158"/>
                  </a:lnTo>
                  <a:lnTo>
                    <a:pt x="117" y="1141"/>
                  </a:lnTo>
                  <a:lnTo>
                    <a:pt x="100" y="1108"/>
                  </a:lnTo>
                  <a:lnTo>
                    <a:pt x="100" y="1078"/>
                  </a:lnTo>
                  <a:lnTo>
                    <a:pt x="202" y="1126"/>
                  </a:lnTo>
                  <a:lnTo>
                    <a:pt x="302" y="1126"/>
                  </a:lnTo>
                  <a:lnTo>
                    <a:pt x="347" y="1063"/>
                  </a:lnTo>
                  <a:lnTo>
                    <a:pt x="347" y="1045"/>
                  </a:lnTo>
                  <a:lnTo>
                    <a:pt x="235" y="998"/>
                  </a:lnTo>
                  <a:lnTo>
                    <a:pt x="167" y="952"/>
                  </a:lnTo>
                  <a:lnTo>
                    <a:pt x="100" y="952"/>
                  </a:lnTo>
                  <a:lnTo>
                    <a:pt x="52" y="935"/>
                  </a:lnTo>
                  <a:lnTo>
                    <a:pt x="36" y="936"/>
                  </a:lnTo>
                  <a:lnTo>
                    <a:pt x="0" y="970"/>
                  </a:lnTo>
                  <a:lnTo>
                    <a:pt x="0" y="1034"/>
                  </a:lnTo>
                  <a:lnTo>
                    <a:pt x="16" y="1054"/>
                  </a:lnTo>
                  <a:lnTo>
                    <a:pt x="16" y="1142"/>
                  </a:lnTo>
                  <a:lnTo>
                    <a:pt x="44" y="1178"/>
                  </a:lnTo>
                  <a:lnTo>
                    <a:pt x="62" y="1242"/>
                  </a:lnTo>
                  <a:lnTo>
                    <a:pt x="48" y="1264"/>
                  </a:lnTo>
                  <a:lnTo>
                    <a:pt x="94" y="1322"/>
                  </a:lnTo>
                  <a:lnTo>
                    <a:pt x="98" y="1390"/>
                  </a:lnTo>
                  <a:lnTo>
                    <a:pt x="40" y="1446"/>
                  </a:lnTo>
                  <a:lnTo>
                    <a:pt x="100" y="1477"/>
                  </a:lnTo>
                  <a:lnTo>
                    <a:pt x="100" y="1490"/>
                  </a:lnTo>
                  <a:lnTo>
                    <a:pt x="30" y="1522"/>
                  </a:lnTo>
                  <a:lnTo>
                    <a:pt x="20" y="1538"/>
                  </a:lnTo>
                  <a:lnTo>
                    <a:pt x="7" y="1553"/>
                  </a:lnTo>
                  <a:lnTo>
                    <a:pt x="20" y="1588"/>
                  </a:lnTo>
                  <a:lnTo>
                    <a:pt x="20" y="1603"/>
                  </a:lnTo>
                  <a:lnTo>
                    <a:pt x="37" y="1616"/>
                  </a:lnTo>
                  <a:lnTo>
                    <a:pt x="37" y="1633"/>
                  </a:lnTo>
                  <a:lnTo>
                    <a:pt x="52" y="1666"/>
                  </a:lnTo>
                  <a:lnTo>
                    <a:pt x="85" y="1666"/>
                  </a:lnTo>
                  <a:lnTo>
                    <a:pt x="85" y="1683"/>
                  </a:lnTo>
                  <a:lnTo>
                    <a:pt x="117" y="1666"/>
                  </a:lnTo>
                  <a:lnTo>
                    <a:pt x="135" y="1683"/>
                  </a:lnTo>
                  <a:lnTo>
                    <a:pt x="135" y="1713"/>
                  </a:lnTo>
                  <a:lnTo>
                    <a:pt x="167" y="1742"/>
                  </a:lnTo>
                  <a:lnTo>
                    <a:pt x="167" y="1759"/>
                  </a:lnTo>
                  <a:lnTo>
                    <a:pt x="202" y="1759"/>
                  </a:lnTo>
                  <a:lnTo>
                    <a:pt x="185" y="1776"/>
                  </a:lnTo>
                  <a:lnTo>
                    <a:pt x="167" y="1776"/>
                  </a:lnTo>
                  <a:lnTo>
                    <a:pt x="167" y="1794"/>
                  </a:lnTo>
                  <a:lnTo>
                    <a:pt x="185" y="1826"/>
                  </a:lnTo>
                  <a:lnTo>
                    <a:pt x="235" y="1809"/>
                  </a:lnTo>
                  <a:lnTo>
                    <a:pt x="267" y="1839"/>
                  </a:lnTo>
                  <a:lnTo>
                    <a:pt x="267" y="1854"/>
                  </a:lnTo>
                  <a:lnTo>
                    <a:pt x="302" y="1854"/>
                  </a:lnTo>
                  <a:lnTo>
                    <a:pt x="317" y="1889"/>
                  </a:lnTo>
                  <a:lnTo>
                    <a:pt x="347" y="1889"/>
                  </a:lnTo>
                  <a:lnTo>
                    <a:pt x="363" y="1872"/>
                  </a:lnTo>
                  <a:lnTo>
                    <a:pt x="380" y="1889"/>
                  </a:lnTo>
                  <a:lnTo>
                    <a:pt x="430" y="1904"/>
                  </a:lnTo>
                  <a:lnTo>
                    <a:pt x="447" y="1889"/>
                  </a:lnTo>
                  <a:lnTo>
                    <a:pt x="447" y="1935"/>
                  </a:lnTo>
                  <a:lnTo>
                    <a:pt x="462" y="1948"/>
                  </a:lnTo>
                  <a:lnTo>
                    <a:pt x="462" y="1982"/>
                  </a:lnTo>
                  <a:lnTo>
                    <a:pt x="447" y="1982"/>
                  </a:lnTo>
                  <a:lnTo>
                    <a:pt x="397" y="2015"/>
                  </a:lnTo>
                  <a:lnTo>
                    <a:pt x="363" y="2045"/>
                  </a:lnTo>
                  <a:lnTo>
                    <a:pt x="363" y="2078"/>
                  </a:lnTo>
                  <a:lnTo>
                    <a:pt x="397" y="2060"/>
                  </a:lnTo>
                  <a:lnTo>
                    <a:pt x="447" y="2028"/>
                  </a:lnTo>
                  <a:lnTo>
                    <a:pt x="447" y="2060"/>
                  </a:lnTo>
                  <a:lnTo>
                    <a:pt x="412" y="2095"/>
                  </a:lnTo>
                  <a:lnTo>
                    <a:pt x="412" y="2110"/>
                  </a:lnTo>
                  <a:lnTo>
                    <a:pt x="397" y="2156"/>
                  </a:lnTo>
                  <a:lnTo>
                    <a:pt x="412" y="2171"/>
                  </a:lnTo>
                  <a:lnTo>
                    <a:pt x="462" y="2188"/>
                  </a:lnTo>
                  <a:lnTo>
                    <a:pt x="497" y="2204"/>
                  </a:lnTo>
                  <a:lnTo>
                    <a:pt x="514" y="2204"/>
                  </a:lnTo>
                  <a:lnTo>
                    <a:pt x="562" y="2221"/>
                  </a:lnTo>
                  <a:lnTo>
                    <a:pt x="595" y="2221"/>
                  </a:lnTo>
                  <a:lnTo>
                    <a:pt x="623" y="2238"/>
                  </a:lnTo>
                  <a:lnTo>
                    <a:pt x="673" y="2238"/>
                  </a:lnTo>
                  <a:lnTo>
                    <a:pt x="673" y="2251"/>
                  </a:lnTo>
                  <a:lnTo>
                    <a:pt x="690" y="2266"/>
                  </a:lnTo>
                  <a:lnTo>
                    <a:pt x="723" y="2266"/>
                  </a:lnTo>
                  <a:lnTo>
                    <a:pt x="723" y="2284"/>
                  </a:lnTo>
                  <a:lnTo>
                    <a:pt x="740" y="2266"/>
                  </a:lnTo>
                  <a:lnTo>
                    <a:pt x="772" y="2251"/>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29" name="Freeform 314"/>
            <p:cNvSpPr>
              <a:spLocks noChangeAspect="1"/>
            </p:cNvSpPr>
            <p:nvPr/>
          </p:nvSpPr>
          <p:spPr bwMode="auto">
            <a:xfrm>
              <a:off x="4245" y="2521"/>
              <a:ext cx="19" cy="13"/>
            </a:xfrm>
            <a:custGeom>
              <a:avLst/>
              <a:gdLst>
                <a:gd name="T0" fmla="*/ 3 w 22"/>
                <a:gd name="T1" fmla="*/ 0 h 14"/>
                <a:gd name="T2" fmla="*/ 0 w 22"/>
                <a:gd name="T3" fmla="*/ 7 h 14"/>
                <a:gd name="T4" fmla="*/ 3 w 22"/>
                <a:gd name="T5" fmla="*/ 7 h 14"/>
                <a:gd name="T6" fmla="*/ 3 w 22"/>
                <a:gd name="T7" fmla="*/ 4 h 14"/>
                <a:gd name="T8" fmla="*/ 3 w 22"/>
                <a:gd name="T9" fmla="*/ 0 h 14"/>
                <a:gd name="T10" fmla="*/ 0 60000 65536"/>
                <a:gd name="T11" fmla="*/ 0 60000 65536"/>
                <a:gd name="T12" fmla="*/ 0 60000 65536"/>
                <a:gd name="T13" fmla="*/ 0 60000 65536"/>
                <a:gd name="T14" fmla="*/ 0 60000 65536"/>
                <a:gd name="T15" fmla="*/ 0 w 22"/>
                <a:gd name="T16" fmla="*/ 0 h 14"/>
                <a:gd name="T17" fmla="*/ 22 w 22"/>
                <a:gd name="T18" fmla="*/ 14 h 14"/>
              </a:gdLst>
              <a:ahLst/>
              <a:cxnLst>
                <a:cxn ang="T10">
                  <a:pos x="T0" y="T1"/>
                </a:cxn>
                <a:cxn ang="T11">
                  <a:pos x="T2" y="T3"/>
                </a:cxn>
                <a:cxn ang="T12">
                  <a:pos x="T4" y="T5"/>
                </a:cxn>
                <a:cxn ang="T13">
                  <a:pos x="T6" y="T7"/>
                </a:cxn>
                <a:cxn ang="T14">
                  <a:pos x="T8" y="T9"/>
                </a:cxn>
              </a:cxnLst>
              <a:rect l="T15" t="T16" r="T17" b="T18"/>
              <a:pathLst>
                <a:path w="22" h="14">
                  <a:moveTo>
                    <a:pt x="11" y="0"/>
                  </a:moveTo>
                  <a:lnTo>
                    <a:pt x="0" y="8"/>
                  </a:lnTo>
                  <a:lnTo>
                    <a:pt x="11" y="13"/>
                  </a:lnTo>
                  <a:lnTo>
                    <a:pt x="21" y="4"/>
                  </a:lnTo>
                  <a:lnTo>
                    <a:pt x="11"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30" name="Freeform 315"/>
            <p:cNvSpPr>
              <a:spLocks noChangeAspect="1"/>
            </p:cNvSpPr>
            <p:nvPr/>
          </p:nvSpPr>
          <p:spPr bwMode="auto">
            <a:xfrm>
              <a:off x="4294" y="2787"/>
              <a:ext cx="12" cy="16"/>
            </a:xfrm>
            <a:custGeom>
              <a:avLst/>
              <a:gdLst>
                <a:gd name="T0" fmla="*/ 3 w 14"/>
                <a:gd name="T1" fmla="*/ 15 h 16"/>
                <a:gd name="T2" fmla="*/ 3 w 14"/>
                <a:gd name="T3" fmla="*/ 0 h 16"/>
                <a:gd name="T4" fmla="*/ 3 w 14"/>
                <a:gd name="T5" fmla="*/ 0 h 16"/>
                <a:gd name="T6" fmla="*/ 0 w 14"/>
                <a:gd name="T7" fmla="*/ 15 h 16"/>
                <a:gd name="T8" fmla="*/ 3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13" y="15"/>
                  </a:moveTo>
                  <a:lnTo>
                    <a:pt x="13" y="0"/>
                  </a:lnTo>
                  <a:lnTo>
                    <a:pt x="6" y="0"/>
                  </a:lnTo>
                  <a:lnTo>
                    <a:pt x="0" y="15"/>
                  </a:lnTo>
                  <a:lnTo>
                    <a:pt x="13" y="1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31" name="Freeform 316"/>
            <p:cNvSpPr>
              <a:spLocks noChangeAspect="1"/>
            </p:cNvSpPr>
            <p:nvPr/>
          </p:nvSpPr>
          <p:spPr bwMode="auto">
            <a:xfrm>
              <a:off x="3121" y="2897"/>
              <a:ext cx="35" cy="38"/>
            </a:xfrm>
            <a:custGeom>
              <a:avLst/>
              <a:gdLst>
                <a:gd name="T0" fmla="*/ 4 w 40"/>
                <a:gd name="T1" fmla="*/ 0 h 39"/>
                <a:gd name="T2" fmla="*/ 4 w 40"/>
                <a:gd name="T3" fmla="*/ 0 h 39"/>
                <a:gd name="T4" fmla="*/ 4 w 40"/>
                <a:gd name="T5" fmla="*/ 7 h 39"/>
                <a:gd name="T6" fmla="*/ 0 w 40"/>
                <a:gd name="T7" fmla="*/ 7 h 39"/>
                <a:gd name="T8" fmla="*/ 0 w 40"/>
                <a:gd name="T9" fmla="*/ 19 h 39"/>
                <a:gd name="T10" fmla="*/ 4 w 40"/>
                <a:gd name="T11" fmla="*/ 19 h 39"/>
                <a:gd name="T12" fmla="*/ 4 w 40"/>
                <a:gd name="T13" fmla="*/ 19 h 39"/>
                <a:gd name="T14" fmla="*/ 4 w 40"/>
                <a:gd name="T15" fmla="*/ 19 h 39"/>
                <a:gd name="T16" fmla="*/ 4 w 40"/>
                <a:gd name="T17" fmla="*/ 15 h 39"/>
                <a:gd name="T18" fmla="*/ 4 w 40"/>
                <a:gd name="T19" fmla="*/ 7 h 39"/>
                <a:gd name="T20" fmla="*/ 4 w 40"/>
                <a:gd name="T21" fmla="*/ 0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39"/>
                <a:gd name="T35" fmla="*/ 40 w 40"/>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39">
                  <a:moveTo>
                    <a:pt x="31" y="0"/>
                  </a:moveTo>
                  <a:lnTo>
                    <a:pt x="16" y="0"/>
                  </a:lnTo>
                  <a:lnTo>
                    <a:pt x="8" y="7"/>
                  </a:lnTo>
                  <a:lnTo>
                    <a:pt x="0" y="7"/>
                  </a:lnTo>
                  <a:lnTo>
                    <a:pt x="0" y="23"/>
                  </a:lnTo>
                  <a:lnTo>
                    <a:pt x="16" y="23"/>
                  </a:lnTo>
                  <a:lnTo>
                    <a:pt x="16" y="38"/>
                  </a:lnTo>
                  <a:lnTo>
                    <a:pt x="31" y="30"/>
                  </a:lnTo>
                  <a:lnTo>
                    <a:pt x="39" y="15"/>
                  </a:lnTo>
                  <a:lnTo>
                    <a:pt x="23" y="7"/>
                  </a:lnTo>
                  <a:lnTo>
                    <a:pt x="31"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32" name="Freeform 317"/>
            <p:cNvSpPr>
              <a:spLocks noChangeAspect="1"/>
            </p:cNvSpPr>
            <p:nvPr/>
          </p:nvSpPr>
          <p:spPr bwMode="auto">
            <a:xfrm>
              <a:off x="3114" y="2876"/>
              <a:ext cx="33" cy="29"/>
            </a:xfrm>
            <a:custGeom>
              <a:avLst/>
              <a:gdLst>
                <a:gd name="T0" fmla="*/ 3 w 39"/>
                <a:gd name="T1" fmla="*/ 0 h 30"/>
                <a:gd name="T2" fmla="*/ 3 w 39"/>
                <a:gd name="T3" fmla="*/ 8 h 30"/>
                <a:gd name="T4" fmla="*/ 3 w 39"/>
                <a:gd name="T5" fmla="*/ 15 h 30"/>
                <a:gd name="T6" fmla="*/ 3 w 39"/>
                <a:gd name="T7" fmla="*/ 15 h 30"/>
                <a:gd name="T8" fmla="*/ 3 w 39"/>
                <a:gd name="T9" fmla="*/ 15 h 30"/>
                <a:gd name="T10" fmla="*/ 3 w 39"/>
                <a:gd name="T11" fmla="*/ 15 h 30"/>
                <a:gd name="T12" fmla="*/ 3 w 39"/>
                <a:gd name="T13" fmla="*/ 15 h 30"/>
                <a:gd name="T14" fmla="*/ 0 w 39"/>
                <a:gd name="T15" fmla="*/ 15 h 30"/>
                <a:gd name="T16" fmla="*/ 3 w 39"/>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30"/>
                <a:gd name="T29" fmla="*/ 39 w 39"/>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30">
                  <a:moveTo>
                    <a:pt x="15" y="0"/>
                  </a:moveTo>
                  <a:lnTo>
                    <a:pt x="30" y="8"/>
                  </a:lnTo>
                  <a:lnTo>
                    <a:pt x="38" y="16"/>
                  </a:lnTo>
                  <a:lnTo>
                    <a:pt x="38" y="22"/>
                  </a:lnTo>
                  <a:lnTo>
                    <a:pt x="23" y="22"/>
                  </a:lnTo>
                  <a:lnTo>
                    <a:pt x="15" y="29"/>
                  </a:lnTo>
                  <a:lnTo>
                    <a:pt x="7" y="29"/>
                  </a:lnTo>
                  <a:lnTo>
                    <a:pt x="0" y="16"/>
                  </a:lnTo>
                  <a:lnTo>
                    <a:pt x="1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33" name="Freeform 318"/>
            <p:cNvSpPr>
              <a:spLocks noChangeAspect="1"/>
            </p:cNvSpPr>
            <p:nvPr/>
          </p:nvSpPr>
          <p:spPr bwMode="auto">
            <a:xfrm>
              <a:off x="3127" y="2794"/>
              <a:ext cx="73" cy="91"/>
            </a:xfrm>
            <a:custGeom>
              <a:avLst/>
              <a:gdLst>
                <a:gd name="T0" fmla="*/ 4 w 83"/>
                <a:gd name="T1" fmla="*/ 0 h 97"/>
                <a:gd name="T2" fmla="*/ 4 w 83"/>
                <a:gd name="T3" fmla="*/ 8 h 97"/>
                <a:gd name="T4" fmla="*/ 4 w 83"/>
                <a:gd name="T5" fmla="*/ 8 h 97"/>
                <a:gd name="T6" fmla="*/ 4 w 83"/>
                <a:gd name="T7" fmla="*/ 8 h 97"/>
                <a:gd name="T8" fmla="*/ 4 w 83"/>
                <a:gd name="T9" fmla="*/ 8 h 97"/>
                <a:gd name="T10" fmla="*/ 4 w 83"/>
                <a:gd name="T11" fmla="*/ 8 h 97"/>
                <a:gd name="T12" fmla="*/ 4 w 83"/>
                <a:gd name="T13" fmla="*/ 8 h 97"/>
                <a:gd name="T14" fmla="*/ 4 w 83"/>
                <a:gd name="T15" fmla="*/ 8 h 97"/>
                <a:gd name="T16" fmla="*/ 0 w 83"/>
                <a:gd name="T17" fmla="*/ 8 h 97"/>
                <a:gd name="T18" fmla="*/ 4 w 83"/>
                <a:gd name="T19" fmla="*/ 8 h 97"/>
                <a:gd name="T20" fmla="*/ 4 w 83"/>
                <a:gd name="T21" fmla="*/ 8 h 97"/>
                <a:gd name="T22" fmla="*/ 4 w 83"/>
                <a:gd name="T23" fmla="*/ 8 h 97"/>
                <a:gd name="T24" fmla="*/ 4 w 83"/>
                <a:gd name="T25" fmla="*/ 8 h 97"/>
                <a:gd name="T26" fmla="*/ 4 w 83"/>
                <a:gd name="T27" fmla="*/ 8 h 97"/>
                <a:gd name="T28" fmla="*/ 4 w 83"/>
                <a:gd name="T29" fmla="*/ 8 h 97"/>
                <a:gd name="T30" fmla="*/ 4 w 83"/>
                <a:gd name="T31" fmla="*/ 8 h 97"/>
                <a:gd name="T32" fmla="*/ 4 w 83"/>
                <a:gd name="T33" fmla="*/ 0 h 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97"/>
                <a:gd name="T53" fmla="*/ 83 w 83"/>
                <a:gd name="T54" fmla="*/ 97 h 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97">
                  <a:moveTo>
                    <a:pt x="67" y="0"/>
                  </a:moveTo>
                  <a:lnTo>
                    <a:pt x="82" y="23"/>
                  </a:lnTo>
                  <a:lnTo>
                    <a:pt x="82" y="37"/>
                  </a:lnTo>
                  <a:lnTo>
                    <a:pt x="67" y="65"/>
                  </a:lnTo>
                  <a:lnTo>
                    <a:pt x="59" y="65"/>
                  </a:lnTo>
                  <a:lnTo>
                    <a:pt x="46" y="73"/>
                  </a:lnTo>
                  <a:lnTo>
                    <a:pt x="46" y="88"/>
                  </a:lnTo>
                  <a:lnTo>
                    <a:pt x="15" y="96"/>
                  </a:lnTo>
                  <a:lnTo>
                    <a:pt x="0" y="88"/>
                  </a:lnTo>
                  <a:lnTo>
                    <a:pt x="8" y="73"/>
                  </a:lnTo>
                  <a:lnTo>
                    <a:pt x="8" y="60"/>
                  </a:lnTo>
                  <a:lnTo>
                    <a:pt x="23" y="44"/>
                  </a:lnTo>
                  <a:lnTo>
                    <a:pt x="23" y="23"/>
                  </a:lnTo>
                  <a:lnTo>
                    <a:pt x="38" y="23"/>
                  </a:lnTo>
                  <a:lnTo>
                    <a:pt x="46" y="16"/>
                  </a:lnTo>
                  <a:lnTo>
                    <a:pt x="67" y="16"/>
                  </a:lnTo>
                  <a:lnTo>
                    <a:pt x="67"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34" name="Freeform 319"/>
            <p:cNvSpPr>
              <a:spLocks noChangeAspect="1"/>
            </p:cNvSpPr>
            <p:nvPr/>
          </p:nvSpPr>
          <p:spPr bwMode="auto">
            <a:xfrm>
              <a:off x="2931" y="2708"/>
              <a:ext cx="164" cy="106"/>
            </a:xfrm>
            <a:custGeom>
              <a:avLst/>
              <a:gdLst>
                <a:gd name="T0" fmla="*/ 3 w 189"/>
                <a:gd name="T1" fmla="*/ 9 h 112"/>
                <a:gd name="T2" fmla="*/ 0 w 189"/>
                <a:gd name="T3" fmla="*/ 9 h 112"/>
                <a:gd name="T4" fmla="*/ 0 w 189"/>
                <a:gd name="T5" fmla="*/ 9 h 112"/>
                <a:gd name="T6" fmla="*/ 3 w 189"/>
                <a:gd name="T7" fmla="*/ 11 h 112"/>
                <a:gd name="T8" fmla="*/ 3 w 189"/>
                <a:gd name="T9" fmla="*/ 11 h 112"/>
                <a:gd name="T10" fmla="*/ 3 w 189"/>
                <a:gd name="T11" fmla="*/ 9 h 112"/>
                <a:gd name="T12" fmla="*/ 3 w 189"/>
                <a:gd name="T13" fmla="*/ 9 h 112"/>
                <a:gd name="T14" fmla="*/ 3 w 189"/>
                <a:gd name="T15" fmla="*/ 9 h 112"/>
                <a:gd name="T16" fmla="*/ 3 w 189"/>
                <a:gd name="T17" fmla="*/ 9 h 112"/>
                <a:gd name="T18" fmla="*/ 3 w 189"/>
                <a:gd name="T19" fmla="*/ 9 h 112"/>
                <a:gd name="T20" fmla="*/ 3 w 189"/>
                <a:gd name="T21" fmla="*/ 9 h 112"/>
                <a:gd name="T22" fmla="*/ 3 w 189"/>
                <a:gd name="T23" fmla="*/ 9 h 112"/>
                <a:gd name="T24" fmla="*/ 3 w 189"/>
                <a:gd name="T25" fmla="*/ 9 h 112"/>
                <a:gd name="T26" fmla="*/ 3 w 189"/>
                <a:gd name="T27" fmla="*/ 9 h 112"/>
                <a:gd name="T28" fmla="*/ 3 w 189"/>
                <a:gd name="T29" fmla="*/ 9 h 112"/>
                <a:gd name="T30" fmla="*/ 3 w 189"/>
                <a:gd name="T31" fmla="*/ 9 h 112"/>
                <a:gd name="T32" fmla="*/ 3 w 189"/>
                <a:gd name="T33" fmla="*/ 9 h 112"/>
                <a:gd name="T34" fmla="*/ 3 w 189"/>
                <a:gd name="T35" fmla="*/ 9 h 112"/>
                <a:gd name="T36" fmla="*/ 3 w 189"/>
                <a:gd name="T37" fmla="*/ 9 h 112"/>
                <a:gd name="T38" fmla="*/ 3 w 189"/>
                <a:gd name="T39" fmla="*/ 9 h 112"/>
                <a:gd name="T40" fmla="*/ 3 w 189"/>
                <a:gd name="T41" fmla="*/ 9 h 112"/>
                <a:gd name="T42" fmla="*/ 3 w 189"/>
                <a:gd name="T43" fmla="*/ 0 h 112"/>
                <a:gd name="T44" fmla="*/ 3 w 189"/>
                <a:gd name="T45" fmla="*/ 0 h 112"/>
                <a:gd name="T46" fmla="*/ 3 w 189"/>
                <a:gd name="T47" fmla="*/ 8 h 112"/>
                <a:gd name="T48" fmla="*/ 3 w 189"/>
                <a:gd name="T49" fmla="*/ 9 h 112"/>
                <a:gd name="T50" fmla="*/ 3 w 189"/>
                <a:gd name="T51" fmla="*/ 9 h 112"/>
                <a:gd name="T52" fmla="*/ 3 w 189"/>
                <a:gd name="T53" fmla="*/ 9 h 112"/>
                <a:gd name="T54" fmla="*/ 3 w 189"/>
                <a:gd name="T55" fmla="*/ 9 h 112"/>
                <a:gd name="T56" fmla="*/ 3 w 189"/>
                <a:gd name="T57" fmla="*/ 9 h 112"/>
                <a:gd name="T58" fmla="*/ 3 w 189"/>
                <a:gd name="T59" fmla="*/ 9 h 112"/>
                <a:gd name="T60" fmla="*/ 3 w 189"/>
                <a:gd name="T61" fmla="*/ 9 h 112"/>
                <a:gd name="T62" fmla="*/ 3 w 189"/>
                <a:gd name="T63" fmla="*/ 9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
                <a:gd name="T97" fmla="*/ 0 h 112"/>
                <a:gd name="T98" fmla="*/ 189 w 189"/>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 h="112">
                  <a:moveTo>
                    <a:pt x="16" y="52"/>
                  </a:moveTo>
                  <a:lnTo>
                    <a:pt x="0" y="75"/>
                  </a:lnTo>
                  <a:lnTo>
                    <a:pt x="0" y="96"/>
                  </a:lnTo>
                  <a:lnTo>
                    <a:pt x="31" y="111"/>
                  </a:lnTo>
                  <a:lnTo>
                    <a:pt x="39" y="111"/>
                  </a:lnTo>
                  <a:lnTo>
                    <a:pt x="60" y="104"/>
                  </a:lnTo>
                  <a:lnTo>
                    <a:pt x="60" y="96"/>
                  </a:lnTo>
                  <a:lnTo>
                    <a:pt x="75" y="81"/>
                  </a:lnTo>
                  <a:lnTo>
                    <a:pt x="91" y="96"/>
                  </a:lnTo>
                  <a:lnTo>
                    <a:pt x="106" y="96"/>
                  </a:lnTo>
                  <a:lnTo>
                    <a:pt x="114" y="88"/>
                  </a:lnTo>
                  <a:lnTo>
                    <a:pt x="158" y="88"/>
                  </a:lnTo>
                  <a:lnTo>
                    <a:pt x="165" y="81"/>
                  </a:lnTo>
                  <a:lnTo>
                    <a:pt x="188" y="81"/>
                  </a:lnTo>
                  <a:lnTo>
                    <a:pt x="188" y="75"/>
                  </a:lnTo>
                  <a:lnTo>
                    <a:pt x="173" y="67"/>
                  </a:lnTo>
                  <a:lnTo>
                    <a:pt x="173" y="52"/>
                  </a:lnTo>
                  <a:lnTo>
                    <a:pt x="158" y="52"/>
                  </a:lnTo>
                  <a:lnTo>
                    <a:pt x="158" y="36"/>
                  </a:lnTo>
                  <a:lnTo>
                    <a:pt x="144" y="36"/>
                  </a:lnTo>
                  <a:lnTo>
                    <a:pt x="144" y="15"/>
                  </a:lnTo>
                  <a:lnTo>
                    <a:pt x="121" y="0"/>
                  </a:lnTo>
                  <a:lnTo>
                    <a:pt x="106" y="0"/>
                  </a:lnTo>
                  <a:lnTo>
                    <a:pt x="106" y="8"/>
                  </a:lnTo>
                  <a:lnTo>
                    <a:pt x="91" y="15"/>
                  </a:lnTo>
                  <a:lnTo>
                    <a:pt x="83" y="23"/>
                  </a:lnTo>
                  <a:lnTo>
                    <a:pt x="68" y="31"/>
                  </a:lnTo>
                  <a:lnTo>
                    <a:pt x="68" y="36"/>
                  </a:lnTo>
                  <a:lnTo>
                    <a:pt x="45" y="44"/>
                  </a:lnTo>
                  <a:lnTo>
                    <a:pt x="31" y="36"/>
                  </a:lnTo>
                  <a:lnTo>
                    <a:pt x="23" y="52"/>
                  </a:lnTo>
                  <a:lnTo>
                    <a:pt x="16" y="52"/>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35" name="Freeform 320"/>
            <p:cNvSpPr>
              <a:spLocks noChangeAspect="1"/>
            </p:cNvSpPr>
            <p:nvPr/>
          </p:nvSpPr>
          <p:spPr bwMode="auto">
            <a:xfrm>
              <a:off x="2915" y="2530"/>
              <a:ext cx="141" cy="227"/>
            </a:xfrm>
            <a:custGeom>
              <a:avLst/>
              <a:gdLst>
                <a:gd name="T0" fmla="*/ 0 w 350"/>
                <a:gd name="T1" fmla="*/ 0 h 525"/>
                <a:gd name="T2" fmla="*/ 0 w 350"/>
                <a:gd name="T3" fmla="*/ 0 h 525"/>
                <a:gd name="T4" fmla="*/ 0 w 350"/>
                <a:gd name="T5" fmla="*/ 0 h 525"/>
                <a:gd name="T6" fmla="*/ 0 w 350"/>
                <a:gd name="T7" fmla="*/ 0 h 525"/>
                <a:gd name="T8" fmla="*/ 0 w 350"/>
                <a:gd name="T9" fmla="*/ 0 h 525"/>
                <a:gd name="T10" fmla="*/ 0 w 350"/>
                <a:gd name="T11" fmla="*/ 0 h 525"/>
                <a:gd name="T12" fmla="*/ 0 w 350"/>
                <a:gd name="T13" fmla="*/ 0 h 525"/>
                <a:gd name="T14" fmla="*/ 0 w 350"/>
                <a:gd name="T15" fmla="*/ 0 h 525"/>
                <a:gd name="T16" fmla="*/ 0 w 350"/>
                <a:gd name="T17" fmla="*/ 0 h 525"/>
                <a:gd name="T18" fmla="*/ 0 w 350"/>
                <a:gd name="T19" fmla="*/ 0 h 525"/>
                <a:gd name="T20" fmla="*/ 0 w 350"/>
                <a:gd name="T21" fmla="*/ 0 h 525"/>
                <a:gd name="T22" fmla="*/ 0 w 350"/>
                <a:gd name="T23" fmla="*/ 0 h 525"/>
                <a:gd name="T24" fmla="*/ 0 w 350"/>
                <a:gd name="T25" fmla="*/ 0 h 525"/>
                <a:gd name="T26" fmla="*/ 0 w 350"/>
                <a:gd name="T27" fmla="*/ 0 h 525"/>
                <a:gd name="T28" fmla="*/ 0 w 350"/>
                <a:gd name="T29" fmla="*/ 0 h 525"/>
                <a:gd name="T30" fmla="*/ 0 w 350"/>
                <a:gd name="T31" fmla="*/ 0 h 525"/>
                <a:gd name="T32" fmla="*/ 0 w 350"/>
                <a:gd name="T33" fmla="*/ 0 h 525"/>
                <a:gd name="T34" fmla="*/ 0 w 350"/>
                <a:gd name="T35" fmla="*/ 0 h 525"/>
                <a:gd name="T36" fmla="*/ 0 w 350"/>
                <a:gd name="T37" fmla="*/ 0 h 525"/>
                <a:gd name="T38" fmla="*/ 0 w 350"/>
                <a:gd name="T39" fmla="*/ 0 h 525"/>
                <a:gd name="T40" fmla="*/ 0 w 350"/>
                <a:gd name="T41" fmla="*/ 0 h 525"/>
                <a:gd name="T42" fmla="*/ 0 w 350"/>
                <a:gd name="T43" fmla="*/ 0 h 525"/>
                <a:gd name="T44" fmla="*/ 0 w 350"/>
                <a:gd name="T45" fmla="*/ 0 h 525"/>
                <a:gd name="T46" fmla="*/ 0 w 350"/>
                <a:gd name="T47" fmla="*/ 0 h 525"/>
                <a:gd name="T48" fmla="*/ 0 w 350"/>
                <a:gd name="T49" fmla="*/ 0 h 525"/>
                <a:gd name="T50" fmla="*/ 0 w 350"/>
                <a:gd name="T51" fmla="*/ 0 h 525"/>
                <a:gd name="T52" fmla="*/ 0 w 350"/>
                <a:gd name="T53" fmla="*/ 0 h 525"/>
                <a:gd name="T54" fmla="*/ 0 w 350"/>
                <a:gd name="T55" fmla="*/ 0 h 525"/>
                <a:gd name="T56" fmla="*/ 0 w 350"/>
                <a:gd name="T57" fmla="*/ 0 h 525"/>
                <a:gd name="T58" fmla="*/ 0 w 350"/>
                <a:gd name="T59" fmla="*/ 0 h 525"/>
                <a:gd name="T60" fmla="*/ 0 w 350"/>
                <a:gd name="T61" fmla="*/ 0 h 525"/>
                <a:gd name="T62" fmla="*/ 0 w 350"/>
                <a:gd name="T63" fmla="*/ 0 h 525"/>
                <a:gd name="T64" fmla="*/ 0 w 350"/>
                <a:gd name="T65" fmla="*/ 0 h 525"/>
                <a:gd name="T66" fmla="*/ 0 w 350"/>
                <a:gd name="T67" fmla="*/ 0 h 525"/>
                <a:gd name="T68" fmla="*/ 0 w 350"/>
                <a:gd name="T69" fmla="*/ 0 h 525"/>
                <a:gd name="T70" fmla="*/ 0 w 350"/>
                <a:gd name="T71" fmla="*/ 0 h 525"/>
                <a:gd name="T72" fmla="*/ 0 w 350"/>
                <a:gd name="T73" fmla="*/ 0 h 525"/>
                <a:gd name="T74" fmla="*/ 0 w 350"/>
                <a:gd name="T75" fmla="*/ 0 h 5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0"/>
                <a:gd name="T115" fmla="*/ 0 h 525"/>
                <a:gd name="T116" fmla="*/ 350 w 350"/>
                <a:gd name="T117" fmla="*/ 525 h 52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0" h="525">
                  <a:moveTo>
                    <a:pt x="33" y="0"/>
                  </a:moveTo>
                  <a:lnTo>
                    <a:pt x="67" y="0"/>
                  </a:lnTo>
                  <a:lnTo>
                    <a:pt x="334" y="128"/>
                  </a:lnTo>
                  <a:lnTo>
                    <a:pt x="350" y="243"/>
                  </a:lnTo>
                  <a:lnTo>
                    <a:pt x="316" y="239"/>
                  </a:lnTo>
                  <a:lnTo>
                    <a:pt x="316" y="286"/>
                  </a:lnTo>
                  <a:lnTo>
                    <a:pt x="284" y="286"/>
                  </a:lnTo>
                  <a:lnTo>
                    <a:pt x="284" y="334"/>
                  </a:lnTo>
                  <a:lnTo>
                    <a:pt x="267" y="349"/>
                  </a:lnTo>
                  <a:lnTo>
                    <a:pt x="284" y="384"/>
                  </a:lnTo>
                  <a:lnTo>
                    <a:pt x="316" y="384"/>
                  </a:lnTo>
                  <a:lnTo>
                    <a:pt x="300" y="417"/>
                  </a:lnTo>
                  <a:lnTo>
                    <a:pt x="264" y="417"/>
                  </a:lnTo>
                  <a:lnTo>
                    <a:pt x="266" y="435"/>
                  </a:lnTo>
                  <a:lnTo>
                    <a:pt x="236" y="451"/>
                  </a:lnTo>
                  <a:lnTo>
                    <a:pt x="218" y="469"/>
                  </a:lnTo>
                  <a:lnTo>
                    <a:pt x="184" y="483"/>
                  </a:lnTo>
                  <a:lnTo>
                    <a:pt x="184" y="499"/>
                  </a:lnTo>
                  <a:lnTo>
                    <a:pt x="132" y="509"/>
                  </a:lnTo>
                  <a:lnTo>
                    <a:pt x="102" y="493"/>
                  </a:lnTo>
                  <a:lnTo>
                    <a:pt x="86" y="525"/>
                  </a:lnTo>
                  <a:lnTo>
                    <a:pt x="67" y="525"/>
                  </a:lnTo>
                  <a:lnTo>
                    <a:pt x="50" y="490"/>
                  </a:lnTo>
                  <a:lnTo>
                    <a:pt x="17" y="479"/>
                  </a:lnTo>
                  <a:lnTo>
                    <a:pt x="17" y="445"/>
                  </a:lnTo>
                  <a:lnTo>
                    <a:pt x="50" y="445"/>
                  </a:lnTo>
                  <a:lnTo>
                    <a:pt x="33" y="429"/>
                  </a:lnTo>
                  <a:lnTo>
                    <a:pt x="50" y="367"/>
                  </a:lnTo>
                  <a:lnTo>
                    <a:pt x="33" y="334"/>
                  </a:lnTo>
                  <a:lnTo>
                    <a:pt x="67" y="334"/>
                  </a:lnTo>
                  <a:lnTo>
                    <a:pt x="33" y="304"/>
                  </a:lnTo>
                  <a:lnTo>
                    <a:pt x="0" y="304"/>
                  </a:lnTo>
                  <a:lnTo>
                    <a:pt x="0" y="254"/>
                  </a:lnTo>
                  <a:lnTo>
                    <a:pt x="50" y="208"/>
                  </a:lnTo>
                  <a:lnTo>
                    <a:pt x="50" y="95"/>
                  </a:lnTo>
                  <a:lnTo>
                    <a:pt x="67" y="78"/>
                  </a:lnTo>
                  <a:lnTo>
                    <a:pt x="33" y="63"/>
                  </a:lnTo>
                  <a:lnTo>
                    <a:pt x="33"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36" name="Freeform 321"/>
            <p:cNvSpPr>
              <a:spLocks noChangeAspect="1"/>
            </p:cNvSpPr>
            <p:nvPr/>
          </p:nvSpPr>
          <p:spPr bwMode="auto">
            <a:xfrm>
              <a:off x="2731" y="2530"/>
              <a:ext cx="214" cy="160"/>
            </a:xfrm>
            <a:custGeom>
              <a:avLst/>
              <a:gdLst>
                <a:gd name="T0" fmla="*/ 3 w 245"/>
                <a:gd name="T1" fmla="*/ 0 h 170"/>
                <a:gd name="T2" fmla="*/ 3 w 245"/>
                <a:gd name="T3" fmla="*/ 8 h 170"/>
                <a:gd name="T4" fmla="*/ 3 w 245"/>
                <a:gd name="T5" fmla="*/ 8 h 170"/>
                <a:gd name="T6" fmla="*/ 3 w 245"/>
                <a:gd name="T7" fmla="*/ 8 h 170"/>
                <a:gd name="T8" fmla="*/ 3 w 245"/>
                <a:gd name="T9" fmla="*/ 8 h 170"/>
                <a:gd name="T10" fmla="*/ 3 w 245"/>
                <a:gd name="T11" fmla="*/ 8 h 170"/>
                <a:gd name="T12" fmla="*/ 3 w 245"/>
                <a:gd name="T13" fmla="*/ 11 h 170"/>
                <a:gd name="T14" fmla="*/ 3 w 245"/>
                <a:gd name="T15" fmla="*/ 11 h 170"/>
                <a:gd name="T16" fmla="*/ 3 w 245"/>
                <a:gd name="T17" fmla="*/ 11 h 170"/>
                <a:gd name="T18" fmla="*/ 3 w 245"/>
                <a:gd name="T19" fmla="*/ 12 h 170"/>
                <a:gd name="T20" fmla="*/ 3 w 245"/>
                <a:gd name="T21" fmla="*/ 12 h 170"/>
                <a:gd name="T22" fmla="*/ 3 w 245"/>
                <a:gd name="T23" fmla="*/ 11 h 170"/>
                <a:gd name="T24" fmla="*/ 3 w 245"/>
                <a:gd name="T25" fmla="*/ 12 h 170"/>
                <a:gd name="T26" fmla="*/ 3 w 245"/>
                <a:gd name="T27" fmla="*/ 11 h 170"/>
                <a:gd name="T28" fmla="*/ 3 w 245"/>
                <a:gd name="T29" fmla="*/ 12 h 170"/>
                <a:gd name="T30" fmla="*/ 3 w 245"/>
                <a:gd name="T31" fmla="*/ 12 h 170"/>
                <a:gd name="T32" fmla="*/ 3 w 245"/>
                <a:gd name="T33" fmla="*/ 11 h 170"/>
                <a:gd name="T34" fmla="*/ 3 w 245"/>
                <a:gd name="T35" fmla="*/ 11 h 170"/>
                <a:gd name="T36" fmla="*/ 3 w 245"/>
                <a:gd name="T37" fmla="*/ 12 h 170"/>
                <a:gd name="T38" fmla="*/ 3 w 245"/>
                <a:gd name="T39" fmla="*/ 13 h 170"/>
                <a:gd name="T40" fmla="*/ 3 w 245"/>
                <a:gd name="T41" fmla="*/ 14 h 170"/>
                <a:gd name="T42" fmla="*/ 3 w 245"/>
                <a:gd name="T43" fmla="*/ 13 h 170"/>
                <a:gd name="T44" fmla="*/ 3 w 245"/>
                <a:gd name="T45" fmla="*/ 14 h 170"/>
                <a:gd name="T46" fmla="*/ 3 w 245"/>
                <a:gd name="T47" fmla="*/ 12 h 170"/>
                <a:gd name="T48" fmla="*/ 3 w 245"/>
                <a:gd name="T49" fmla="*/ 12 h 170"/>
                <a:gd name="T50" fmla="*/ 3 w 245"/>
                <a:gd name="T51" fmla="*/ 11 h 170"/>
                <a:gd name="T52" fmla="*/ 0 w 245"/>
                <a:gd name="T53" fmla="*/ 11 h 170"/>
                <a:gd name="T54" fmla="*/ 0 w 245"/>
                <a:gd name="T55" fmla="*/ 9 h 170"/>
                <a:gd name="T56" fmla="*/ 3 w 245"/>
                <a:gd name="T57" fmla="*/ 8 h 170"/>
                <a:gd name="T58" fmla="*/ 3 w 245"/>
                <a:gd name="T59" fmla="*/ 8 h 170"/>
                <a:gd name="T60" fmla="*/ 3 w 245"/>
                <a:gd name="T61" fmla="*/ 8 h 170"/>
                <a:gd name="T62" fmla="*/ 3 w 245"/>
                <a:gd name="T63" fmla="*/ 8 h 170"/>
                <a:gd name="T64" fmla="*/ 3 w 245"/>
                <a:gd name="T65" fmla="*/ 0 h 170"/>
                <a:gd name="T66" fmla="*/ 3 w 245"/>
                <a:gd name="T67" fmla="*/ 8 h 170"/>
                <a:gd name="T68" fmla="*/ 3 w 245"/>
                <a:gd name="T69" fmla="*/ 0 h 1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5"/>
                <a:gd name="T106" fmla="*/ 0 h 170"/>
                <a:gd name="T107" fmla="*/ 245 w 245"/>
                <a:gd name="T108" fmla="*/ 170 h 1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5" h="170">
                  <a:moveTo>
                    <a:pt x="228" y="0"/>
                  </a:moveTo>
                  <a:lnTo>
                    <a:pt x="228" y="29"/>
                  </a:lnTo>
                  <a:lnTo>
                    <a:pt x="244" y="36"/>
                  </a:lnTo>
                  <a:lnTo>
                    <a:pt x="236" y="44"/>
                  </a:lnTo>
                  <a:lnTo>
                    <a:pt x="236" y="96"/>
                  </a:lnTo>
                  <a:lnTo>
                    <a:pt x="213" y="117"/>
                  </a:lnTo>
                  <a:lnTo>
                    <a:pt x="213" y="140"/>
                  </a:lnTo>
                  <a:lnTo>
                    <a:pt x="198" y="140"/>
                  </a:lnTo>
                  <a:lnTo>
                    <a:pt x="198" y="146"/>
                  </a:lnTo>
                  <a:lnTo>
                    <a:pt x="205" y="154"/>
                  </a:lnTo>
                  <a:lnTo>
                    <a:pt x="190" y="154"/>
                  </a:lnTo>
                  <a:lnTo>
                    <a:pt x="175" y="146"/>
                  </a:lnTo>
                  <a:lnTo>
                    <a:pt x="159" y="154"/>
                  </a:lnTo>
                  <a:lnTo>
                    <a:pt x="152" y="146"/>
                  </a:lnTo>
                  <a:lnTo>
                    <a:pt x="123" y="154"/>
                  </a:lnTo>
                  <a:lnTo>
                    <a:pt x="107" y="154"/>
                  </a:lnTo>
                  <a:lnTo>
                    <a:pt x="92" y="146"/>
                  </a:lnTo>
                  <a:lnTo>
                    <a:pt x="69" y="146"/>
                  </a:lnTo>
                  <a:lnTo>
                    <a:pt x="69" y="154"/>
                  </a:lnTo>
                  <a:lnTo>
                    <a:pt x="54" y="161"/>
                  </a:lnTo>
                  <a:lnTo>
                    <a:pt x="54" y="169"/>
                  </a:lnTo>
                  <a:lnTo>
                    <a:pt x="38" y="161"/>
                  </a:lnTo>
                  <a:lnTo>
                    <a:pt x="31" y="169"/>
                  </a:lnTo>
                  <a:lnTo>
                    <a:pt x="23" y="154"/>
                  </a:lnTo>
                  <a:lnTo>
                    <a:pt x="15" y="154"/>
                  </a:lnTo>
                  <a:lnTo>
                    <a:pt x="15" y="146"/>
                  </a:lnTo>
                  <a:lnTo>
                    <a:pt x="0" y="140"/>
                  </a:lnTo>
                  <a:lnTo>
                    <a:pt x="0" y="125"/>
                  </a:lnTo>
                  <a:lnTo>
                    <a:pt x="54" y="109"/>
                  </a:lnTo>
                  <a:lnTo>
                    <a:pt x="69" y="96"/>
                  </a:lnTo>
                  <a:lnTo>
                    <a:pt x="69" y="65"/>
                  </a:lnTo>
                  <a:lnTo>
                    <a:pt x="100" y="52"/>
                  </a:lnTo>
                  <a:lnTo>
                    <a:pt x="175" y="0"/>
                  </a:lnTo>
                  <a:lnTo>
                    <a:pt x="213" y="8"/>
                  </a:lnTo>
                  <a:lnTo>
                    <a:pt x="228"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37" name="Freeform 322"/>
            <p:cNvSpPr>
              <a:spLocks noChangeAspect="1"/>
            </p:cNvSpPr>
            <p:nvPr/>
          </p:nvSpPr>
          <p:spPr bwMode="auto">
            <a:xfrm>
              <a:off x="613" y="2538"/>
              <a:ext cx="14" cy="20"/>
            </a:xfrm>
            <a:custGeom>
              <a:avLst/>
              <a:gdLst>
                <a:gd name="T0" fmla="*/ 4 w 16"/>
                <a:gd name="T1" fmla="*/ 0 h 22"/>
                <a:gd name="T2" fmla="*/ 4 w 16"/>
                <a:gd name="T3" fmla="*/ 5 h 22"/>
                <a:gd name="T4" fmla="*/ 4 w 16"/>
                <a:gd name="T5" fmla="*/ 5 h 22"/>
                <a:gd name="T6" fmla="*/ 0 w 16"/>
                <a:gd name="T7" fmla="*/ 5 h 22"/>
                <a:gd name="T8" fmla="*/ 0 w 16"/>
                <a:gd name="T9" fmla="*/ 5 h 22"/>
                <a:gd name="T10" fmla="*/ 4 w 16"/>
                <a:gd name="T11" fmla="*/ 0 h 22"/>
                <a:gd name="T12" fmla="*/ 0 60000 65536"/>
                <a:gd name="T13" fmla="*/ 0 60000 65536"/>
                <a:gd name="T14" fmla="*/ 0 60000 65536"/>
                <a:gd name="T15" fmla="*/ 0 60000 65536"/>
                <a:gd name="T16" fmla="*/ 0 60000 65536"/>
                <a:gd name="T17" fmla="*/ 0 60000 65536"/>
                <a:gd name="T18" fmla="*/ 0 w 16"/>
                <a:gd name="T19" fmla="*/ 0 h 22"/>
                <a:gd name="T20" fmla="*/ 16 w 16"/>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6" h="22">
                  <a:moveTo>
                    <a:pt x="15" y="0"/>
                  </a:moveTo>
                  <a:lnTo>
                    <a:pt x="15" y="13"/>
                  </a:lnTo>
                  <a:lnTo>
                    <a:pt x="7" y="21"/>
                  </a:lnTo>
                  <a:lnTo>
                    <a:pt x="0" y="21"/>
                  </a:lnTo>
                  <a:lnTo>
                    <a:pt x="0" y="7"/>
                  </a:lnTo>
                  <a:lnTo>
                    <a:pt x="1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38" name="Freeform 323"/>
            <p:cNvSpPr>
              <a:spLocks noChangeAspect="1"/>
            </p:cNvSpPr>
            <p:nvPr/>
          </p:nvSpPr>
          <p:spPr bwMode="auto">
            <a:xfrm>
              <a:off x="4686" y="1911"/>
              <a:ext cx="1" cy="12"/>
            </a:xfrm>
            <a:custGeom>
              <a:avLst/>
              <a:gdLst>
                <a:gd name="T0" fmla="*/ 0 w 1"/>
                <a:gd name="T1" fmla="*/ 0 h 12"/>
                <a:gd name="T2" fmla="*/ 0 w 1"/>
                <a:gd name="T3" fmla="*/ 11 h 12"/>
                <a:gd name="T4" fmla="*/ 0 w 1"/>
                <a:gd name="T5" fmla="*/ 7 h 12"/>
                <a:gd name="T6" fmla="*/ 0 w 1"/>
                <a:gd name="T7" fmla="*/ 0 h 12"/>
                <a:gd name="T8" fmla="*/ 0 60000 65536"/>
                <a:gd name="T9" fmla="*/ 0 60000 65536"/>
                <a:gd name="T10" fmla="*/ 0 60000 65536"/>
                <a:gd name="T11" fmla="*/ 0 60000 65536"/>
                <a:gd name="T12" fmla="*/ 0 w 1"/>
                <a:gd name="T13" fmla="*/ 0 h 12"/>
                <a:gd name="T14" fmla="*/ 1 w 1"/>
                <a:gd name="T15" fmla="*/ 12 h 12"/>
              </a:gdLst>
              <a:ahLst/>
              <a:cxnLst>
                <a:cxn ang="T8">
                  <a:pos x="T0" y="T1"/>
                </a:cxn>
                <a:cxn ang="T9">
                  <a:pos x="T2" y="T3"/>
                </a:cxn>
                <a:cxn ang="T10">
                  <a:pos x="T4" y="T5"/>
                </a:cxn>
                <a:cxn ang="T11">
                  <a:pos x="T6" y="T7"/>
                </a:cxn>
              </a:cxnLst>
              <a:rect l="T12" t="T13" r="T14" b="T15"/>
              <a:pathLst>
                <a:path w="1" h="12">
                  <a:moveTo>
                    <a:pt x="0" y="0"/>
                  </a:moveTo>
                  <a:lnTo>
                    <a:pt x="0" y="11"/>
                  </a:lnTo>
                  <a:lnTo>
                    <a:pt x="0" y="7"/>
                  </a:lnTo>
                  <a:lnTo>
                    <a:pt x="0"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39" name="Line 324"/>
            <p:cNvSpPr>
              <a:spLocks noChangeAspect="1" noChangeShapeType="1"/>
            </p:cNvSpPr>
            <p:nvPr/>
          </p:nvSpPr>
          <p:spPr bwMode="auto">
            <a:xfrm>
              <a:off x="1877" y="3751"/>
              <a:ext cx="0" cy="20"/>
            </a:xfrm>
            <a:prstGeom prst="line">
              <a:avLst/>
            </a:prstGeom>
            <a:grpFill/>
            <a:ln w="3175">
              <a:solidFill>
                <a:schemeClr val="bg1"/>
              </a:solidFill>
              <a:round/>
              <a:headEnd/>
              <a:tailEnd/>
            </a:ln>
            <a:extLst/>
          </p:spPr>
          <p:txBody>
            <a:bodyPr wrap="none" anchor="ctr"/>
            <a:lstStyle/>
            <a:p>
              <a:pPr fontAlgn="base">
                <a:spcBef>
                  <a:spcPct val="0"/>
                </a:spcBef>
                <a:spcAft>
                  <a:spcPct val="0"/>
                </a:spcAft>
                <a:defRPr/>
              </a:pPr>
              <a:endParaRPr lang="en-GB" dirty="0">
                <a:solidFill>
                  <a:srgbClr val="0B023B"/>
                </a:solidFill>
                <a:cs typeface="Arial" charset="0"/>
              </a:endParaRPr>
            </a:p>
          </p:txBody>
        </p:sp>
        <p:sp>
          <p:nvSpPr>
            <p:cNvPr id="82440" name="Freeform 325"/>
            <p:cNvSpPr>
              <a:spLocks noChangeAspect="1"/>
            </p:cNvSpPr>
            <p:nvPr/>
          </p:nvSpPr>
          <p:spPr bwMode="auto">
            <a:xfrm>
              <a:off x="3727" y="2802"/>
              <a:ext cx="14" cy="15"/>
            </a:xfrm>
            <a:custGeom>
              <a:avLst/>
              <a:gdLst>
                <a:gd name="T0" fmla="*/ 4 w 16"/>
                <a:gd name="T1" fmla="*/ 8 h 16"/>
                <a:gd name="T2" fmla="*/ 4 w 16"/>
                <a:gd name="T3" fmla="*/ 8 h 16"/>
                <a:gd name="T4" fmla="*/ 0 w 16"/>
                <a:gd name="T5" fmla="*/ 0 h 16"/>
                <a:gd name="T6" fmla="*/ 4 w 16"/>
                <a:gd name="T7" fmla="*/ 8 h 16"/>
                <a:gd name="T8" fmla="*/ 0 60000 65536"/>
                <a:gd name="T9" fmla="*/ 0 60000 65536"/>
                <a:gd name="T10" fmla="*/ 0 60000 65536"/>
                <a:gd name="T11" fmla="*/ 0 60000 65536"/>
                <a:gd name="T12" fmla="*/ 0 w 16"/>
                <a:gd name="T13" fmla="*/ 0 h 16"/>
                <a:gd name="T14" fmla="*/ 16 w 16"/>
                <a:gd name="T15" fmla="*/ 16 h 16"/>
              </a:gdLst>
              <a:ahLst/>
              <a:cxnLst>
                <a:cxn ang="T8">
                  <a:pos x="T0" y="T1"/>
                </a:cxn>
                <a:cxn ang="T9">
                  <a:pos x="T2" y="T3"/>
                </a:cxn>
                <a:cxn ang="T10">
                  <a:pos x="T4" y="T5"/>
                </a:cxn>
                <a:cxn ang="T11">
                  <a:pos x="T6" y="T7"/>
                </a:cxn>
              </a:cxnLst>
              <a:rect l="T12" t="T13" r="T14" b="T15"/>
              <a:pathLst>
                <a:path w="16" h="16">
                  <a:moveTo>
                    <a:pt x="15" y="8"/>
                  </a:moveTo>
                  <a:lnTo>
                    <a:pt x="15" y="15"/>
                  </a:lnTo>
                  <a:lnTo>
                    <a:pt x="0" y="0"/>
                  </a:lnTo>
                  <a:lnTo>
                    <a:pt x="15"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41" name="Freeform 326"/>
            <p:cNvSpPr>
              <a:spLocks noChangeAspect="1"/>
            </p:cNvSpPr>
            <p:nvPr/>
          </p:nvSpPr>
          <p:spPr bwMode="auto">
            <a:xfrm>
              <a:off x="2654" y="3086"/>
              <a:ext cx="7" cy="8"/>
            </a:xfrm>
            <a:custGeom>
              <a:avLst/>
              <a:gdLst>
                <a:gd name="T0" fmla="*/ 4 w 8"/>
                <a:gd name="T1" fmla="*/ 0 h 9"/>
                <a:gd name="T2" fmla="*/ 4 w 8"/>
                <a:gd name="T3" fmla="*/ 4 h 9"/>
                <a:gd name="T4" fmla="*/ 0 w 8"/>
                <a:gd name="T5" fmla="*/ 4 h 9"/>
                <a:gd name="T6" fmla="*/ 0 w 8"/>
                <a:gd name="T7" fmla="*/ 0 h 9"/>
                <a:gd name="T8" fmla="*/ 4 w 8"/>
                <a:gd name="T9" fmla="*/ 0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7" y="0"/>
                  </a:moveTo>
                  <a:lnTo>
                    <a:pt x="7" y="8"/>
                  </a:lnTo>
                  <a:lnTo>
                    <a:pt x="0" y="8"/>
                  </a:lnTo>
                  <a:lnTo>
                    <a:pt x="0" y="0"/>
                  </a:lnTo>
                  <a:lnTo>
                    <a:pt x="7"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42" name="Freeform 327"/>
            <p:cNvSpPr>
              <a:spLocks noChangeAspect="1"/>
            </p:cNvSpPr>
            <p:nvPr/>
          </p:nvSpPr>
          <p:spPr bwMode="auto">
            <a:xfrm>
              <a:off x="4543" y="3454"/>
              <a:ext cx="20" cy="16"/>
            </a:xfrm>
            <a:custGeom>
              <a:avLst/>
              <a:gdLst>
                <a:gd name="T0" fmla="*/ 5 w 22"/>
                <a:gd name="T1" fmla="*/ 0 h 16"/>
                <a:gd name="T2" fmla="*/ 5 w 22"/>
                <a:gd name="T3" fmla="*/ 15 h 16"/>
                <a:gd name="T4" fmla="*/ 0 w 22"/>
                <a:gd name="T5" fmla="*/ 0 h 16"/>
                <a:gd name="T6" fmla="*/ 5 w 22"/>
                <a:gd name="T7" fmla="*/ 0 h 16"/>
                <a:gd name="T8" fmla="*/ 0 60000 65536"/>
                <a:gd name="T9" fmla="*/ 0 60000 65536"/>
                <a:gd name="T10" fmla="*/ 0 60000 65536"/>
                <a:gd name="T11" fmla="*/ 0 60000 65536"/>
                <a:gd name="T12" fmla="*/ 0 w 22"/>
                <a:gd name="T13" fmla="*/ 0 h 16"/>
                <a:gd name="T14" fmla="*/ 22 w 22"/>
                <a:gd name="T15" fmla="*/ 16 h 16"/>
              </a:gdLst>
              <a:ahLst/>
              <a:cxnLst>
                <a:cxn ang="T8">
                  <a:pos x="T0" y="T1"/>
                </a:cxn>
                <a:cxn ang="T9">
                  <a:pos x="T2" y="T3"/>
                </a:cxn>
                <a:cxn ang="T10">
                  <a:pos x="T4" y="T5"/>
                </a:cxn>
                <a:cxn ang="T11">
                  <a:pos x="T6" y="T7"/>
                </a:cxn>
              </a:cxnLst>
              <a:rect l="T12" t="T13" r="T14" b="T15"/>
              <a:pathLst>
                <a:path w="22" h="16">
                  <a:moveTo>
                    <a:pt x="21" y="0"/>
                  </a:moveTo>
                  <a:lnTo>
                    <a:pt x="13" y="15"/>
                  </a:lnTo>
                  <a:lnTo>
                    <a:pt x="0" y="0"/>
                  </a:lnTo>
                  <a:lnTo>
                    <a:pt x="21"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43" name="Freeform 328"/>
            <p:cNvSpPr>
              <a:spLocks noChangeAspect="1"/>
            </p:cNvSpPr>
            <p:nvPr/>
          </p:nvSpPr>
          <p:spPr bwMode="auto">
            <a:xfrm>
              <a:off x="4846" y="2842"/>
              <a:ext cx="6" cy="10"/>
            </a:xfrm>
            <a:custGeom>
              <a:avLst/>
              <a:gdLst>
                <a:gd name="T0" fmla="*/ 1 w 9"/>
                <a:gd name="T1" fmla="*/ 643 h 9"/>
                <a:gd name="T2" fmla="*/ 0 w 9"/>
                <a:gd name="T3" fmla="*/ 643 h 9"/>
                <a:gd name="T4" fmla="*/ 1 w 9"/>
                <a:gd name="T5" fmla="*/ 0 h 9"/>
                <a:gd name="T6" fmla="*/ 1 w 9"/>
                <a:gd name="T7" fmla="*/ 643 h 9"/>
                <a:gd name="T8" fmla="*/ 0 60000 65536"/>
                <a:gd name="T9" fmla="*/ 0 60000 65536"/>
                <a:gd name="T10" fmla="*/ 0 60000 65536"/>
                <a:gd name="T11" fmla="*/ 0 60000 65536"/>
                <a:gd name="T12" fmla="*/ 0 w 9"/>
                <a:gd name="T13" fmla="*/ 0 h 9"/>
                <a:gd name="T14" fmla="*/ 9 w 9"/>
                <a:gd name="T15" fmla="*/ 9 h 9"/>
              </a:gdLst>
              <a:ahLst/>
              <a:cxnLst>
                <a:cxn ang="T8">
                  <a:pos x="T0" y="T1"/>
                </a:cxn>
                <a:cxn ang="T9">
                  <a:pos x="T2" y="T3"/>
                </a:cxn>
                <a:cxn ang="T10">
                  <a:pos x="T4" y="T5"/>
                </a:cxn>
                <a:cxn ang="T11">
                  <a:pos x="T6" y="T7"/>
                </a:cxn>
              </a:cxnLst>
              <a:rect l="T12" t="T13" r="T14" b="T15"/>
              <a:pathLst>
                <a:path w="9" h="9">
                  <a:moveTo>
                    <a:pt x="8" y="8"/>
                  </a:moveTo>
                  <a:lnTo>
                    <a:pt x="0" y="8"/>
                  </a:lnTo>
                  <a:lnTo>
                    <a:pt x="8" y="0"/>
                  </a:lnTo>
                  <a:lnTo>
                    <a:pt x="8" y="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44" name="Freeform 329">
              <a:hlinkClick r:id="rId3" action="ppaction://hlinksldjump" tooltip="Kasachstan"/>
            </p:cNvPr>
            <p:cNvSpPr>
              <a:spLocks noChangeAspect="1"/>
            </p:cNvSpPr>
            <p:nvPr/>
          </p:nvSpPr>
          <p:spPr bwMode="auto">
            <a:xfrm>
              <a:off x="3300" y="1914"/>
              <a:ext cx="512" cy="299"/>
            </a:xfrm>
            <a:custGeom>
              <a:avLst/>
              <a:gdLst>
                <a:gd name="T0" fmla="*/ 0 w 1277"/>
                <a:gd name="T1" fmla="*/ 0 h 688"/>
                <a:gd name="T2" fmla="*/ 0 w 1277"/>
                <a:gd name="T3" fmla="*/ 0 h 688"/>
                <a:gd name="T4" fmla="*/ 0 w 1277"/>
                <a:gd name="T5" fmla="*/ 0 h 688"/>
                <a:gd name="T6" fmla="*/ 0 w 1277"/>
                <a:gd name="T7" fmla="*/ 0 h 688"/>
                <a:gd name="T8" fmla="*/ 0 w 1277"/>
                <a:gd name="T9" fmla="*/ 0 h 688"/>
                <a:gd name="T10" fmla="*/ 0 w 1277"/>
                <a:gd name="T11" fmla="*/ 0 h 688"/>
                <a:gd name="T12" fmla="*/ 0 w 1277"/>
                <a:gd name="T13" fmla="*/ 0 h 688"/>
                <a:gd name="T14" fmla="*/ 0 w 1277"/>
                <a:gd name="T15" fmla="*/ 0 h 688"/>
                <a:gd name="T16" fmla="*/ 0 w 1277"/>
                <a:gd name="T17" fmla="*/ 0 h 688"/>
                <a:gd name="T18" fmla="*/ 0 w 1277"/>
                <a:gd name="T19" fmla="*/ 0 h 688"/>
                <a:gd name="T20" fmla="*/ 0 w 1277"/>
                <a:gd name="T21" fmla="*/ 0 h 688"/>
                <a:gd name="T22" fmla="*/ 0 w 1277"/>
                <a:gd name="T23" fmla="*/ 0 h 688"/>
                <a:gd name="T24" fmla="*/ 0 w 1277"/>
                <a:gd name="T25" fmla="*/ 0 h 688"/>
                <a:gd name="T26" fmla="*/ 0 w 1277"/>
                <a:gd name="T27" fmla="*/ 0 h 688"/>
                <a:gd name="T28" fmla="*/ 0 w 1277"/>
                <a:gd name="T29" fmla="*/ 0 h 688"/>
                <a:gd name="T30" fmla="*/ 0 w 1277"/>
                <a:gd name="T31" fmla="*/ 0 h 688"/>
                <a:gd name="T32" fmla="*/ 0 w 1277"/>
                <a:gd name="T33" fmla="*/ 0 h 688"/>
                <a:gd name="T34" fmla="*/ 0 w 1277"/>
                <a:gd name="T35" fmla="*/ 0 h 688"/>
                <a:gd name="T36" fmla="*/ 0 w 1277"/>
                <a:gd name="T37" fmla="*/ 0 h 688"/>
                <a:gd name="T38" fmla="*/ 0 w 1277"/>
                <a:gd name="T39" fmla="*/ 0 h 688"/>
                <a:gd name="T40" fmla="*/ 0 w 1277"/>
                <a:gd name="T41" fmla="*/ 0 h 688"/>
                <a:gd name="T42" fmla="*/ 0 w 1277"/>
                <a:gd name="T43" fmla="*/ 0 h 688"/>
                <a:gd name="T44" fmla="*/ 0 w 1277"/>
                <a:gd name="T45" fmla="*/ 0 h 688"/>
                <a:gd name="T46" fmla="*/ 0 w 1277"/>
                <a:gd name="T47" fmla="*/ 0 h 688"/>
                <a:gd name="T48" fmla="*/ 0 w 1277"/>
                <a:gd name="T49" fmla="*/ 0 h 688"/>
                <a:gd name="T50" fmla="*/ 0 w 1277"/>
                <a:gd name="T51" fmla="*/ 0 h 688"/>
                <a:gd name="T52" fmla="*/ 0 w 1277"/>
                <a:gd name="T53" fmla="*/ 0 h 688"/>
                <a:gd name="T54" fmla="*/ 0 w 1277"/>
                <a:gd name="T55" fmla="*/ 0 h 688"/>
                <a:gd name="T56" fmla="*/ 0 w 1277"/>
                <a:gd name="T57" fmla="*/ 0 h 688"/>
                <a:gd name="T58" fmla="*/ 0 w 1277"/>
                <a:gd name="T59" fmla="*/ 0 h 688"/>
                <a:gd name="T60" fmla="*/ 0 w 1277"/>
                <a:gd name="T61" fmla="*/ 0 h 688"/>
                <a:gd name="T62" fmla="*/ 0 w 1277"/>
                <a:gd name="T63" fmla="*/ 0 h 688"/>
                <a:gd name="T64" fmla="*/ 0 w 1277"/>
                <a:gd name="T65" fmla="*/ 0 h 688"/>
                <a:gd name="T66" fmla="*/ 0 w 1277"/>
                <a:gd name="T67" fmla="*/ 0 h 688"/>
                <a:gd name="T68" fmla="*/ 0 w 1277"/>
                <a:gd name="T69" fmla="*/ 0 h 688"/>
                <a:gd name="T70" fmla="*/ 0 w 1277"/>
                <a:gd name="T71" fmla="*/ 0 h 688"/>
                <a:gd name="T72" fmla="*/ 0 w 1277"/>
                <a:gd name="T73" fmla="*/ 0 h 688"/>
                <a:gd name="T74" fmla="*/ 0 w 1277"/>
                <a:gd name="T75" fmla="*/ 0 h 688"/>
                <a:gd name="T76" fmla="*/ 0 w 1277"/>
                <a:gd name="T77" fmla="*/ 0 h 688"/>
                <a:gd name="T78" fmla="*/ 0 w 1277"/>
                <a:gd name="T79" fmla="*/ 0 h 688"/>
                <a:gd name="T80" fmla="*/ 0 w 1277"/>
                <a:gd name="T81" fmla="*/ 0 h 688"/>
                <a:gd name="T82" fmla="*/ 0 w 1277"/>
                <a:gd name="T83" fmla="*/ 0 h 688"/>
                <a:gd name="T84" fmla="*/ 0 w 1277"/>
                <a:gd name="T85" fmla="*/ 0 h 688"/>
                <a:gd name="T86" fmla="*/ 0 w 1277"/>
                <a:gd name="T87" fmla="*/ 0 h 688"/>
                <a:gd name="T88" fmla="*/ 0 w 1277"/>
                <a:gd name="T89" fmla="*/ 0 h 688"/>
                <a:gd name="T90" fmla="*/ 0 w 1277"/>
                <a:gd name="T91" fmla="*/ 0 h 688"/>
                <a:gd name="T92" fmla="*/ 0 w 1277"/>
                <a:gd name="T93" fmla="*/ 0 h 688"/>
                <a:gd name="T94" fmla="*/ 0 w 1277"/>
                <a:gd name="T95" fmla="*/ 0 h 688"/>
                <a:gd name="T96" fmla="*/ 0 w 1277"/>
                <a:gd name="T97" fmla="*/ 0 h 688"/>
                <a:gd name="T98" fmla="*/ 0 w 1277"/>
                <a:gd name="T99" fmla="*/ 0 h 688"/>
                <a:gd name="T100" fmla="*/ 0 w 1277"/>
                <a:gd name="T101" fmla="*/ 0 h 688"/>
                <a:gd name="T102" fmla="*/ 0 w 1277"/>
                <a:gd name="T103" fmla="*/ 0 h 688"/>
                <a:gd name="T104" fmla="*/ 0 w 1277"/>
                <a:gd name="T105" fmla="*/ 0 h 688"/>
                <a:gd name="T106" fmla="*/ 0 w 1277"/>
                <a:gd name="T107" fmla="*/ 0 h 688"/>
                <a:gd name="T108" fmla="*/ 0 w 1277"/>
                <a:gd name="T109" fmla="*/ 0 h 688"/>
                <a:gd name="T110" fmla="*/ 0 w 1277"/>
                <a:gd name="T111" fmla="*/ 0 h 688"/>
                <a:gd name="T112" fmla="*/ 0 w 1277"/>
                <a:gd name="T113" fmla="*/ 0 h 688"/>
                <a:gd name="T114" fmla="*/ 0 w 1277"/>
                <a:gd name="T115" fmla="*/ 0 h 688"/>
                <a:gd name="T116" fmla="*/ 0 w 1277"/>
                <a:gd name="T117" fmla="*/ 0 h 6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77"/>
                <a:gd name="T178" fmla="*/ 0 h 688"/>
                <a:gd name="T179" fmla="*/ 1277 w 1277"/>
                <a:gd name="T180" fmla="*/ 688 h 6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77" h="688">
                  <a:moveTo>
                    <a:pt x="1277" y="289"/>
                  </a:moveTo>
                  <a:lnTo>
                    <a:pt x="1244" y="254"/>
                  </a:lnTo>
                  <a:lnTo>
                    <a:pt x="1194" y="254"/>
                  </a:lnTo>
                  <a:lnTo>
                    <a:pt x="1194" y="243"/>
                  </a:lnTo>
                  <a:lnTo>
                    <a:pt x="1160" y="226"/>
                  </a:lnTo>
                  <a:lnTo>
                    <a:pt x="1160" y="208"/>
                  </a:lnTo>
                  <a:lnTo>
                    <a:pt x="1147" y="193"/>
                  </a:lnTo>
                  <a:lnTo>
                    <a:pt x="1114" y="193"/>
                  </a:lnTo>
                  <a:lnTo>
                    <a:pt x="1114" y="208"/>
                  </a:lnTo>
                  <a:lnTo>
                    <a:pt x="1082" y="208"/>
                  </a:lnTo>
                  <a:lnTo>
                    <a:pt x="1082" y="193"/>
                  </a:lnTo>
                  <a:lnTo>
                    <a:pt x="1064" y="193"/>
                  </a:lnTo>
                  <a:lnTo>
                    <a:pt x="1051" y="210"/>
                  </a:lnTo>
                  <a:lnTo>
                    <a:pt x="959" y="94"/>
                  </a:lnTo>
                  <a:lnTo>
                    <a:pt x="915" y="67"/>
                  </a:lnTo>
                  <a:lnTo>
                    <a:pt x="915" y="50"/>
                  </a:lnTo>
                  <a:lnTo>
                    <a:pt x="883" y="50"/>
                  </a:lnTo>
                  <a:lnTo>
                    <a:pt x="852" y="80"/>
                  </a:lnTo>
                  <a:lnTo>
                    <a:pt x="821" y="98"/>
                  </a:lnTo>
                  <a:lnTo>
                    <a:pt x="819" y="80"/>
                  </a:lnTo>
                  <a:lnTo>
                    <a:pt x="802" y="67"/>
                  </a:lnTo>
                  <a:lnTo>
                    <a:pt x="785" y="50"/>
                  </a:lnTo>
                  <a:lnTo>
                    <a:pt x="753" y="66"/>
                  </a:lnTo>
                  <a:lnTo>
                    <a:pt x="735" y="17"/>
                  </a:lnTo>
                  <a:lnTo>
                    <a:pt x="720" y="0"/>
                  </a:lnTo>
                  <a:lnTo>
                    <a:pt x="670" y="0"/>
                  </a:lnTo>
                  <a:lnTo>
                    <a:pt x="653" y="17"/>
                  </a:lnTo>
                  <a:lnTo>
                    <a:pt x="574" y="50"/>
                  </a:lnTo>
                  <a:lnTo>
                    <a:pt x="475" y="82"/>
                  </a:lnTo>
                  <a:lnTo>
                    <a:pt x="443" y="96"/>
                  </a:lnTo>
                  <a:lnTo>
                    <a:pt x="423" y="100"/>
                  </a:lnTo>
                  <a:lnTo>
                    <a:pt x="475" y="136"/>
                  </a:lnTo>
                  <a:lnTo>
                    <a:pt x="459" y="144"/>
                  </a:lnTo>
                  <a:lnTo>
                    <a:pt x="440" y="145"/>
                  </a:lnTo>
                  <a:lnTo>
                    <a:pt x="423" y="158"/>
                  </a:lnTo>
                  <a:lnTo>
                    <a:pt x="440" y="176"/>
                  </a:lnTo>
                  <a:lnTo>
                    <a:pt x="408" y="193"/>
                  </a:lnTo>
                  <a:lnTo>
                    <a:pt x="423" y="208"/>
                  </a:lnTo>
                  <a:lnTo>
                    <a:pt x="459" y="224"/>
                  </a:lnTo>
                  <a:lnTo>
                    <a:pt x="459" y="254"/>
                  </a:lnTo>
                  <a:lnTo>
                    <a:pt x="423" y="254"/>
                  </a:lnTo>
                  <a:lnTo>
                    <a:pt x="407" y="274"/>
                  </a:lnTo>
                  <a:lnTo>
                    <a:pt x="379" y="274"/>
                  </a:lnTo>
                  <a:lnTo>
                    <a:pt x="362" y="254"/>
                  </a:lnTo>
                  <a:lnTo>
                    <a:pt x="312" y="254"/>
                  </a:lnTo>
                  <a:lnTo>
                    <a:pt x="295" y="271"/>
                  </a:lnTo>
                  <a:lnTo>
                    <a:pt x="245" y="254"/>
                  </a:lnTo>
                  <a:lnTo>
                    <a:pt x="245" y="271"/>
                  </a:lnTo>
                  <a:lnTo>
                    <a:pt x="212" y="243"/>
                  </a:lnTo>
                  <a:lnTo>
                    <a:pt x="163" y="226"/>
                  </a:lnTo>
                  <a:lnTo>
                    <a:pt x="100" y="243"/>
                  </a:lnTo>
                  <a:lnTo>
                    <a:pt x="65" y="289"/>
                  </a:lnTo>
                  <a:lnTo>
                    <a:pt x="65" y="321"/>
                  </a:lnTo>
                  <a:lnTo>
                    <a:pt x="49" y="336"/>
                  </a:lnTo>
                  <a:lnTo>
                    <a:pt x="33" y="304"/>
                  </a:lnTo>
                  <a:lnTo>
                    <a:pt x="15" y="304"/>
                  </a:lnTo>
                  <a:lnTo>
                    <a:pt x="0" y="349"/>
                  </a:lnTo>
                  <a:lnTo>
                    <a:pt x="15" y="349"/>
                  </a:lnTo>
                  <a:lnTo>
                    <a:pt x="0" y="367"/>
                  </a:lnTo>
                  <a:lnTo>
                    <a:pt x="0" y="399"/>
                  </a:lnTo>
                  <a:lnTo>
                    <a:pt x="15" y="399"/>
                  </a:lnTo>
                  <a:lnTo>
                    <a:pt x="15" y="417"/>
                  </a:lnTo>
                  <a:lnTo>
                    <a:pt x="51" y="416"/>
                  </a:lnTo>
                  <a:lnTo>
                    <a:pt x="83" y="458"/>
                  </a:lnTo>
                  <a:lnTo>
                    <a:pt x="65" y="480"/>
                  </a:lnTo>
                  <a:lnTo>
                    <a:pt x="101" y="510"/>
                  </a:lnTo>
                  <a:lnTo>
                    <a:pt x="128" y="462"/>
                  </a:lnTo>
                  <a:lnTo>
                    <a:pt x="195" y="447"/>
                  </a:lnTo>
                  <a:lnTo>
                    <a:pt x="228" y="462"/>
                  </a:lnTo>
                  <a:lnTo>
                    <a:pt x="245" y="512"/>
                  </a:lnTo>
                  <a:lnTo>
                    <a:pt x="178" y="529"/>
                  </a:lnTo>
                  <a:lnTo>
                    <a:pt x="195" y="558"/>
                  </a:lnTo>
                  <a:lnTo>
                    <a:pt x="163" y="575"/>
                  </a:lnTo>
                  <a:lnTo>
                    <a:pt x="195" y="592"/>
                  </a:lnTo>
                  <a:lnTo>
                    <a:pt x="212" y="625"/>
                  </a:lnTo>
                  <a:lnTo>
                    <a:pt x="245" y="625"/>
                  </a:lnTo>
                  <a:lnTo>
                    <a:pt x="245" y="670"/>
                  </a:lnTo>
                  <a:lnTo>
                    <a:pt x="295" y="670"/>
                  </a:lnTo>
                  <a:lnTo>
                    <a:pt x="295" y="655"/>
                  </a:lnTo>
                  <a:lnTo>
                    <a:pt x="327" y="655"/>
                  </a:lnTo>
                  <a:lnTo>
                    <a:pt x="345" y="688"/>
                  </a:lnTo>
                  <a:lnTo>
                    <a:pt x="377" y="688"/>
                  </a:lnTo>
                  <a:lnTo>
                    <a:pt x="362" y="529"/>
                  </a:lnTo>
                  <a:lnTo>
                    <a:pt x="408" y="512"/>
                  </a:lnTo>
                  <a:lnTo>
                    <a:pt x="408" y="480"/>
                  </a:lnTo>
                  <a:lnTo>
                    <a:pt x="440" y="480"/>
                  </a:lnTo>
                  <a:lnTo>
                    <a:pt x="457" y="447"/>
                  </a:lnTo>
                  <a:lnTo>
                    <a:pt x="507" y="434"/>
                  </a:lnTo>
                  <a:lnTo>
                    <a:pt x="507" y="480"/>
                  </a:lnTo>
                  <a:lnTo>
                    <a:pt x="525" y="497"/>
                  </a:lnTo>
                  <a:lnTo>
                    <a:pt x="507" y="547"/>
                  </a:lnTo>
                  <a:lnTo>
                    <a:pt x="557" y="575"/>
                  </a:lnTo>
                  <a:lnTo>
                    <a:pt x="670" y="575"/>
                  </a:lnTo>
                  <a:lnTo>
                    <a:pt x="685" y="608"/>
                  </a:lnTo>
                  <a:lnTo>
                    <a:pt x="702" y="625"/>
                  </a:lnTo>
                  <a:lnTo>
                    <a:pt x="685" y="642"/>
                  </a:lnTo>
                  <a:lnTo>
                    <a:pt x="702" y="655"/>
                  </a:lnTo>
                  <a:lnTo>
                    <a:pt x="720" y="670"/>
                  </a:lnTo>
                  <a:lnTo>
                    <a:pt x="785" y="670"/>
                  </a:lnTo>
                  <a:lnTo>
                    <a:pt x="802" y="642"/>
                  </a:lnTo>
                  <a:lnTo>
                    <a:pt x="852" y="625"/>
                  </a:lnTo>
                  <a:lnTo>
                    <a:pt x="852" y="592"/>
                  </a:lnTo>
                  <a:lnTo>
                    <a:pt x="887" y="592"/>
                  </a:lnTo>
                  <a:lnTo>
                    <a:pt x="915" y="608"/>
                  </a:lnTo>
                  <a:lnTo>
                    <a:pt x="932" y="575"/>
                  </a:lnTo>
                  <a:lnTo>
                    <a:pt x="982" y="575"/>
                  </a:lnTo>
                  <a:lnTo>
                    <a:pt x="1032" y="558"/>
                  </a:lnTo>
                  <a:lnTo>
                    <a:pt x="1097" y="575"/>
                  </a:lnTo>
                  <a:lnTo>
                    <a:pt x="1147" y="592"/>
                  </a:lnTo>
                  <a:lnTo>
                    <a:pt x="1132" y="547"/>
                  </a:lnTo>
                  <a:lnTo>
                    <a:pt x="1097" y="512"/>
                  </a:lnTo>
                  <a:lnTo>
                    <a:pt x="1114" y="497"/>
                  </a:lnTo>
                  <a:lnTo>
                    <a:pt x="1160" y="480"/>
                  </a:lnTo>
                  <a:lnTo>
                    <a:pt x="1194" y="399"/>
                  </a:lnTo>
                  <a:lnTo>
                    <a:pt x="1210" y="399"/>
                  </a:lnTo>
                  <a:lnTo>
                    <a:pt x="1259" y="384"/>
                  </a:lnTo>
                  <a:lnTo>
                    <a:pt x="1244" y="338"/>
                  </a:lnTo>
                  <a:lnTo>
                    <a:pt x="1277" y="321"/>
                  </a:lnTo>
                  <a:lnTo>
                    <a:pt x="1277" y="289"/>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45" name="Freeform 330">
              <a:hlinkClick r:id="rId3" action="ppaction://hlinksldjump" tooltip="Mongolei"/>
            </p:cNvPr>
            <p:cNvSpPr>
              <a:spLocks noChangeAspect="1"/>
            </p:cNvSpPr>
            <p:nvPr/>
          </p:nvSpPr>
          <p:spPr bwMode="auto">
            <a:xfrm>
              <a:off x="3819" y="1969"/>
              <a:ext cx="440" cy="218"/>
            </a:xfrm>
            <a:custGeom>
              <a:avLst/>
              <a:gdLst>
                <a:gd name="T0" fmla="*/ 0 w 1099"/>
                <a:gd name="T1" fmla="*/ 0 h 500"/>
                <a:gd name="T2" fmla="*/ 0 w 1099"/>
                <a:gd name="T3" fmla="*/ 0 h 500"/>
                <a:gd name="T4" fmla="*/ 0 w 1099"/>
                <a:gd name="T5" fmla="*/ 0 h 500"/>
                <a:gd name="T6" fmla="*/ 0 w 1099"/>
                <a:gd name="T7" fmla="*/ 0 h 500"/>
                <a:gd name="T8" fmla="*/ 0 w 1099"/>
                <a:gd name="T9" fmla="*/ 0 h 500"/>
                <a:gd name="T10" fmla="*/ 0 w 1099"/>
                <a:gd name="T11" fmla="*/ 0 h 500"/>
                <a:gd name="T12" fmla="*/ 0 w 1099"/>
                <a:gd name="T13" fmla="*/ 0 h 500"/>
                <a:gd name="T14" fmla="*/ 0 w 1099"/>
                <a:gd name="T15" fmla="*/ 0 h 500"/>
                <a:gd name="T16" fmla="*/ 0 w 1099"/>
                <a:gd name="T17" fmla="*/ 0 h 500"/>
                <a:gd name="T18" fmla="*/ 0 w 1099"/>
                <a:gd name="T19" fmla="*/ 0 h 500"/>
                <a:gd name="T20" fmla="*/ 0 w 1099"/>
                <a:gd name="T21" fmla="*/ 0 h 500"/>
                <a:gd name="T22" fmla="*/ 0 w 1099"/>
                <a:gd name="T23" fmla="*/ 0 h 500"/>
                <a:gd name="T24" fmla="*/ 0 w 1099"/>
                <a:gd name="T25" fmla="*/ 0 h 500"/>
                <a:gd name="T26" fmla="*/ 0 w 1099"/>
                <a:gd name="T27" fmla="*/ 0 h 500"/>
                <a:gd name="T28" fmla="*/ 0 w 1099"/>
                <a:gd name="T29" fmla="*/ 0 h 500"/>
                <a:gd name="T30" fmla="*/ 0 w 1099"/>
                <a:gd name="T31" fmla="*/ 0 h 500"/>
                <a:gd name="T32" fmla="*/ 0 w 1099"/>
                <a:gd name="T33" fmla="*/ 0 h 500"/>
                <a:gd name="T34" fmla="*/ 0 w 1099"/>
                <a:gd name="T35" fmla="*/ 0 h 500"/>
                <a:gd name="T36" fmla="*/ 0 w 1099"/>
                <a:gd name="T37" fmla="*/ 0 h 500"/>
                <a:gd name="T38" fmla="*/ 0 w 1099"/>
                <a:gd name="T39" fmla="*/ 0 h 500"/>
                <a:gd name="T40" fmla="*/ 0 w 1099"/>
                <a:gd name="T41" fmla="*/ 0 h 500"/>
                <a:gd name="T42" fmla="*/ 0 w 1099"/>
                <a:gd name="T43" fmla="*/ 0 h 500"/>
                <a:gd name="T44" fmla="*/ 0 w 1099"/>
                <a:gd name="T45" fmla="*/ 0 h 500"/>
                <a:gd name="T46" fmla="*/ 0 w 1099"/>
                <a:gd name="T47" fmla="*/ 0 h 500"/>
                <a:gd name="T48" fmla="*/ 0 w 1099"/>
                <a:gd name="T49" fmla="*/ 0 h 500"/>
                <a:gd name="T50" fmla="*/ 0 w 1099"/>
                <a:gd name="T51" fmla="*/ 0 h 500"/>
                <a:gd name="T52" fmla="*/ 0 w 1099"/>
                <a:gd name="T53" fmla="*/ 0 h 500"/>
                <a:gd name="T54" fmla="*/ 0 w 1099"/>
                <a:gd name="T55" fmla="*/ 0 h 500"/>
                <a:gd name="T56" fmla="*/ 0 w 1099"/>
                <a:gd name="T57" fmla="*/ 0 h 500"/>
                <a:gd name="T58" fmla="*/ 0 w 1099"/>
                <a:gd name="T59" fmla="*/ 0 h 500"/>
                <a:gd name="T60" fmla="*/ 0 w 1099"/>
                <a:gd name="T61" fmla="*/ 0 h 500"/>
                <a:gd name="T62" fmla="*/ 0 w 1099"/>
                <a:gd name="T63" fmla="*/ 0 h 500"/>
                <a:gd name="T64" fmla="*/ 0 w 1099"/>
                <a:gd name="T65" fmla="*/ 0 h 500"/>
                <a:gd name="T66" fmla="*/ 0 w 1099"/>
                <a:gd name="T67" fmla="*/ 0 h 500"/>
                <a:gd name="T68" fmla="*/ 0 w 1099"/>
                <a:gd name="T69" fmla="*/ 0 h 500"/>
                <a:gd name="T70" fmla="*/ 0 w 1099"/>
                <a:gd name="T71" fmla="*/ 0 h 500"/>
                <a:gd name="T72" fmla="*/ 0 w 1099"/>
                <a:gd name="T73" fmla="*/ 0 h 500"/>
                <a:gd name="T74" fmla="*/ 0 w 1099"/>
                <a:gd name="T75" fmla="*/ 0 h 500"/>
                <a:gd name="T76" fmla="*/ 0 w 1099"/>
                <a:gd name="T77" fmla="*/ 0 h 500"/>
                <a:gd name="T78" fmla="*/ 0 w 1099"/>
                <a:gd name="T79" fmla="*/ 0 h 500"/>
                <a:gd name="T80" fmla="*/ 0 w 1099"/>
                <a:gd name="T81" fmla="*/ 0 h 500"/>
                <a:gd name="T82" fmla="*/ 0 w 1099"/>
                <a:gd name="T83" fmla="*/ 0 h 500"/>
                <a:gd name="T84" fmla="*/ 0 w 1099"/>
                <a:gd name="T85" fmla="*/ 0 h 500"/>
                <a:gd name="T86" fmla="*/ 0 w 1099"/>
                <a:gd name="T87" fmla="*/ 0 h 500"/>
                <a:gd name="T88" fmla="*/ 0 w 1099"/>
                <a:gd name="T89" fmla="*/ 0 h 500"/>
                <a:gd name="T90" fmla="*/ 0 w 1099"/>
                <a:gd name="T91" fmla="*/ 0 h 500"/>
                <a:gd name="T92" fmla="*/ 0 w 1099"/>
                <a:gd name="T93" fmla="*/ 0 h 500"/>
                <a:gd name="T94" fmla="*/ 0 w 1099"/>
                <a:gd name="T95" fmla="*/ 0 h 500"/>
                <a:gd name="T96" fmla="*/ 0 w 1099"/>
                <a:gd name="T97" fmla="*/ 0 h 500"/>
                <a:gd name="T98" fmla="*/ 0 w 1099"/>
                <a:gd name="T99" fmla="*/ 0 h 500"/>
                <a:gd name="T100" fmla="*/ 0 w 1099"/>
                <a:gd name="T101" fmla="*/ 0 h 500"/>
                <a:gd name="T102" fmla="*/ 0 w 1099"/>
                <a:gd name="T103" fmla="*/ 0 h 500"/>
                <a:gd name="T104" fmla="*/ 0 w 1099"/>
                <a:gd name="T105" fmla="*/ 0 h 500"/>
                <a:gd name="T106" fmla="*/ 0 w 1099"/>
                <a:gd name="T107" fmla="*/ 0 h 500"/>
                <a:gd name="T108" fmla="*/ 0 w 1099"/>
                <a:gd name="T109" fmla="*/ 0 h 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99"/>
                <a:gd name="T166" fmla="*/ 0 h 500"/>
                <a:gd name="T167" fmla="*/ 1099 w 1099"/>
                <a:gd name="T168" fmla="*/ 500 h 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99" h="500">
                  <a:moveTo>
                    <a:pt x="475" y="64"/>
                  </a:moveTo>
                  <a:lnTo>
                    <a:pt x="458" y="64"/>
                  </a:lnTo>
                  <a:lnTo>
                    <a:pt x="423" y="32"/>
                  </a:lnTo>
                  <a:lnTo>
                    <a:pt x="323" y="0"/>
                  </a:lnTo>
                  <a:lnTo>
                    <a:pt x="311" y="14"/>
                  </a:lnTo>
                  <a:lnTo>
                    <a:pt x="295" y="64"/>
                  </a:lnTo>
                  <a:lnTo>
                    <a:pt x="307" y="98"/>
                  </a:lnTo>
                  <a:lnTo>
                    <a:pt x="278" y="114"/>
                  </a:lnTo>
                  <a:lnTo>
                    <a:pt x="177" y="98"/>
                  </a:lnTo>
                  <a:lnTo>
                    <a:pt x="141" y="96"/>
                  </a:lnTo>
                  <a:lnTo>
                    <a:pt x="111" y="68"/>
                  </a:lnTo>
                  <a:lnTo>
                    <a:pt x="73" y="98"/>
                  </a:lnTo>
                  <a:lnTo>
                    <a:pt x="50" y="164"/>
                  </a:lnTo>
                  <a:lnTo>
                    <a:pt x="0" y="164"/>
                  </a:lnTo>
                  <a:lnTo>
                    <a:pt x="43" y="218"/>
                  </a:lnTo>
                  <a:lnTo>
                    <a:pt x="93" y="214"/>
                  </a:lnTo>
                  <a:lnTo>
                    <a:pt x="127" y="246"/>
                  </a:lnTo>
                  <a:lnTo>
                    <a:pt x="143" y="284"/>
                  </a:lnTo>
                  <a:lnTo>
                    <a:pt x="125" y="326"/>
                  </a:lnTo>
                  <a:lnTo>
                    <a:pt x="223" y="326"/>
                  </a:lnTo>
                  <a:lnTo>
                    <a:pt x="262" y="355"/>
                  </a:lnTo>
                  <a:lnTo>
                    <a:pt x="278" y="355"/>
                  </a:lnTo>
                  <a:lnTo>
                    <a:pt x="328" y="437"/>
                  </a:lnTo>
                  <a:lnTo>
                    <a:pt x="425" y="437"/>
                  </a:lnTo>
                  <a:lnTo>
                    <a:pt x="440" y="422"/>
                  </a:lnTo>
                  <a:lnTo>
                    <a:pt x="508" y="422"/>
                  </a:lnTo>
                  <a:lnTo>
                    <a:pt x="613" y="488"/>
                  </a:lnTo>
                  <a:lnTo>
                    <a:pt x="703" y="500"/>
                  </a:lnTo>
                  <a:lnTo>
                    <a:pt x="723" y="474"/>
                  </a:lnTo>
                  <a:lnTo>
                    <a:pt x="833" y="458"/>
                  </a:lnTo>
                  <a:lnTo>
                    <a:pt x="901" y="378"/>
                  </a:lnTo>
                  <a:lnTo>
                    <a:pt x="899" y="360"/>
                  </a:lnTo>
                  <a:lnTo>
                    <a:pt x="869" y="342"/>
                  </a:lnTo>
                  <a:lnTo>
                    <a:pt x="887" y="312"/>
                  </a:lnTo>
                  <a:lnTo>
                    <a:pt x="935" y="328"/>
                  </a:lnTo>
                  <a:lnTo>
                    <a:pt x="1013" y="270"/>
                  </a:lnTo>
                  <a:lnTo>
                    <a:pt x="1033" y="230"/>
                  </a:lnTo>
                  <a:lnTo>
                    <a:pt x="1085" y="232"/>
                  </a:lnTo>
                  <a:lnTo>
                    <a:pt x="1099" y="204"/>
                  </a:lnTo>
                  <a:lnTo>
                    <a:pt x="1081" y="184"/>
                  </a:lnTo>
                  <a:lnTo>
                    <a:pt x="1081" y="170"/>
                  </a:lnTo>
                  <a:lnTo>
                    <a:pt x="1031" y="152"/>
                  </a:lnTo>
                  <a:lnTo>
                    <a:pt x="1017" y="188"/>
                  </a:lnTo>
                  <a:lnTo>
                    <a:pt x="967" y="170"/>
                  </a:lnTo>
                  <a:lnTo>
                    <a:pt x="947" y="152"/>
                  </a:lnTo>
                  <a:lnTo>
                    <a:pt x="945" y="66"/>
                  </a:lnTo>
                  <a:lnTo>
                    <a:pt x="913" y="66"/>
                  </a:lnTo>
                  <a:lnTo>
                    <a:pt x="881" y="50"/>
                  </a:lnTo>
                  <a:lnTo>
                    <a:pt x="837" y="64"/>
                  </a:lnTo>
                  <a:lnTo>
                    <a:pt x="797" y="112"/>
                  </a:lnTo>
                  <a:lnTo>
                    <a:pt x="673" y="98"/>
                  </a:lnTo>
                  <a:lnTo>
                    <a:pt x="655" y="110"/>
                  </a:lnTo>
                  <a:lnTo>
                    <a:pt x="603" y="82"/>
                  </a:lnTo>
                  <a:lnTo>
                    <a:pt x="540" y="51"/>
                  </a:lnTo>
                  <a:lnTo>
                    <a:pt x="475" y="64"/>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46" name="Freeform 331"/>
            <p:cNvSpPr>
              <a:spLocks noChangeAspect="1"/>
            </p:cNvSpPr>
            <p:nvPr/>
          </p:nvSpPr>
          <p:spPr bwMode="auto">
            <a:xfrm>
              <a:off x="3680" y="1909"/>
              <a:ext cx="765" cy="641"/>
            </a:xfrm>
            <a:custGeom>
              <a:avLst/>
              <a:gdLst>
                <a:gd name="T0" fmla="*/ 0 w 1908"/>
                <a:gd name="T1" fmla="*/ 0 h 1475"/>
                <a:gd name="T2" fmla="*/ 0 w 1908"/>
                <a:gd name="T3" fmla="*/ 0 h 1475"/>
                <a:gd name="T4" fmla="*/ 0 w 1908"/>
                <a:gd name="T5" fmla="*/ 0 h 1475"/>
                <a:gd name="T6" fmla="*/ 0 w 1908"/>
                <a:gd name="T7" fmla="*/ 0 h 1475"/>
                <a:gd name="T8" fmla="*/ 0 w 1908"/>
                <a:gd name="T9" fmla="*/ 0 h 1475"/>
                <a:gd name="T10" fmla="*/ 0 w 1908"/>
                <a:gd name="T11" fmla="*/ 0 h 1475"/>
                <a:gd name="T12" fmla="*/ 0 w 1908"/>
                <a:gd name="T13" fmla="*/ 0 h 1475"/>
                <a:gd name="T14" fmla="*/ 0 w 1908"/>
                <a:gd name="T15" fmla="*/ 0 h 1475"/>
                <a:gd name="T16" fmla="*/ 0 w 1908"/>
                <a:gd name="T17" fmla="*/ 0 h 1475"/>
                <a:gd name="T18" fmla="*/ 0 w 1908"/>
                <a:gd name="T19" fmla="*/ 0 h 1475"/>
                <a:gd name="T20" fmla="*/ 0 w 1908"/>
                <a:gd name="T21" fmla="*/ 0 h 1475"/>
                <a:gd name="T22" fmla="*/ 0 w 1908"/>
                <a:gd name="T23" fmla="*/ 0 h 1475"/>
                <a:gd name="T24" fmla="*/ 0 w 1908"/>
                <a:gd name="T25" fmla="*/ 0 h 1475"/>
                <a:gd name="T26" fmla="*/ 0 w 1908"/>
                <a:gd name="T27" fmla="*/ 0 h 1475"/>
                <a:gd name="T28" fmla="*/ 0 w 1908"/>
                <a:gd name="T29" fmla="*/ 0 h 1475"/>
                <a:gd name="T30" fmla="*/ 0 w 1908"/>
                <a:gd name="T31" fmla="*/ 0 h 1475"/>
                <a:gd name="T32" fmla="*/ 0 w 1908"/>
                <a:gd name="T33" fmla="*/ 0 h 1475"/>
                <a:gd name="T34" fmla="*/ 0 w 1908"/>
                <a:gd name="T35" fmla="*/ 0 h 1475"/>
                <a:gd name="T36" fmla="*/ 0 w 1908"/>
                <a:gd name="T37" fmla="*/ 0 h 1475"/>
                <a:gd name="T38" fmla="*/ 0 w 1908"/>
                <a:gd name="T39" fmla="*/ 0 h 1475"/>
                <a:gd name="T40" fmla="*/ 0 w 1908"/>
                <a:gd name="T41" fmla="*/ 0 h 1475"/>
                <a:gd name="T42" fmla="*/ 0 w 1908"/>
                <a:gd name="T43" fmla="*/ 0 h 1475"/>
                <a:gd name="T44" fmla="*/ 0 w 1908"/>
                <a:gd name="T45" fmla="*/ 0 h 1475"/>
                <a:gd name="T46" fmla="*/ 0 w 1908"/>
                <a:gd name="T47" fmla="*/ 0 h 1475"/>
                <a:gd name="T48" fmla="*/ 0 w 1908"/>
                <a:gd name="T49" fmla="*/ 0 h 1475"/>
                <a:gd name="T50" fmla="*/ 0 w 1908"/>
                <a:gd name="T51" fmla="*/ 0 h 1475"/>
                <a:gd name="T52" fmla="*/ 0 w 1908"/>
                <a:gd name="T53" fmla="*/ 0 h 1475"/>
                <a:gd name="T54" fmla="*/ 0 w 1908"/>
                <a:gd name="T55" fmla="*/ 0 h 1475"/>
                <a:gd name="T56" fmla="*/ 0 w 1908"/>
                <a:gd name="T57" fmla="*/ 0 h 1475"/>
                <a:gd name="T58" fmla="*/ 0 w 1908"/>
                <a:gd name="T59" fmla="*/ 0 h 1475"/>
                <a:gd name="T60" fmla="*/ 0 w 1908"/>
                <a:gd name="T61" fmla="*/ 0 h 1475"/>
                <a:gd name="T62" fmla="*/ 0 w 1908"/>
                <a:gd name="T63" fmla="*/ 0 h 1475"/>
                <a:gd name="T64" fmla="*/ 0 w 1908"/>
                <a:gd name="T65" fmla="*/ 0 h 1475"/>
                <a:gd name="T66" fmla="*/ 0 w 1908"/>
                <a:gd name="T67" fmla="*/ 0 h 1475"/>
                <a:gd name="T68" fmla="*/ 0 w 1908"/>
                <a:gd name="T69" fmla="*/ 0 h 1475"/>
                <a:gd name="T70" fmla="*/ 0 w 1908"/>
                <a:gd name="T71" fmla="*/ 0 h 1475"/>
                <a:gd name="T72" fmla="*/ 0 w 1908"/>
                <a:gd name="T73" fmla="*/ 0 h 1475"/>
                <a:gd name="T74" fmla="*/ 0 w 1908"/>
                <a:gd name="T75" fmla="*/ 0 h 1475"/>
                <a:gd name="T76" fmla="*/ 0 w 1908"/>
                <a:gd name="T77" fmla="*/ 0 h 1475"/>
                <a:gd name="T78" fmla="*/ 0 w 1908"/>
                <a:gd name="T79" fmla="*/ 0 h 1475"/>
                <a:gd name="T80" fmla="*/ 0 w 1908"/>
                <a:gd name="T81" fmla="*/ 0 h 1475"/>
                <a:gd name="T82" fmla="*/ 0 w 1908"/>
                <a:gd name="T83" fmla="*/ 0 h 1475"/>
                <a:gd name="T84" fmla="*/ 0 w 1908"/>
                <a:gd name="T85" fmla="*/ 0 h 1475"/>
                <a:gd name="T86" fmla="*/ 0 w 1908"/>
                <a:gd name="T87" fmla="*/ 0 h 1475"/>
                <a:gd name="T88" fmla="*/ 0 w 1908"/>
                <a:gd name="T89" fmla="*/ 0 h 1475"/>
                <a:gd name="T90" fmla="*/ 0 w 1908"/>
                <a:gd name="T91" fmla="*/ 0 h 1475"/>
                <a:gd name="T92" fmla="*/ 0 w 1908"/>
                <a:gd name="T93" fmla="*/ 0 h 1475"/>
                <a:gd name="T94" fmla="*/ 0 w 1908"/>
                <a:gd name="T95" fmla="*/ 0 h 1475"/>
                <a:gd name="T96" fmla="*/ 0 w 1908"/>
                <a:gd name="T97" fmla="*/ 0 h 1475"/>
                <a:gd name="T98" fmla="*/ 0 w 1908"/>
                <a:gd name="T99" fmla="*/ 0 h 1475"/>
                <a:gd name="T100" fmla="*/ 0 w 1908"/>
                <a:gd name="T101" fmla="*/ 0 h 1475"/>
                <a:gd name="T102" fmla="*/ 0 w 1908"/>
                <a:gd name="T103" fmla="*/ 0 h 1475"/>
                <a:gd name="T104" fmla="*/ 0 w 1908"/>
                <a:gd name="T105" fmla="*/ 0 h 1475"/>
                <a:gd name="T106" fmla="*/ 0 w 1908"/>
                <a:gd name="T107" fmla="*/ 0 h 1475"/>
                <a:gd name="T108" fmla="*/ 0 w 1908"/>
                <a:gd name="T109" fmla="*/ 0 h 1475"/>
                <a:gd name="T110" fmla="*/ 0 w 1908"/>
                <a:gd name="T111" fmla="*/ 0 h 1475"/>
                <a:gd name="T112" fmla="*/ 0 w 1908"/>
                <a:gd name="T113" fmla="*/ 0 h 14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08"/>
                <a:gd name="T172" fmla="*/ 0 h 1475"/>
                <a:gd name="T173" fmla="*/ 1908 w 1908"/>
                <a:gd name="T174" fmla="*/ 1475 h 147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08" h="1475">
                  <a:moveTo>
                    <a:pt x="1854" y="519"/>
                  </a:moveTo>
                  <a:lnTo>
                    <a:pt x="1869" y="484"/>
                  </a:lnTo>
                  <a:lnTo>
                    <a:pt x="1848" y="410"/>
                  </a:lnTo>
                  <a:lnTo>
                    <a:pt x="1878" y="382"/>
                  </a:lnTo>
                  <a:lnTo>
                    <a:pt x="1898" y="374"/>
                  </a:lnTo>
                  <a:lnTo>
                    <a:pt x="1908" y="270"/>
                  </a:lnTo>
                  <a:lnTo>
                    <a:pt x="1886" y="215"/>
                  </a:lnTo>
                  <a:lnTo>
                    <a:pt x="1864" y="190"/>
                  </a:lnTo>
                  <a:lnTo>
                    <a:pt x="1814" y="218"/>
                  </a:lnTo>
                  <a:lnTo>
                    <a:pt x="1812" y="252"/>
                  </a:lnTo>
                  <a:lnTo>
                    <a:pt x="1766" y="238"/>
                  </a:lnTo>
                  <a:lnTo>
                    <a:pt x="1748" y="190"/>
                  </a:lnTo>
                  <a:lnTo>
                    <a:pt x="1652" y="172"/>
                  </a:lnTo>
                  <a:lnTo>
                    <a:pt x="1636" y="158"/>
                  </a:lnTo>
                  <a:lnTo>
                    <a:pt x="1607" y="118"/>
                  </a:lnTo>
                  <a:lnTo>
                    <a:pt x="1504" y="0"/>
                  </a:lnTo>
                  <a:lnTo>
                    <a:pt x="1388" y="0"/>
                  </a:lnTo>
                  <a:lnTo>
                    <a:pt x="1336" y="30"/>
                  </a:lnTo>
                  <a:lnTo>
                    <a:pt x="1338" y="46"/>
                  </a:lnTo>
                  <a:lnTo>
                    <a:pt x="1372" y="44"/>
                  </a:lnTo>
                  <a:lnTo>
                    <a:pt x="1388" y="60"/>
                  </a:lnTo>
                  <a:lnTo>
                    <a:pt x="1372" y="94"/>
                  </a:lnTo>
                  <a:lnTo>
                    <a:pt x="1372" y="170"/>
                  </a:lnTo>
                  <a:lnTo>
                    <a:pt x="1292" y="206"/>
                  </a:lnTo>
                  <a:lnTo>
                    <a:pt x="1294" y="293"/>
                  </a:lnTo>
                  <a:lnTo>
                    <a:pt x="1312" y="311"/>
                  </a:lnTo>
                  <a:lnTo>
                    <a:pt x="1362" y="326"/>
                  </a:lnTo>
                  <a:lnTo>
                    <a:pt x="1379" y="293"/>
                  </a:lnTo>
                  <a:lnTo>
                    <a:pt x="1429" y="311"/>
                  </a:lnTo>
                  <a:lnTo>
                    <a:pt x="1429" y="326"/>
                  </a:lnTo>
                  <a:lnTo>
                    <a:pt x="1446" y="343"/>
                  </a:lnTo>
                  <a:lnTo>
                    <a:pt x="1432" y="374"/>
                  </a:lnTo>
                  <a:lnTo>
                    <a:pt x="1379" y="371"/>
                  </a:lnTo>
                  <a:lnTo>
                    <a:pt x="1362" y="406"/>
                  </a:lnTo>
                  <a:lnTo>
                    <a:pt x="1286" y="468"/>
                  </a:lnTo>
                  <a:lnTo>
                    <a:pt x="1236" y="452"/>
                  </a:lnTo>
                  <a:lnTo>
                    <a:pt x="1216" y="484"/>
                  </a:lnTo>
                  <a:lnTo>
                    <a:pt x="1249" y="501"/>
                  </a:lnTo>
                  <a:lnTo>
                    <a:pt x="1249" y="519"/>
                  </a:lnTo>
                  <a:lnTo>
                    <a:pt x="1184" y="597"/>
                  </a:lnTo>
                  <a:lnTo>
                    <a:pt x="1067" y="614"/>
                  </a:lnTo>
                  <a:lnTo>
                    <a:pt x="1049" y="642"/>
                  </a:lnTo>
                  <a:lnTo>
                    <a:pt x="964" y="630"/>
                  </a:lnTo>
                  <a:lnTo>
                    <a:pt x="854" y="564"/>
                  </a:lnTo>
                  <a:lnTo>
                    <a:pt x="787" y="564"/>
                  </a:lnTo>
                  <a:lnTo>
                    <a:pt x="772" y="579"/>
                  </a:lnTo>
                  <a:lnTo>
                    <a:pt x="676" y="578"/>
                  </a:lnTo>
                  <a:lnTo>
                    <a:pt x="624" y="498"/>
                  </a:lnTo>
                  <a:lnTo>
                    <a:pt x="608" y="496"/>
                  </a:lnTo>
                  <a:lnTo>
                    <a:pt x="575" y="469"/>
                  </a:lnTo>
                  <a:lnTo>
                    <a:pt x="468" y="468"/>
                  </a:lnTo>
                  <a:lnTo>
                    <a:pt x="492" y="421"/>
                  </a:lnTo>
                  <a:lnTo>
                    <a:pt x="475" y="389"/>
                  </a:lnTo>
                  <a:lnTo>
                    <a:pt x="442" y="356"/>
                  </a:lnTo>
                  <a:lnTo>
                    <a:pt x="392" y="356"/>
                  </a:lnTo>
                  <a:lnTo>
                    <a:pt x="348" y="302"/>
                  </a:lnTo>
                  <a:lnTo>
                    <a:pt x="326" y="304"/>
                  </a:lnTo>
                  <a:lnTo>
                    <a:pt x="326" y="332"/>
                  </a:lnTo>
                  <a:lnTo>
                    <a:pt x="294" y="350"/>
                  </a:lnTo>
                  <a:lnTo>
                    <a:pt x="308" y="398"/>
                  </a:lnTo>
                  <a:lnTo>
                    <a:pt x="268" y="410"/>
                  </a:lnTo>
                  <a:lnTo>
                    <a:pt x="244" y="410"/>
                  </a:lnTo>
                  <a:lnTo>
                    <a:pt x="208" y="492"/>
                  </a:lnTo>
                  <a:lnTo>
                    <a:pt x="166" y="508"/>
                  </a:lnTo>
                  <a:lnTo>
                    <a:pt x="150" y="526"/>
                  </a:lnTo>
                  <a:lnTo>
                    <a:pt x="182" y="564"/>
                  </a:lnTo>
                  <a:lnTo>
                    <a:pt x="198" y="606"/>
                  </a:lnTo>
                  <a:lnTo>
                    <a:pt x="180" y="629"/>
                  </a:lnTo>
                  <a:lnTo>
                    <a:pt x="180" y="642"/>
                  </a:lnTo>
                  <a:lnTo>
                    <a:pt x="130" y="692"/>
                  </a:lnTo>
                  <a:lnTo>
                    <a:pt x="117" y="692"/>
                  </a:lnTo>
                  <a:lnTo>
                    <a:pt x="85" y="742"/>
                  </a:lnTo>
                  <a:lnTo>
                    <a:pt x="50" y="727"/>
                  </a:lnTo>
                  <a:lnTo>
                    <a:pt x="0" y="755"/>
                  </a:lnTo>
                  <a:lnTo>
                    <a:pt x="0" y="805"/>
                  </a:lnTo>
                  <a:lnTo>
                    <a:pt x="35" y="788"/>
                  </a:lnTo>
                  <a:lnTo>
                    <a:pt x="50" y="822"/>
                  </a:lnTo>
                  <a:lnTo>
                    <a:pt x="50" y="850"/>
                  </a:lnTo>
                  <a:lnTo>
                    <a:pt x="85" y="868"/>
                  </a:lnTo>
                  <a:lnTo>
                    <a:pt x="117" y="900"/>
                  </a:lnTo>
                  <a:lnTo>
                    <a:pt x="130" y="918"/>
                  </a:lnTo>
                  <a:lnTo>
                    <a:pt x="197" y="946"/>
                  </a:lnTo>
                  <a:lnTo>
                    <a:pt x="247" y="1030"/>
                  </a:lnTo>
                  <a:lnTo>
                    <a:pt x="212" y="1041"/>
                  </a:lnTo>
                  <a:lnTo>
                    <a:pt x="230" y="1108"/>
                  </a:lnTo>
                  <a:lnTo>
                    <a:pt x="262" y="1108"/>
                  </a:lnTo>
                  <a:lnTo>
                    <a:pt x="297" y="1126"/>
                  </a:lnTo>
                  <a:lnTo>
                    <a:pt x="392" y="1139"/>
                  </a:lnTo>
                  <a:lnTo>
                    <a:pt x="408" y="1171"/>
                  </a:lnTo>
                  <a:lnTo>
                    <a:pt x="425" y="1171"/>
                  </a:lnTo>
                  <a:lnTo>
                    <a:pt x="442" y="1189"/>
                  </a:lnTo>
                  <a:lnTo>
                    <a:pt x="492" y="1189"/>
                  </a:lnTo>
                  <a:lnTo>
                    <a:pt x="510" y="1221"/>
                  </a:lnTo>
                  <a:lnTo>
                    <a:pt x="525" y="1204"/>
                  </a:lnTo>
                  <a:lnTo>
                    <a:pt x="559" y="1204"/>
                  </a:lnTo>
                  <a:lnTo>
                    <a:pt x="575" y="1221"/>
                  </a:lnTo>
                  <a:lnTo>
                    <a:pt x="609" y="1204"/>
                  </a:lnTo>
                  <a:lnTo>
                    <a:pt x="670" y="1204"/>
                  </a:lnTo>
                  <a:lnTo>
                    <a:pt x="705" y="1189"/>
                  </a:lnTo>
                  <a:lnTo>
                    <a:pt x="737" y="1171"/>
                  </a:lnTo>
                  <a:lnTo>
                    <a:pt x="737" y="1139"/>
                  </a:lnTo>
                  <a:lnTo>
                    <a:pt x="804" y="1139"/>
                  </a:lnTo>
                  <a:lnTo>
                    <a:pt x="822" y="1189"/>
                  </a:lnTo>
                  <a:lnTo>
                    <a:pt x="904" y="1189"/>
                  </a:lnTo>
                  <a:lnTo>
                    <a:pt x="954" y="1284"/>
                  </a:lnTo>
                  <a:lnTo>
                    <a:pt x="921" y="1312"/>
                  </a:lnTo>
                  <a:lnTo>
                    <a:pt x="937" y="1362"/>
                  </a:lnTo>
                  <a:lnTo>
                    <a:pt x="967" y="1347"/>
                  </a:lnTo>
                  <a:lnTo>
                    <a:pt x="982" y="1397"/>
                  </a:lnTo>
                  <a:lnTo>
                    <a:pt x="982" y="1425"/>
                  </a:lnTo>
                  <a:lnTo>
                    <a:pt x="1000" y="1425"/>
                  </a:lnTo>
                  <a:lnTo>
                    <a:pt x="1017" y="1457"/>
                  </a:lnTo>
                  <a:lnTo>
                    <a:pt x="1049" y="1442"/>
                  </a:lnTo>
                  <a:lnTo>
                    <a:pt x="1082" y="1442"/>
                  </a:lnTo>
                  <a:lnTo>
                    <a:pt x="1082" y="1408"/>
                  </a:lnTo>
                  <a:lnTo>
                    <a:pt x="1099" y="1397"/>
                  </a:lnTo>
                  <a:lnTo>
                    <a:pt x="1149" y="1408"/>
                  </a:lnTo>
                  <a:lnTo>
                    <a:pt x="1199" y="1362"/>
                  </a:lnTo>
                  <a:lnTo>
                    <a:pt x="1234" y="1379"/>
                  </a:lnTo>
                  <a:lnTo>
                    <a:pt x="1234" y="1408"/>
                  </a:lnTo>
                  <a:lnTo>
                    <a:pt x="1266" y="1457"/>
                  </a:lnTo>
                  <a:lnTo>
                    <a:pt x="1312" y="1442"/>
                  </a:lnTo>
                  <a:lnTo>
                    <a:pt x="1344" y="1475"/>
                  </a:lnTo>
                  <a:lnTo>
                    <a:pt x="1379" y="1475"/>
                  </a:lnTo>
                  <a:lnTo>
                    <a:pt x="1379" y="1457"/>
                  </a:lnTo>
                  <a:lnTo>
                    <a:pt x="1394" y="1425"/>
                  </a:lnTo>
                  <a:lnTo>
                    <a:pt x="1429" y="1397"/>
                  </a:lnTo>
                  <a:lnTo>
                    <a:pt x="1461" y="1408"/>
                  </a:lnTo>
                  <a:lnTo>
                    <a:pt x="1461" y="1397"/>
                  </a:lnTo>
                  <a:lnTo>
                    <a:pt x="1496" y="1408"/>
                  </a:lnTo>
                  <a:lnTo>
                    <a:pt x="1511" y="1379"/>
                  </a:lnTo>
                  <a:lnTo>
                    <a:pt x="1542" y="1397"/>
                  </a:lnTo>
                  <a:lnTo>
                    <a:pt x="1574" y="1362"/>
                  </a:lnTo>
                  <a:lnTo>
                    <a:pt x="1607" y="1362"/>
                  </a:lnTo>
                  <a:lnTo>
                    <a:pt x="1607" y="1330"/>
                  </a:lnTo>
                  <a:lnTo>
                    <a:pt x="1624" y="1312"/>
                  </a:lnTo>
                  <a:lnTo>
                    <a:pt x="1656" y="1249"/>
                  </a:lnTo>
                  <a:lnTo>
                    <a:pt x="1641" y="1234"/>
                  </a:lnTo>
                  <a:lnTo>
                    <a:pt x="1674" y="1221"/>
                  </a:lnTo>
                  <a:lnTo>
                    <a:pt x="1706" y="1139"/>
                  </a:lnTo>
                  <a:lnTo>
                    <a:pt x="1691" y="1093"/>
                  </a:lnTo>
                  <a:lnTo>
                    <a:pt x="1674" y="1076"/>
                  </a:lnTo>
                  <a:lnTo>
                    <a:pt x="1691" y="1030"/>
                  </a:lnTo>
                  <a:lnTo>
                    <a:pt x="1674" y="996"/>
                  </a:lnTo>
                  <a:lnTo>
                    <a:pt x="1656" y="980"/>
                  </a:lnTo>
                  <a:lnTo>
                    <a:pt x="1607" y="918"/>
                  </a:lnTo>
                  <a:lnTo>
                    <a:pt x="1574" y="918"/>
                  </a:lnTo>
                  <a:lnTo>
                    <a:pt x="1591" y="885"/>
                  </a:lnTo>
                  <a:lnTo>
                    <a:pt x="1607" y="837"/>
                  </a:lnTo>
                  <a:lnTo>
                    <a:pt x="1674" y="805"/>
                  </a:lnTo>
                  <a:lnTo>
                    <a:pt x="1656" y="772"/>
                  </a:lnTo>
                  <a:lnTo>
                    <a:pt x="1591" y="772"/>
                  </a:lnTo>
                  <a:lnTo>
                    <a:pt x="1574" y="788"/>
                  </a:lnTo>
                  <a:lnTo>
                    <a:pt x="1542" y="805"/>
                  </a:lnTo>
                  <a:lnTo>
                    <a:pt x="1542" y="788"/>
                  </a:lnTo>
                  <a:lnTo>
                    <a:pt x="1529" y="772"/>
                  </a:lnTo>
                  <a:lnTo>
                    <a:pt x="1496" y="772"/>
                  </a:lnTo>
                  <a:lnTo>
                    <a:pt x="1496" y="727"/>
                  </a:lnTo>
                  <a:lnTo>
                    <a:pt x="1529" y="727"/>
                  </a:lnTo>
                  <a:lnTo>
                    <a:pt x="1529" y="692"/>
                  </a:lnTo>
                  <a:lnTo>
                    <a:pt x="1591" y="642"/>
                  </a:lnTo>
                  <a:lnTo>
                    <a:pt x="1624" y="660"/>
                  </a:lnTo>
                  <a:lnTo>
                    <a:pt x="1607" y="709"/>
                  </a:lnTo>
                  <a:lnTo>
                    <a:pt x="1607" y="727"/>
                  </a:lnTo>
                  <a:lnTo>
                    <a:pt x="1674" y="677"/>
                  </a:lnTo>
                  <a:lnTo>
                    <a:pt x="1706" y="677"/>
                  </a:lnTo>
                  <a:lnTo>
                    <a:pt x="1741" y="579"/>
                  </a:lnTo>
                  <a:lnTo>
                    <a:pt x="1804" y="579"/>
                  </a:lnTo>
                  <a:lnTo>
                    <a:pt x="1804" y="547"/>
                  </a:lnTo>
                  <a:lnTo>
                    <a:pt x="1819" y="501"/>
                  </a:lnTo>
                  <a:lnTo>
                    <a:pt x="1836" y="501"/>
                  </a:lnTo>
                  <a:lnTo>
                    <a:pt x="1854" y="519"/>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47" name="Freeform 332">
              <a:hlinkClick r:id="rId3" action="ppaction://hlinksldjump" tooltip="Kirgistan"/>
            </p:cNvPr>
            <p:cNvSpPr>
              <a:spLocks noChangeAspect="1"/>
            </p:cNvSpPr>
            <p:nvPr/>
          </p:nvSpPr>
          <p:spPr bwMode="auto">
            <a:xfrm>
              <a:off x="3622" y="2157"/>
              <a:ext cx="137" cy="81"/>
            </a:xfrm>
            <a:custGeom>
              <a:avLst/>
              <a:gdLst>
                <a:gd name="T0" fmla="*/ 0 w 343"/>
                <a:gd name="T1" fmla="*/ 0 h 185"/>
                <a:gd name="T2" fmla="*/ 0 w 343"/>
                <a:gd name="T3" fmla="*/ 0 h 185"/>
                <a:gd name="T4" fmla="*/ 0 w 343"/>
                <a:gd name="T5" fmla="*/ 0 h 185"/>
                <a:gd name="T6" fmla="*/ 0 w 343"/>
                <a:gd name="T7" fmla="*/ 0 h 185"/>
                <a:gd name="T8" fmla="*/ 0 w 343"/>
                <a:gd name="T9" fmla="*/ 0 h 185"/>
                <a:gd name="T10" fmla="*/ 0 w 343"/>
                <a:gd name="T11" fmla="*/ 0 h 185"/>
                <a:gd name="T12" fmla="*/ 0 w 343"/>
                <a:gd name="T13" fmla="*/ 0 h 185"/>
                <a:gd name="T14" fmla="*/ 0 w 343"/>
                <a:gd name="T15" fmla="*/ 0 h 185"/>
                <a:gd name="T16" fmla="*/ 0 w 343"/>
                <a:gd name="T17" fmla="*/ 0 h 185"/>
                <a:gd name="T18" fmla="*/ 0 w 343"/>
                <a:gd name="T19" fmla="*/ 0 h 185"/>
                <a:gd name="T20" fmla="*/ 0 w 343"/>
                <a:gd name="T21" fmla="*/ 0 h 185"/>
                <a:gd name="T22" fmla="*/ 0 w 343"/>
                <a:gd name="T23" fmla="*/ 0 h 185"/>
                <a:gd name="T24" fmla="*/ 0 w 343"/>
                <a:gd name="T25" fmla="*/ 0 h 185"/>
                <a:gd name="T26" fmla="*/ 0 w 343"/>
                <a:gd name="T27" fmla="*/ 0 h 185"/>
                <a:gd name="T28" fmla="*/ 0 w 343"/>
                <a:gd name="T29" fmla="*/ 0 h 185"/>
                <a:gd name="T30" fmla="*/ 0 w 343"/>
                <a:gd name="T31" fmla="*/ 0 h 185"/>
                <a:gd name="T32" fmla="*/ 0 w 343"/>
                <a:gd name="T33" fmla="*/ 0 h 185"/>
                <a:gd name="T34" fmla="*/ 0 w 343"/>
                <a:gd name="T35" fmla="*/ 0 h 185"/>
                <a:gd name="T36" fmla="*/ 0 w 343"/>
                <a:gd name="T37" fmla="*/ 0 h 185"/>
                <a:gd name="T38" fmla="*/ 0 w 343"/>
                <a:gd name="T39" fmla="*/ 0 h 185"/>
                <a:gd name="T40" fmla="*/ 0 w 343"/>
                <a:gd name="T41" fmla="*/ 0 h 185"/>
                <a:gd name="T42" fmla="*/ 0 w 343"/>
                <a:gd name="T43" fmla="*/ 0 h 185"/>
                <a:gd name="T44" fmla="*/ 0 w 343"/>
                <a:gd name="T45" fmla="*/ 0 h 185"/>
                <a:gd name="T46" fmla="*/ 0 w 343"/>
                <a:gd name="T47" fmla="*/ 0 h 185"/>
                <a:gd name="T48" fmla="*/ 0 w 343"/>
                <a:gd name="T49" fmla="*/ 0 h 185"/>
                <a:gd name="T50" fmla="*/ 0 w 343"/>
                <a:gd name="T51" fmla="*/ 0 h 185"/>
                <a:gd name="T52" fmla="*/ 0 w 343"/>
                <a:gd name="T53" fmla="*/ 0 h 185"/>
                <a:gd name="T54" fmla="*/ 0 w 343"/>
                <a:gd name="T55" fmla="*/ 0 h 185"/>
                <a:gd name="T56" fmla="*/ 0 w 343"/>
                <a:gd name="T57" fmla="*/ 0 h 185"/>
                <a:gd name="T58" fmla="*/ 0 w 343"/>
                <a:gd name="T59" fmla="*/ 0 h 18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3"/>
                <a:gd name="T91" fmla="*/ 0 h 185"/>
                <a:gd name="T92" fmla="*/ 343 w 343"/>
                <a:gd name="T93" fmla="*/ 185 h 18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3" h="185">
                  <a:moveTo>
                    <a:pt x="47" y="36"/>
                  </a:moveTo>
                  <a:lnTo>
                    <a:pt x="85" y="36"/>
                  </a:lnTo>
                  <a:lnTo>
                    <a:pt x="111" y="52"/>
                  </a:lnTo>
                  <a:lnTo>
                    <a:pt x="127" y="16"/>
                  </a:lnTo>
                  <a:lnTo>
                    <a:pt x="185" y="16"/>
                  </a:lnTo>
                  <a:lnTo>
                    <a:pt x="227" y="0"/>
                  </a:lnTo>
                  <a:lnTo>
                    <a:pt x="293" y="18"/>
                  </a:lnTo>
                  <a:lnTo>
                    <a:pt x="343" y="36"/>
                  </a:lnTo>
                  <a:lnTo>
                    <a:pt x="325" y="57"/>
                  </a:lnTo>
                  <a:lnTo>
                    <a:pt x="325" y="72"/>
                  </a:lnTo>
                  <a:lnTo>
                    <a:pt x="276" y="122"/>
                  </a:lnTo>
                  <a:lnTo>
                    <a:pt x="263" y="122"/>
                  </a:lnTo>
                  <a:lnTo>
                    <a:pt x="229" y="172"/>
                  </a:lnTo>
                  <a:lnTo>
                    <a:pt x="195" y="158"/>
                  </a:lnTo>
                  <a:lnTo>
                    <a:pt x="145" y="185"/>
                  </a:lnTo>
                  <a:lnTo>
                    <a:pt x="0" y="185"/>
                  </a:lnTo>
                  <a:lnTo>
                    <a:pt x="17" y="167"/>
                  </a:lnTo>
                  <a:lnTo>
                    <a:pt x="35" y="167"/>
                  </a:lnTo>
                  <a:lnTo>
                    <a:pt x="50" y="152"/>
                  </a:lnTo>
                  <a:lnTo>
                    <a:pt x="80" y="152"/>
                  </a:lnTo>
                  <a:lnTo>
                    <a:pt x="80" y="135"/>
                  </a:lnTo>
                  <a:lnTo>
                    <a:pt x="113" y="135"/>
                  </a:lnTo>
                  <a:lnTo>
                    <a:pt x="113" y="122"/>
                  </a:lnTo>
                  <a:lnTo>
                    <a:pt x="80" y="122"/>
                  </a:lnTo>
                  <a:lnTo>
                    <a:pt x="80" y="107"/>
                  </a:lnTo>
                  <a:lnTo>
                    <a:pt x="67" y="107"/>
                  </a:lnTo>
                  <a:lnTo>
                    <a:pt x="50" y="122"/>
                  </a:lnTo>
                  <a:lnTo>
                    <a:pt x="17" y="107"/>
                  </a:lnTo>
                  <a:lnTo>
                    <a:pt x="67" y="72"/>
                  </a:lnTo>
                  <a:lnTo>
                    <a:pt x="45" y="72"/>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48" name="Freeform 333">
              <a:hlinkClick r:id="rId3" action="ppaction://hlinksldjump" tooltip="Usbekistan"/>
            </p:cNvPr>
            <p:cNvSpPr>
              <a:spLocks noChangeAspect="1"/>
            </p:cNvSpPr>
            <p:nvPr/>
          </p:nvSpPr>
          <p:spPr bwMode="auto">
            <a:xfrm>
              <a:off x="3443" y="2137"/>
              <a:ext cx="224" cy="141"/>
            </a:xfrm>
            <a:custGeom>
              <a:avLst/>
              <a:gdLst>
                <a:gd name="T0" fmla="*/ 0 w 558"/>
                <a:gd name="T1" fmla="*/ 0 h 325"/>
                <a:gd name="T2" fmla="*/ 0 w 558"/>
                <a:gd name="T3" fmla="*/ 0 h 325"/>
                <a:gd name="T4" fmla="*/ 0 w 558"/>
                <a:gd name="T5" fmla="*/ 0 h 325"/>
                <a:gd name="T6" fmla="*/ 0 w 558"/>
                <a:gd name="T7" fmla="*/ 0 h 325"/>
                <a:gd name="T8" fmla="*/ 0 w 558"/>
                <a:gd name="T9" fmla="*/ 0 h 325"/>
                <a:gd name="T10" fmla="*/ 0 w 558"/>
                <a:gd name="T11" fmla="*/ 0 h 325"/>
                <a:gd name="T12" fmla="*/ 0 w 558"/>
                <a:gd name="T13" fmla="*/ 0 h 325"/>
                <a:gd name="T14" fmla="*/ 0 w 558"/>
                <a:gd name="T15" fmla="*/ 0 h 325"/>
                <a:gd name="T16" fmla="*/ 0 w 558"/>
                <a:gd name="T17" fmla="*/ 0 h 325"/>
                <a:gd name="T18" fmla="*/ 0 w 558"/>
                <a:gd name="T19" fmla="*/ 0 h 325"/>
                <a:gd name="T20" fmla="*/ 0 w 558"/>
                <a:gd name="T21" fmla="*/ 0 h 325"/>
                <a:gd name="T22" fmla="*/ 0 w 558"/>
                <a:gd name="T23" fmla="*/ 0 h 325"/>
                <a:gd name="T24" fmla="*/ 0 w 558"/>
                <a:gd name="T25" fmla="*/ 0 h 325"/>
                <a:gd name="T26" fmla="*/ 0 w 558"/>
                <a:gd name="T27" fmla="*/ 0 h 325"/>
                <a:gd name="T28" fmla="*/ 0 w 558"/>
                <a:gd name="T29" fmla="*/ 0 h 325"/>
                <a:gd name="T30" fmla="*/ 0 w 558"/>
                <a:gd name="T31" fmla="*/ 0 h 325"/>
                <a:gd name="T32" fmla="*/ 0 w 558"/>
                <a:gd name="T33" fmla="*/ 0 h 325"/>
                <a:gd name="T34" fmla="*/ 0 w 558"/>
                <a:gd name="T35" fmla="*/ 0 h 325"/>
                <a:gd name="T36" fmla="*/ 0 w 558"/>
                <a:gd name="T37" fmla="*/ 0 h 325"/>
                <a:gd name="T38" fmla="*/ 0 w 558"/>
                <a:gd name="T39" fmla="*/ 0 h 325"/>
                <a:gd name="T40" fmla="*/ 0 w 558"/>
                <a:gd name="T41" fmla="*/ 0 h 325"/>
                <a:gd name="T42" fmla="*/ 0 w 558"/>
                <a:gd name="T43" fmla="*/ 0 h 325"/>
                <a:gd name="T44" fmla="*/ 0 w 558"/>
                <a:gd name="T45" fmla="*/ 0 h 325"/>
                <a:gd name="T46" fmla="*/ 0 w 558"/>
                <a:gd name="T47" fmla="*/ 0 h 325"/>
                <a:gd name="T48" fmla="*/ 0 w 558"/>
                <a:gd name="T49" fmla="*/ 0 h 325"/>
                <a:gd name="T50" fmla="*/ 0 w 558"/>
                <a:gd name="T51" fmla="*/ 0 h 325"/>
                <a:gd name="T52" fmla="*/ 0 w 558"/>
                <a:gd name="T53" fmla="*/ 0 h 325"/>
                <a:gd name="T54" fmla="*/ 0 w 558"/>
                <a:gd name="T55" fmla="*/ 0 h 325"/>
                <a:gd name="T56" fmla="*/ 0 w 558"/>
                <a:gd name="T57" fmla="*/ 0 h 325"/>
                <a:gd name="T58" fmla="*/ 0 w 558"/>
                <a:gd name="T59" fmla="*/ 0 h 325"/>
                <a:gd name="T60" fmla="*/ 0 w 558"/>
                <a:gd name="T61" fmla="*/ 0 h 325"/>
                <a:gd name="T62" fmla="*/ 0 w 558"/>
                <a:gd name="T63" fmla="*/ 0 h 325"/>
                <a:gd name="T64" fmla="*/ 0 w 558"/>
                <a:gd name="T65" fmla="*/ 0 h 325"/>
                <a:gd name="T66" fmla="*/ 0 w 558"/>
                <a:gd name="T67" fmla="*/ 0 h 325"/>
                <a:gd name="T68" fmla="*/ 0 w 558"/>
                <a:gd name="T69" fmla="*/ 0 h 325"/>
                <a:gd name="T70" fmla="*/ 0 w 558"/>
                <a:gd name="T71" fmla="*/ 0 h 325"/>
                <a:gd name="T72" fmla="*/ 0 w 558"/>
                <a:gd name="T73" fmla="*/ 0 h 325"/>
                <a:gd name="T74" fmla="*/ 0 w 558"/>
                <a:gd name="T75" fmla="*/ 0 h 325"/>
                <a:gd name="T76" fmla="*/ 0 w 558"/>
                <a:gd name="T77" fmla="*/ 0 h 325"/>
                <a:gd name="T78" fmla="*/ 0 w 558"/>
                <a:gd name="T79" fmla="*/ 0 h 325"/>
                <a:gd name="T80" fmla="*/ 0 w 558"/>
                <a:gd name="T81" fmla="*/ 0 h 325"/>
                <a:gd name="T82" fmla="*/ 0 w 558"/>
                <a:gd name="T83" fmla="*/ 0 h 325"/>
                <a:gd name="T84" fmla="*/ 0 w 558"/>
                <a:gd name="T85" fmla="*/ 0 h 325"/>
                <a:gd name="T86" fmla="*/ 0 w 558"/>
                <a:gd name="T87" fmla="*/ 0 h 325"/>
                <a:gd name="T88" fmla="*/ 0 w 558"/>
                <a:gd name="T89" fmla="*/ 0 h 325"/>
                <a:gd name="T90" fmla="*/ 0 w 558"/>
                <a:gd name="T91" fmla="*/ 0 h 325"/>
                <a:gd name="T92" fmla="*/ 0 w 558"/>
                <a:gd name="T93" fmla="*/ 0 h 325"/>
                <a:gd name="T94" fmla="*/ 0 w 558"/>
                <a:gd name="T95" fmla="*/ 0 h 325"/>
                <a:gd name="T96" fmla="*/ 0 w 558"/>
                <a:gd name="T97" fmla="*/ 0 h 325"/>
                <a:gd name="T98" fmla="*/ 0 w 558"/>
                <a:gd name="T99" fmla="*/ 0 h 325"/>
                <a:gd name="T100" fmla="*/ 0 w 558"/>
                <a:gd name="T101" fmla="*/ 0 h 325"/>
                <a:gd name="T102" fmla="*/ 0 w 558"/>
                <a:gd name="T103" fmla="*/ 0 h 325"/>
                <a:gd name="T104" fmla="*/ 0 w 558"/>
                <a:gd name="T105" fmla="*/ 0 h 325"/>
                <a:gd name="T106" fmla="*/ 0 w 558"/>
                <a:gd name="T107" fmla="*/ 0 h 325"/>
                <a:gd name="T108" fmla="*/ 0 w 558"/>
                <a:gd name="T109" fmla="*/ 0 h 325"/>
                <a:gd name="T110" fmla="*/ 0 w 558"/>
                <a:gd name="T111" fmla="*/ 0 h 32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58"/>
                <a:gd name="T169" fmla="*/ 0 h 325"/>
                <a:gd name="T170" fmla="*/ 558 w 558"/>
                <a:gd name="T171" fmla="*/ 325 h 32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58" h="325">
                  <a:moveTo>
                    <a:pt x="14" y="176"/>
                  </a:moveTo>
                  <a:lnTo>
                    <a:pt x="0" y="14"/>
                  </a:lnTo>
                  <a:lnTo>
                    <a:pt x="44" y="0"/>
                  </a:lnTo>
                  <a:lnTo>
                    <a:pt x="50" y="83"/>
                  </a:lnTo>
                  <a:lnTo>
                    <a:pt x="82" y="70"/>
                  </a:lnTo>
                  <a:lnTo>
                    <a:pt x="115" y="83"/>
                  </a:lnTo>
                  <a:lnTo>
                    <a:pt x="148" y="30"/>
                  </a:lnTo>
                  <a:lnTo>
                    <a:pt x="192" y="60"/>
                  </a:lnTo>
                  <a:lnTo>
                    <a:pt x="308" y="60"/>
                  </a:lnTo>
                  <a:lnTo>
                    <a:pt x="328" y="101"/>
                  </a:lnTo>
                  <a:lnTo>
                    <a:pt x="342" y="110"/>
                  </a:lnTo>
                  <a:lnTo>
                    <a:pt x="326" y="126"/>
                  </a:lnTo>
                  <a:lnTo>
                    <a:pt x="352" y="156"/>
                  </a:lnTo>
                  <a:lnTo>
                    <a:pt x="426" y="156"/>
                  </a:lnTo>
                  <a:lnTo>
                    <a:pt x="440" y="128"/>
                  </a:lnTo>
                  <a:lnTo>
                    <a:pt x="490" y="110"/>
                  </a:lnTo>
                  <a:lnTo>
                    <a:pt x="492" y="118"/>
                  </a:lnTo>
                  <a:lnTo>
                    <a:pt x="514" y="118"/>
                  </a:lnTo>
                  <a:lnTo>
                    <a:pt x="460" y="150"/>
                  </a:lnTo>
                  <a:lnTo>
                    <a:pt x="491" y="166"/>
                  </a:lnTo>
                  <a:lnTo>
                    <a:pt x="508" y="151"/>
                  </a:lnTo>
                  <a:lnTo>
                    <a:pt x="525" y="151"/>
                  </a:lnTo>
                  <a:lnTo>
                    <a:pt x="525" y="166"/>
                  </a:lnTo>
                  <a:lnTo>
                    <a:pt x="558" y="166"/>
                  </a:lnTo>
                  <a:lnTo>
                    <a:pt x="558" y="179"/>
                  </a:lnTo>
                  <a:lnTo>
                    <a:pt x="525" y="179"/>
                  </a:lnTo>
                  <a:lnTo>
                    <a:pt x="525" y="197"/>
                  </a:lnTo>
                  <a:lnTo>
                    <a:pt x="475" y="197"/>
                  </a:lnTo>
                  <a:lnTo>
                    <a:pt x="475" y="179"/>
                  </a:lnTo>
                  <a:lnTo>
                    <a:pt x="491" y="179"/>
                  </a:lnTo>
                  <a:lnTo>
                    <a:pt x="475" y="166"/>
                  </a:lnTo>
                  <a:lnTo>
                    <a:pt x="458" y="179"/>
                  </a:lnTo>
                  <a:lnTo>
                    <a:pt x="441" y="179"/>
                  </a:lnTo>
                  <a:lnTo>
                    <a:pt x="441" y="212"/>
                  </a:lnTo>
                  <a:lnTo>
                    <a:pt x="425" y="212"/>
                  </a:lnTo>
                  <a:lnTo>
                    <a:pt x="412" y="229"/>
                  </a:lnTo>
                  <a:lnTo>
                    <a:pt x="378" y="229"/>
                  </a:lnTo>
                  <a:lnTo>
                    <a:pt x="395" y="247"/>
                  </a:lnTo>
                  <a:lnTo>
                    <a:pt x="412" y="257"/>
                  </a:lnTo>
                  <a:lnTo>
                    <a:pt x="412" y="325"/>
                  </a:lnTo>
                  <a:lnTo>
                    <a:pt x="362" y="310"/>
                  </a:lnTo>
                  <a:lnTo>
                    <a:pt x="362" y="292"/>
                  </a:lnTo>
                  <a:lnTo>
                    <a:pt x="313" y="275"/>
                  </a:lnTo>
                  <a:lnTo>
                    <a:pt x="263" y="257"/>
                  </a:lnTo>
                  <a:lnTo>
                    <a:pt x="263" y="247"/>
                  </a:lnTo>
                  <a:lnTo>
                    <a:pt x="228" y="229"/>
                  </a:lnTo>
                  <a:lnTo>
                    <a:pt x="195" y="179"/>
                  </a:lnTo>
                  <a:lnTo>
                    <a:pt x="178" y="166"/>
                  </a:lnTo>
                  <a:lnTo>
                    <a:pt x="178" y="179"/>
                  </a:lnTo>
                  <a:lnTo>
                    <a:pt x="145" y="166"/>
                  </a:lnTo>
                  <a:lnTo>
                    <a:pt x="132" y="133"/>
                  </a:lnTo>
                  <a:lnTo>
                    <a:pt x="98" y="118"/>
                  </a:lnTo>
                  <a:lnTo>
                    <a:pt x="65" y="133"/>
                  </a:lnTo>
                  <a:lnTo>
                    <a:pt x="65" y="151"/>
                  </a:lnTo>
                  <a:lnTo>
                    <a:pt x="50" y="151"/>
                  </a:lnTo>
                  <a:lnTo>
                    <a:pt x="50" y="179"/>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49" name="Freeform 334">
              <a:hlinkClick r:id="rId3" action="ppaction://hlinksldjump" tooltip="Turkmenistan"/>
            </p:cNvPr>
            <p:cNvSpPr>
              <a:spLocks noChangeAspect="1"/>
            </p:cNvSpPr>
            <p:nvPr/>
          </p:nvSpPr>
          <p:spPr bwMode="auto">
            <a:xfrm>
              <a:off x="3403" y="2188"/>
              <a:ext cx="186" cy="134"/>
            </a:xfrm>
            <a:custGeom>
              <a:avLst/>
              <a:gdLst>
                <a:gd name="T0" fmla="*/ 0 w 462"/>
                <a:gd name="T1" fmla="*/ 0 h 308"/>
                <a:gd name="T2" fmla="*/ 0 w 462"/>
                <a:gd name="T3" fmla="*/ 0 h 308"/>
                <a:gd name="T4" fmla="*/ 0 w 462"/>
                <a:gd name="T5" fmla="*/ 0 h 308"/>
                <a:gd name="T6" fmla="*/ 0 w 462"/>
                <a:gd name="T7" fmla="*/ 0 h 308"/>
                <a:gd name="T8" fmla="*/ 0 w 462"/>
                <a:gd name="T9" fmla="*/ 0 h 308"/>
                <a:gd name="T10" fmla="*/ 0 w 462"/>
                <a:gd name="T11" fmla="*/ 0 h 308"/>
                <a:gd name="T12" fmla="*/ 0 w 462"/>
                <a:gd name="T13" fmla="*/ 0 h 308"/>
                <a:gd name="T14" fmla="*/ 0 w 462"/>
                <a:gd name="T15" fmla="*/ 0 h 308"/>
                <a:gd name="T16" fmla="*/ 0 w 462"/>
                <a:gd name="T17" fmla="*/ 0 h 308"/>
                <a:gd name="T18" fmla="*/ 0 w 462"/>
                <a:gd name="T19" fmla="*/ 0 h 308"/>
                <a:gd name="T20" fmla="*/ 0 w 462"/>
                <a:gd name="T21" fmla="*/ 0 h 308"/>
                <a:gd name="T22" fmla="*/ 0 w 462"/>
                <a:gd name="T23" fmla="*/ 0 h 308"/>
                <a:gd name="T24" fmla="*/ 0 w 462"/>
                <a:gd name="T25" fmla="*/ 0 h 308"/>
                <a:gd name="T26" fmla="*/ 0 w 462"/>
                <a:gd name="T27" fmla="*/ 0 h 308"/>
                <a:gd name="T28" fmla="*/ 0 w 462"/>
                <a:gd name="T29" fmla="*/ 0 h 308"/>
                <a:gd name="T30" fmla="*/ 0 w 462"/>
                <a:gd name="T31" fmla="*/ 0 h 308"/>
                <a:gd name="T32" fmla="*/ 0 w 462"/>
                <a:gd name="T33" fmla="*/ 0 h 308"/>
                <a:gd name="T34" fmla="*/ 0 w 462"/>
                <a:gd name="T35" fmla="*/ 0 h 308"/>
                <a:gd name="T36" fmla="*/ 0 w 462"/>
                <a:gd name="T37" fmla="*/ 0 h 308"/>
                <a:gd name="T38" fmla="*/ 0 w 462"/>
                <a:gd name="T39" fmla="*/ 0 h 308"/>
                <a:gd name="T40" fmla="*/ 0 w 462"/>
                <a:gd name="T41" fmla="*/ 0 h 308"/>
                <a:gd name="T42" fmla="*/ 0 w 462"/>
                <a:gd name="T43" fmla="*/ 0 h 308"/>
                <a:gd name="T44" fmla="*/ 0 w 462"/>
                <a:gd name="T45" fmla="*/ 0 h 308"/>
                <a:gd name="T46" fmla="*/ 0 w 462"/>
                <a:gd name="T47" fmla="*/ 0 h 308"/>
                <a:gd name="T48" fmla="*/ 0 w 462"/>
                <a:gd name="T49" fmla="*/ 0 h 308"/>
                <a:gd name="T50" fmla="*/ 0 w 462"/>
                <a:gd name="T51" fmla="*/ 0 h 308"/>
                <a:gd name="T52" fmla="*/ 0 w 462"/>
                <a:gd name="T53" fmla="*/ 0 h 308"/>
                <a:gd name="T54" fmla="*/ 0 w 462"/>
                <a:gd name="T55" fmla="*/ 0 h 308"/>
                <a:gd name="T56" fmla="*/ 0 w 462"/>
                <a:gd name="T57" fmla="*/ 0 h 308"/>
                <a:gd name="T58" fmla="*/ 0 w 462"/>
                <a:gd name="T59" fmla="*/ 0 h 308"/>
                <a:gd name="T60" fmla="*/ 0 w 462"/>
                <a:gd name="T61" fmla="*/ 0 h 308"/>
                <a:gd name="T62" fmla="*/ 0 w 462"/>
                <a:gd name="T63" fmla="*/ 0 h 308"/>
                <a:gd name="T64" fmla="*/ 0 w 462"/>
                <a:gd name="T65" fmla="*/ 0 h 308"/>
                <a:gd name="T66" fmla="*/ 0 w 462"/>
                <a:gd name="T67" fmla="*/ 0 h 308"/>
                <a:gd name="T68" fmla="*/ 0 w 462"/>
                <a:gd name="T69" fmla="*/ 0 h 308"/>
                <a:gd name="T70" fmla="*/ 0 w 462"/>
                <a:gd name="T71" fmla="*/ 0 h 308"/>
                <a:gd name="T72" fmla="*/ 0 w 462"/>
                <a:gd name="T73" fmla="*/ 0 h 308"/>
                <a:gd name="T74" fmla="*/ 0 w 462"/>
                <a:gd name="T75" fmla="*/ 0 h 308"/>
                <a:gd name="T76" fmla="*/ 0 w 462"/>
                <a:gd name="T77" fmla="*/ 0 h 3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62"/>
                <a:gd name="T118" fmla="*/ 0 h 308"/>
                <a:gd name="T119" fmla="*/ 462 w 462"/>
                <a:gd name="T120" fmla="*/ 308 h 3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62" h="308">
                  <a:moveTo>
                    <a:pt x="462" y="195"/>
                  </a:moveTo>
                  <a:lnTo>
                    <a:pt x="461" y="176"/>
                  </a:lnTo>
                  <a:lnTo>
                    <a:pt x="415" y="160"/>
                  </a:lnTo>
                  <a:lnTo>
                    <a:pt x="367" y="144"/>
                  </a:lnTo>
                  <a:lnTo>
                    <a:pt x="361" y="130"/>
                  </a:lnTo>
                  <a:lnTo>
                    <a:pt x="327" y="114"/>
                  </a:lnTo>
                  <a:lnTo>
                    <a:pt x="297" y="66"/>
                  </a:lnTo>
                  <a:lnTo>
                    <a:pt x="275" y="50"/>
                  </a:lnTo>
                  <a:lnTo>
                    <a:pt x="275" y="62"/>
                  </a:lnTo>
                  <a:lnTo>
                    <a:pt x="245" y="55"/>
                  </a:lnTo>
                  <a:lnTo>
                    <a:pt x="231" y="18"/>
                  </a:lnTo>
                  <a:lnTo>
                    <a:pt x="193" y="0"/>
                  </a:lnTo>
                  <a:lnTo>
                    <a:pt x="165" y="16"/>
                  </a:lnTo>
                  <a:lnTo>
                    <a:pt x="165" y="37"/>
                  </a:lnTo>
                  <a:lnTo>
                    <a:pt x="150" y="37"/>
                  </a:lnTo>
                  <a:lnTo>
                    <a:pt x="147" y="64"/>
                  </a:lnTo>
                  <a:lnTo>
                    <a:pt x="113" y="60"/>
                  </a:lnTo>
                  <a:lnTo>
                    <a:pt x="83" y="60"/>
                  </a:lnTo>
                  <a:lnTo>
                    <a:pt x="71" y="24"/>
                  </a:lnTo>
                  <a:lnTo>
                    <a:pt x="35" y="24"/>
                  </a:lnTo>
                  <a:lnTo>
                    <a:pt x="35" y="82"/>
                  </a:lnTo>
                  <a:lnTo>
                    <a:pt x="0" y="100"/>
                  </a:lnTo>
                  <a:lnTo>
                    <a:pt x="33" y="146"/>
                  </a:lnTo>
                  <a:lnTo>
                    <a:pt x="50" y="195"/>
                  </a:lnTo>
                  <a:lnTo>
                    <a:pt x="50" y="243"/>
                  </a:lnTo>
                  <a:lnTo>
                    <a:pt x="82" y="230"/>
                  </a:lnTo>
                  <a:lnTo>
                    <a:pt x="115" y="230"/>
                  </a:lnTo>
                  <a:lnTo>
                    <a:pt x="132" y="195"/>
                  </a:lnTo>
                  <a:lnTo>
                    <a:pt x="150" y="195"/>
                  </a:lnTo>
                  <a:lnTo>
                    <a:pt x="182" y="213"/>
                  </a:lnTo>
                  <a:lnTo>
                    <a:pt x="215" y="213"/>
                  </a:lnTo>
                  <a:lnTo>
                    <a:pt x="262" y="230"/>
                  </a:lnTo>
                  <a:lnTo>
                    <a:pt x="295" y="258"/>
                  </a:lnTo>
                  <a:lnTo>
                    <a:pt x="295" y="293"/>
                  </a:lnTo>
                  <a:lnTo>
                    <a:pt x="345" y="308"/>
                  </a:lnTo>
                  <a:lnTo>
                    <a:pt x="377" y="258"/>
                  </a:lnTo>
                  <a:lnTo>
                    <a:pt x="412" y="258"/>
                  </a:lnTo>
                  <a:lnTo>
                    <a:pt x="427" y="213"/>
                  </a:lnTo>
                  <a:lnTo>
                    <a:pt x="462" y="195"/>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50" name="Freeform 335">
              <a:hlinkClick r:id="rId4" action="ppaction://hlinksldjump" tooltip="Iran"/>
            </p:cNvPr>
            <p:cNvSpPr>
              <a:spLocks noChangeAspect="1"/>
            </p:cNvSpPr>
            <p:nvPr/>
          </p:nvSpPr>
          <p:spPr bwMode="auto">
            <a:xfrm>
              <a:off x="3299" y="2252"/>
              <a:ext cx="261" cy="242"/>
            </a:xfrm>
            <a:custGeom>
              <a:avLst/>
              <a:gdLst>
                <a:gd name="T0" fmla="*/ 0 w 652"/>
                <a:gd name="T1" fmla="*/ 0 h 559"/>
                <a:gd name="T2" fmla="*/ 0 w 652"/>
                <a:gd name="T3" fmla="*/ 0 h 559"/>
                <a:gd name="T4" fmla="*/ 0 w 652"/>
                <a:gd name="T5" fmla="*/ 0 h 559"/>
                <a:gd name="T6" fmla="*/ 0 w 652"/>
                <a:gd name="T7" fmla="*/ 0 h 559"/>
                <a:gd name="T8" fmla="*/ 0 w 652"/>
                <a:gd name="T9" fmla="*/ 0 h 559"/>
                <a:gd name="T10" fmla="*/ 0 w 652"/>
                <a:gd name="T11" fmla="*/ 0 h 559"/>
                <a:gd name="T12" fmla="*/ 0 w 652"/>
                <a:gd name="T13" fmla="*/ 0 h 559"/>
                <a:gd name="T14" fmla="*/ 0 w 652"/>
                <a:gd name="T15" fmla="*/ 0 h 559"/>
                <a:gd name="T16" fmla="*/ 0 w 652"/>
                <a:gd name="T17" fmla="*/ 0 h 559"/>
                <a:gd name="T18" fmla="*/ 0 w 652"/>
                <a:gd name="T19" fmla="*/ 0 h 559"/>
                <a:gd name="T20" fmla="*/ 0 w 652"/>
                <a:gd name="T21" fmla="*/ 0 h 559"/>
                <a:gd name="T22" fmla="*/ 0 w 652"/>
                <a:gd name="T23" fmla="*/ 0 h 559"/>
                <a:gd name="T24" fmla="*/ 0 w 652"/>
                <a:gd name="T25" fmla="*/ 0 h 559"/>
                <a:gd name="T26" fmla="*/ 0 w 652"/>
                <a:gd name="T27" fmla="*/ 0 h 559"/>
                <a:gd name="T28" fmla="*/ 0 w 652"/>
                <a:gd name="T29" fmla="*/ 0 h 559"/>
                <a:gd name="T30" fmla="*/ 0 w 652"/>
                <a:gd name="T31" fmla="*/ 0 h 559"/>
                <a:gd name="T32" fmla="*/ 0 w 652"/>
                <a:gd name="T33" fmla="*/ 0 h 559"/>
                <a:gd name="T34" fmla="*/ 0 w 652"/>
                <a:gd name="T35" fmla="*/ 0 h 559"/>
                <a:gd name="T36" fmla="*/ 0 w 652"/>
                <a:gd name="T37" fmla="*/ 0 h 559"/>
                <a:gd name="T38" fmla="*/ 0 w 652"/>
                <a:gd name="T39" fmla="*/ 0 h 559"/>
                <a:gd name="T40" fmla="*/ 0 w 652"/>
                <a:gd name="T41" fmla="*/ 0 h 559"/>
                <a:gd name="T42" fmla="*/ 0 w 652"/>
                <a:gd name="T43" fmla="*/ 0 h 559"/>
                <a:gd name="T44" fmla="*/ 0 w 652"/>
                <a:gd name="T45" fmla="*/ 0 h 559"/>
                <a:gd name="T46" fmla="*/ 0 w 652"/>
                <a:gd name="T47" fmla="*/ 0 h 559"/>
                <a:gd name="T48" fmla="*/ 0 w 652"/>
                <a:gd name="T49" fmla="*/ 0 h 559"/>
                <a:gd name="T50" fmla="*/ 0 w 652"/>
                <a:gd name="T51" fmla="*/ 0 h 559"/>
                <a:gd name="T52" fmla="*/ 0 w 652"/>
                <a:gd name="T53" fmla="*/ 0 h 559"/>
                <a:gd name="T54" fmla="*/ 0 w 652"/>
                <a:gd name="T55" fmla="*/ 0 h 559"/>
                <a:gd name="T56" fmla="*/ 0 w 652"/>
                <a:gd name="T57" fmla="*/ 0 h 559"/>
                <a:gd name="T58" fmla="*/ 0 w 652"/>
                <a:gd name="T59" fmla="*/ 0 h 559"/>
                <a:gd name="T60" fmla="*/ 0 w 652"/>
                <a:gd name="T61" fmla="*/ 0 h 559"/>
                <a:gd name="T62" fmla="*/ 0 w 652"/>
                <a:gd name="T63" fmla="*/ 0 h 559"/>
                <a:gd name="T64" fmla="*/ 0 w 652"/>
                <a:gd name="T65" fmla="*/ 0 h 559"/>
                <a:gd name="T66" fmla="*/ 0 w 652"/>
                <a:gd name="T67" fmla="*/ 0 h 559"/>
                <a:gd name="T68" fmla="*/ 0 w 652"/>
                <a:gd name="T69" fmla="*/ 0 h 559"/>
                <a:gd name="T70" fmla="*/ 0 w 652"/>
                <a:gd name="T71" fmla="*/ 0 h 559"/>
                <a:gd name="T72" fmla="*/ 0 w 652"/>
                <a:gd name="T73" fmla="*/ 0 h 559"/>
                <a:gd name="T74" fmla="*/ 0 w 652"/>
                <a:gd name="T75" fmla="*/ 0 h 559"/>
                <a:gd name="T76" fmla="*/ 0 w 652"/>
                <a:gd name="T77" fmla="*/ 0 h 559"/>
                <a:gd name="T78" fmla="*/ 0 w 652"/>
                <a:gd name="T79" fmla="*/ 0 h 559"/>
                <a:gd name="T80" fmla="*/ 0 w 652"/>
                <a:gd name="T81" fmla="*/ 0 h 559"/>
                <a:gd name="T82" fmla="*/ 0 w 652"/>
                <a:gd name="T83" fmla="*/ 0 h 559"/>
                <a:gd name="T84" fmla="*/ 0 w 652"/>
                <a:gd name="T85" fmla="*/ 0 h 559"/>
                <a:gd name="T86" fmla="*/ 0 w 652"/>
                <a:gd name="T87" fmla="*/ 0 h 559"/>
                <a:gd name="T88" fmla="*/ 0 w 652"/>
                <a:gd name="T89" fmla="*/ 0 h 559"/>
                <a:gd name="T90" fmla="*/ 0 w 652"/>
                <a:gd name="T91" fmla="*/ 0 h 559"/>
                <a:gd name="T92" fmla="*/ 0 w 652"/>
                <a:gd name="T93" fmla="*/ 0 h 559"/>
                <a:gd name="T94" fmla="*/ 0 w 652"/>
                <a:gd name="T95" fmla="*/ 0 h 559"/>
                <a:gd name="T96" fmla="*/ 0 w 652"/>
                <a:gd name="T97" fmla="*/ 0 h 559"/>
                <a:gd name="T98" fmla="*/ 0 w 652"/>
                <a:gd name="T99" fmla="*/ 0 h 559"/>
                <a:gd name="T100" fmla="*/ 0 w 652"/>
                <a:gd name="T101" fmla="*/ 0 h 559"/>
                <a:gd name="T102" fmla="*/ 0 w 652"/>
                <a:gd name="T103" fmla="*/ 0 h 559"/>
                <a:gd name="T104" fmla="*/ 0 w 652"/>
                <a:gd name="T105" fmla="*/ 0 h 559"/>
                <a:gd name="T106" fmla="*/ 0 w 652"/>
                <a:gd name="T107" fmla="*/ 0 h 559"/>
                <a:gd name="T108" fmla="*/ 0 w 652"/>
                <a:gd name="T109" fmla="*/ 0 h 559"/>
                <a:gd name="T110" fmla="*/ 0 w 652"/>
                <a:gd name="T111" fmla="*/ 0 h 5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2"/>
                <a:gd name="T169" fmla="*/ 0 h 559"/>
                <a:gd name="T170" fmla="*/ 652 w 652"/>
                <a:gd name="T171" fmla="*/ 559 h 5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2" h="559">
                  <a:moveTo>
                    <a:pt x="145" y="50"/>
                  </a:moveTo>
                  <a:lnTo>
                    <a:pt x="110" y="50"/>
                  </a:lnTo>
                  <a:lnTo>
                    <a:pt x="110" y="17"/>
                  </a:lnTo>
                  <a:lnTo>
                    <a:pt x="82" y="0"/>
                  </a:lnTo>
                  <a:lnTo>
                    <a:pt x="50" y="35"/>
                  </a:lnTo>
                  <a:lnTo>
                    <a:pt x="32" y="35"/>
                  </a:lnTo>
                  <a:lnTo>
                    <a:pt x="0" y="0"/>
                  </a:lnTo>
                  <a:lnTo>
                    <a:pt x="0" y="113"/>
                  </a:lnTo>
                  <a:lnTo>
                    <a:pt x="32" y="130"/>
                  </a:lnTo>
                  <a:lnTo>
                    <a:pt x="65" y="175"/>
                  </a:lnTo>
                  <a:lnTo>
                    <a:pt x="65" y="193"/>
                  </a:lnTo>
                  <a:lnTo>
                    <a:pt x="50" y="208"/>
                  </a:lnTo>
                  <a:lnTo>
                    <a:pt x="82" y="271"/>
                  </a:lnTo>
                  <a:lnTo>
                    <a:pt x="128" y="271"/>
                  </a:lnTo>
                  <a:lnTo>
                    <a:pt x="128" y="321"/>
                  </a:lnTo>
                  <a:lnTo>
                    <a:pt x="162" y="351"/>
                  </a:lnTo>
                  <a:lnTo>
                    <a:pt x="162" y="338"/>
                  </a:lnTo>
                  <a:lnTo>
                    <a:pt x="212" y="338"/>
                  </a:lnTo>
                  <a:lnTo>
                    <a:pt x="262" y="416"/>
                  </a:lnTo>
                  <a:lnTo>
                    <a:pt x="312" y="433"/>
                  </a:lnTo>
                  <a:lnTo>
                    <a:pt x="323" y="446"/>
                  </a:lnTo>
                  <a:lnTo>
                    <a:pt x="357" y="446"/>
                  </a:lnTo>
                  <a:lnTo>
                    <a:pt x="422" y="433"/>
                  </a:lnTo>
                  <a:lnTo>
                    <a:pt x="440" y="433"/>
                  </a:lnTo>
                  <a:lnTo>
                    <a:pt x="489" y="542"/>
                  </a:lnTo>
                  <a:lnTo>
                    <a:pt x="539" y="559"/>
                  </a:lnTo>
                  <a:lnTo>
                    <a:pt x="602" y="542"/>
                  </a:lnTo>
                  <a:lnTo>
                    <a:pt x="635" y="559"/>
                  </a:lnTo>
                  <a:lnTo>
                    <a:pt x="635" y="511"/>
                  </a:lnTo>
                  <a:lnTo>
                    <a:pt x="652" y="461"/>
                  </a:lnTo>
                  <a:lnTo>
                    <a:pt x="635" y="433"/>
                  </a:lnTo>
                  <a:lnTo>
                    <a:pt x="602" y="416"/>
                  </a:lnTo>
                  <a:lnTo>
                    <a:pt x="570" y="383"/>
                  </a:lnTo>
                  <a:lnTo>
                    <a:pt x="585" y="366"/>
                  </a:lnTo>
                  <a:lnTo>
                    <a:pt x="602" y="321"/>
                  </a:lnTo>
                  <a:lnTo>
                    <a:pt x="602" y="305"/>
                  </a:lnTo>
                  <a:lnTo>
                    <a:pt x="570" y="305"/>
                  </a:lnTo>
                  <a:lnTo>
                    <a:pt x="557" y="253"/>
                  </a:lnTo>
                  <a:lnTo>
                    <a:pt x="539" y="243"/>
                  </a:lnTo>
                  <a:lnTo>
                    <a:pt x="539" y="225"/>
                  </a:lnTo>
                  <a:lnTo>
                    <a:pt x="553" y="146"/>
                  </a:lnTo>
                  <a:lnTo>
                    <a:pt x="553" y="112"/>
                  </a:lnTo>
                  <a:lnTo>
                    <a:pt x="517" y="82"/>
                  </a:lnTo>
                  <a:lnTo>
                    <a:pt x="475" y="66"/>
                  </a:lnTo>
                  <a:lnTo>
                    <a:pt x="439" y="66"/>
                  </a:lnTo>
                  <a:lnTo>
                    <a:pt x="407" y="50"/>
                  </a:lnTo>
                  <a:lnTo>
                    <a:pt x="390" y="50"/>
                  </a:lnTo>
                  <a:lnTo>
                    <a:pt x="373" y="84"/>
                  </a:lnTo>
                  <a:lnTo>
                    <a:pt x="343" y="84"/>
                  </a:lnTo>
                  <a:lnTo>
                    <a:pt x="312" y="97"/>
                  </a:lnTo>
                  <a:lnTo>
                    <a:pt x="323" y="113"/>
                  </a:lnTo>
                  <a:lnTo>
                    <a:pt x="262" y="130"/>
                  </a:lnTo>
                  <a:lnTo>
                    <a:pt x="212" y="113"/>
                  </a:lnTo>
                  <a:lnTo>
                    <a:pt x="195" y="80"/>
                  </a:lnTo>
                  <a:lnTo>
                    <a:pt x="162" y="80"/>
                  </a:lnTo>
                  <a:lnTo>
                    <a:pt x="145" y="5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51" name="Freeform 336">
              <a:hlinkClick r:id="rId3" action="ppaction://hlinksldjump" tooltip="Tadschikistan"/>
            </p:cNvPr>
            <p:cNvSpPr>
              <a:spLocks noChangeAspect="1"/>
            </p:cNvSpPr>
            <p:nvPr/>
          </p:nvSpPr>
          <p:spPr bwMode="auto">
            <a:xfrm>
              <a:off x="3595" y="2209"/>
              <a:ext cx="105" cy="77"/>
            </a:xfrm>
            <a:custGeom>
              <a:avLst/>
              <a:gdLst>
                <a:gd name="T0" fmla="*/ 0 w 262"/>
                <a:gd name="T1" fmla="*/ 0 h 176"/>
                <a:gd name="T2" fmla="*/ 0 w 262"/>
                <a:gd name="T3" fmla="*/ 0 h 176"/>
                <a:gd name="T4" fmla="*/ 0 w 262"/>
                <a:gd name="T5" fmla="*/ 0 h 176"/>
                <a:gd name="T6" fmla="*/ 0 w 262"/>
                <a:gd name="T7" fmla="*/ 0 h 176"/>
                <a:gd name="T8" fmla="*/ 0 w 262"/>
                <a:gd name="T9" fmla="*/ 0 h 176"/>
                <a:gd name="T10" fmla="*/ 0 w 262"/>
                <a:gd name="T11" fmla="*/ 0 h 176"/>
                <a:gd name="T12" fmla="*/ 0 w 262"/>
                <a:gd name="T13" fmla="*/ 0 h 176"/>
                <a:gd name="T14" fmla="*/ 0 w 262"/>
                <a:gd name="T15" fmla="*/ 0 h 176"/>
                <a:gd name="T16" fmla="*/ 0 w 262"/>
                <a:gd name="T17" fmla="*/ 0 h 176"/>
                <a:gd name="T18" fmla="*/ 0 w 262"/>
                <a:gd name="T19" fmla="*/ 0 h 176"/>
                <a:gd name="T20" fmla="*/ 0 w 262"/>
                <a:gd name="T21" fmla="*/ 0 h 176"/>
                <a:gd name="T22" fmla="*/ 0 w 262"/>
                <a:gd name="T23" fmla="*/ 0 h 176"/>
                <a:gd name="T24" fmla="*/ 0 w 262"/>
                <a:gd name="T25" fmla="*/ 0 h 176"/>
                <a:gd name="T26" fmla="*/ 0 w 262"/>
                <a:gd name="T27" fmla="*/ 0 h 176"/>
                <a:gd name="T28" fmla="*/ 0 w 262"/>
                <a:gd name="T29" fmla="*/ 0 h 176"/>
                <a:gd name="T30" fmla="*/ 0 w 262"/>
                <a:gd name="T31" fmla="*/ 0 h 176"/>
                <a:gd name="T32" fmla="*/ 0 w 262"/>
                <a:gd name="T33" fmla="*/ 0 h 176"/>
                <a:gd name="T34" fmla="*/ 0 w 262"/>
                <a:gd name="T35" fmla="*/ 0 h 176"/>
                <a:gd name="T36" fmla="*/ 0 w 262"/>
                <a:gd name="T37" fmla="*/ 0 h 176"/>
                <a:gd name="T38" fmla="*/ 0 w 262"/>
                <a:gd name="T39" fmla="*/ 0 h 176"/>
                <a:gd name="T40" fmla="*/ 0 w 262"/>
                <a:gd name="T41" fmla="*/ 0 h 176"/>
                <a:gd name="T42" fmla="*/ 0 w 262"/>
                <a:gd name="T43" fmla="*/ 0 h 176"/>
                <a:gd name="T44" fmla="*/ 0 w 262"/>
                <a:gd name="T45" fmla="*/ 0 h 176"/>
                <a:gd name="T46" fmla="*/ 0 w 262"/>
                <a:gd name="T47" fmla="*/ 0 h 176"/>
                <a:gd name="T48" fmla="*/ 0 w 262"/>
                <a:gd name="T49" fmla="*/ 0 h 176"/>
                <a:gd name="T50" fmla="*/ 0 w 262"/>
                <a:gd name="T51" fmla="*/ 0 h 176"/>
                <a:gd name="T52" fmla="*/ 0 w 262"/>
                <a:gd name="T53" fmla="*/ 0 h 176"/>
                <a:gd name="T54" fmla="*/ 0 w 262"/>
                <a:gd name="T55" fmla="*/ 0 h 1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2"/>
                <a:gd name="T85" fmla="*/ 0 h 176"/>
                <a:gd name="T86" fmla="*/ 262 w 262"/>
                <a:gd name="T87" fmla="*/ 176 h 1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2" h="176">
                  <a:moveTo>
                    <a:pt x="262" y="158"/>
                  </a:moveTo>
                  <a:lnTo>
                    <a:pt x="260" y="128"/>
                  </a:lnTo>
                  <a:lnTo>
                    <a:pt x="247" y="96"/>
                  </a:lnTo>
                  <a:lnTo>
                    <a:pt x="212" y="113"/>
                  </a:lnTo>
                  <a:lnTo>
                    <a:pt x="212" y="63"/>
                  </a:lnTo>
                  <a:lnTo>
                    <a:pt x="67" y="63"/>
                  </a:lnTo>
                  <a:lnTo>
                    <a:pt x="84" y="46"/>
                  </a:lnTo>
                  <a:lnTo>
                    <a:pt x="102" y="46"/>
                  </a:lnTo>
                  <a:lnTo>
                    <a:pt x="117" y="30"/>
                  </a:lnTo>
                  <a:lnTo>
                    <a:pt x="96" y="30"/>
                  </a:lnTo>
                  <a:lnTo>
                    <a:pt x="94" y="14"/>
                  </a:lnTo>
                  <a:lnTo>
                    <a:pt x="110" y="14"/>
                  </a:lnTo>
                  <a:lnTo>
                    <a:pt x="94" y="0"/>
                  </a:lnTo>
                  <a:lnTo>
                    <a:pt x="82" y="14"/>
                  </a:lnTo>
                  <a:lnTo>
                    <a:pt x="62" y="12"/>
                  </a:lnTo>
                  <a:lnTo>
                    <a:pt x="62" y="44"/>
                  </a:lnTo>
                  <a:lnTo>
                    <a:pt x="44" y="48"/>
                  </a:lnTo>
                  <a:lnTo>
                    <a:pt x="35" y="63"/>
                  </a:lnTo>
                  <a:lnTo>
                    <a:pt x="0" y="63"/>
                  </a:lnTo>
                  <a:lnTo>
                    <a:pt x="16" y="82"/>
                  </a:lnTo>
                  <a:lnTo>
                    <a:pt x="34" y="90"/>
                  </a:lnTo>
                  <a:lnTo>
                    <a:pt x="35" y="158"/>
                  </a:lnTo>
                  <a:lnTo>
                    <a:pt x="102" y="158"/>
                  </a:lnTo>
                  <a:lnTo>
                    <a:pt x="117" y="113"/>
                  </a:lnTo>
                  <a:lnTo>
                    <a:pt x="134" y="126"/>
                  </a:lnTo>
                  <a:lnTo>
                    <a:pt x="147" y="176"/>
                  </a:lnTo>
                  <a:lnTo>
                    <a:pt x="197" y="158"/>
                  </a:lnTo>
                  <a:lnTo>
                    <a:pt x="262" y="158"/>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52" name="Freeform 337">
              <a:hlinkClick r:id="rId3" action="ppaction://hlinksldjump" tooltip="Afghanistan"/>
            </p:cNvPr>
            <p:cNvSpPr>
              <a:spLocks noChangeAspect="1"/>
            </p:cNvSpPr>
            <p:nvPr/>
          </p:nvSpPr>
          <p:spPr bwMode="auto">
            <a:xfrm>
              <a:off x="3516" y="2259"/>
              <a:ext cx="184" cy="160"/>
            </a:xfrm>
            <a:custGeom>
              <a:avLst/>
              <a:gdLst>
                <a:gd name="T0" fmla="*/ 0 w 456"/>
                <a:gd name="T1" fmla="*/ 0 h 367"/>
                <a:gd name="T2" fmla="*/ 0 w 456"/>
                <a:gd name="T3" fmla="*/ 0 h 367"/>
                <a:gd name="T4" fmla="*/ 0 w 456"/>
                <a:gd name="T5" fmla="*/ 0 h 367"/>
                <a:gd name="T6" fmla="*/ 0 w 456"/>
                <a:gd name="T7" fmla="*/ 0 h 367"/>
                <a:gd name="T8" fmla="*/ 0 w 456"/>
                <a:gd name="T9" fmla="*/ 0 h 367"/>
                <a:gd name="T10" fmla="*/ 0 w 456"/>
                <a:gd name="T11" fmla="*/ 0 h 367"/>
                <a:gd name="T12" fmla="*/ 0 w 456"/>
                <a:gd name="T13" fmla="*/ 0 h 367"/>
                <a:gd name="T14" fmla="*/ 0 w 456"/>
                <a:gd name="T15" fmla="*/ 0 h 367"/>
                <a:gd name="T16" fmla="*/ 0 w 456"/>
                <a:gd name="T17" fmla="*/ 0 h 367"/>
                <a:gd name="T18" fmla="*/ 0 w 456"/>
                <a:gd name="T19" fmla="*/ 0 h 367"/>
                <a:gd name="T20" fmla="*/ 0 w 456"/>
                <a:gd name="T21" fmla="*/ 0 h 367"/>
                <a:gd name="T22" fmla="*/ 0 w 456"/>
                <a:gd name="T23" fmla="*/ 0 h 367"/>
                <a:gd name="T24" fmla="*/ 0 w 456"/>
                <a:gd name="T25" fmla="*/ 0 h 367"/>
                <a:gd name="T26" fmla="*/ 0 w 456"/>
                <a:gd name="T27" fmla="*/ 0 h 367"/>
                <a:gd name="T28" fmla="*/ 0 w 456"/>
                <a:gd name="T29" fmla="*/ 0 h 367"/>
                <a:gd name="T30" fmla="*/ 0 w 456"/>
                <a:gd name="T31" fmla="*/ 0 h 367"/>
                <a:gd name="T32" fmla="*/ 0 w 456"/>
                <a:gd name="T33" fmla="*/ 0 h 367"/>
                <a:gd name="T34" fmla="*/ 0 w 456"/>
                <a:gd name="T35" fmla="*/ 0 h 367"/>
                <a:gd name="T36" fmla="*/ 0 w 456"/>
                <a:gd name="T37" fmla="*/ 0 h 367"/>
                <a:gd name="T38" fmla="*/ 0 w 456"/>
                <a:gd name="T39" fmla="*/ 0 h 367"/>
                <a:gd name="T40" fmla="*/ 0 w 456"/>
                <a:gd name="T41" fmla="*/ 0 h 367"/>
                <a:gd name="T42" fmla="*/ 0 w 456"/>
                <a:gd name="T43" fmla="*/ 0 h 367"/>
                <a:gd name="T44" fmla="*/ 0 w 456"/>
                <a:gd name="T45" fmla="*/ 0 h 367"/>
                <a:gd name="T46" fmla="*/ 0 w 456"/>
                <a:gd name="T47" fmla="*/ 0 h 367"/>
                <a:gd name="T48" fmla="*/ 0 w 456"/>
                <a:gd name="T49" fmla="*/ 0 h 367"/>
                <a:gd name="T50" fmla="*/ 0 w 456"/>
                <a:gd name="T51" fmla="*/ 0 h 367"/>
                <a:gd name="T52" fmla="*/ 0 w 456"/>
                <a:gd name="T53" fmla="*/ 0 h 367"/>
                <a:gd name="T54" fmla="*/ 0 w 456"/>
                <a:gd name="T55" fmla="*/ 0 h 367"/>
                <a:gd name="T56" fmla="*/ 0 w 456"/>
                <a:gd name="T57" fmla="*/ 0 h 367"/>
                <a:gd name="T58" fmla="*/ 0 w 456"/>
                <a:gd name="T59" fmla="*/ 0 h 367"/>
                <a:gd name="T60" fmla="*/ 0 w 456"/>
                <a:gd name="T61" fmla="*/ 0 h 367"/>
                <a:gd name="T62" fmla="*/ 0 w 456"/>
                <a:gd name="T63" fmla="*/ 0 h 367"/>
                <a:gd name="T64" fmla="*/ 0 w 456"/>
                <a:gd name="T65" fmla="*/ 0 h 3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6"/>
                <a:gd name="T100" fmla="*/ 0 h 367"/>
                <a:gd name="T101" fmla="*/ 456 w 456"/>
                <a:gd name="T102" fmla="*/ 367 h 3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6" h="367">
                  <a:moveTo>
                    <a:pt x="425" y="80"/>
                  </a:moveTo>
                  <a:lnTo>
                    <a:pt x="358" y="80"/>
                  </a:lnTo>
                  <a:lnTo>
                    <a:pt x="358" y="176"/>
                  </a:lnTo>
                  <a:lnTo>
                    <a:pt x="330" y="191"/>
                  </a:lnTo>
                  <a:lnTo>
                    <a:pt x="312" y="208"/>
                  </a:lnTo>
                  <a:lnTo>
                    <a:pt x="330" y="226"/>
                  </a:lnTo>
                  <a:lnTo>
                    <a:pt x="312" y="226"/>
                  </a:lnTo>
                  <a:lnTo>
                    <a:pt x="297" y="271"/>
                  </a:lnTo>
                  <a:lnTo>
                    <a:pt x="245" y="289"/>
                  </a:lnTo>
                  <a:lnTo>
                    <a:pt x="213" y="321"/>
                  </a:lnTo>
                  <a:lnTo>
                    <a:pt x="213" y="349"/>
                  </a:lnTo>
                  <a:lnTo>
                    <a:pt x="130" y="367"/>
                  </a:lnTo>
                  <a:lnTo>
                    <a:pt x="46" y="351"/>
                  </a:lnTo>
                  <a:lnTo>
                    <a:pt x="62" y="305"/>
                  </a:lnTo>
                  <a:lnTo>
                    <a:pt x="62" y="289"/>
                  </a:lnTo>
                  <a:lnTo>
                    <a:pt x="30" y="289"/>
                  </a:lnTo>
                  <a:lnTo>
                    <a:pt x="18" y="239"/>
                  </a:lnTo>
                  <a:lnTo>
                    <a:pt x="0" y="226"/>
                  </a:lnTo>
                  <a:lnTo>
                    <a:pt x="0" y="208"/>
                  </a:lnTo>
                  <a:lnTo>
                    <a:pt x="14" y="131"/>
                  </a:lnTo>
                  <a:lnTo>
                    <a:pt x="67" y="145"/>
                  </a:lnTo>
                  <a:lnTo>
                    <a:pt x="92" y="97"/>
                  </a:lnTo>
                  <a:lnTo>
                    <a:pt x="130" y="96"/>
                  </a:lnTo>
                  <a:lnTo>
                    <a:pt x="145" y="50"/>
                  </a:lnTo>
                  <a:lnTo>
                    <a:pt x="180" y="33"/>
                  </a:lnTo>
                  <a:lnTo>
                    <a:pt x="230" y="45"/>
                  </a:lnTo>
                  <a:lnTo>
                    <a:pt x="296" y="47"/>
                  </a:lnTo>
                  <a:lnTo>
                    <a:pt x="312" y="0"/>
                  </a:lnTo>
                  <a:lnTo>
                    <a:pt x="330" y="17"/>
                  </a:lnTo>
                  <a:lnTo>
                    <a:pt x="340" y="63"/>
                  </a:lnTo>
                  <a:lnTo>
                    <a:pt x="392" y="47"/>
                  </a:lnTo>
                  <a:lnTo>
                    <a:pt x="456" y="47"/>
                  </a:lnTo>
                  <a:lnTo>
                    <a:pt x="425" y="8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53" name="Freeform 338"/>
            <p:cNvSpPr>
              <a:spLocks noChangeAspect="1"/>
            </p:cNvSpPr>
            <p:nvPr/>
          </p:nvSpPr>
          <p:spPr bwMode="auto">
            <a:xfrm>
              <a:off x="2969" y="1968"/>
              <a:ext cx="34" cy="27"/>
            </a:xfrm>
            <a:custGeom>
              <a:avLst/>
              <a:gdLst>
                <a:gd name="T0" fmla="*/ 0 w 84"/>
                <a:gd name="T1" fmla="*/ 0 h 64"/>
                <a:gd name="T2" fmla="*/ 0 w 84"/>
                <a:gd name="T3" fmla="*/ 0 h 64"/>
                <a:gd name="T4" fmla="*/ 0 w 84"/>
                <a:gd name="T5" fmla="*/ 0 h 64"/>
                <a:gd name="T6" fmla="*/ 0 w 84"/>
                <a:gd name="T7" fmla="*/ 0 h 64"/>
                <a:gd name="T8" fmla="*/ 0 w 84"/>
                <a:gd name="T9" fmla="*/ 0 h 64"/>
                <a:gd name="T10" fmla="*/ 0 w 84"/>
                <a:gd name="T11" fmla="*/ 0 h 64"/>
                <a:gd name="T12" fmla="*/ 0 w 84"/>
                <a:gd name="T13" fmla="*/ 0 h 64"/>
                <a:gd name="T14" fmla="*/ 0 60000 65536"/>
                <a:gd name="T15" fmla="*/ 0 60000 65536"/>
                <a:gd name="T16" fmla="*/ 0 60000 65536"/>
                <a:gd name="T17" fmla="*/ 0 60000 65536"/>
                <a:gd name="T18" fmla="*/ 0 60000 65536"/>
                <a:gd name="T19" fmla="*/ 0 60000 65536"/>
                <a:gd name="T20" fmla="*/ 0 60000 65536"/>
                <a:gd name="T21" fmla="*/ 0 w 84"/>
                <a:gd name="T22" fmla="*/ 0 h 64"/>
                <a:gd name="T23" fmla="*/ 84 w 84"/>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64">
                  <a:moveTo>
                    <a:pt x="84" y="64"/>
                  </a:moveTo>
                  <a:lnTo>
                    <a:pt x="84" y="32"/>
                  </a:lnTo>
                  <a:lnTo>
                    <a:pt x="54" y="32"/>
                  </a:lnTo>
                  <a:lnTo>
                    <a:pt x="16" y="0"/>
                  </a:lnTo>
                  <a:lnTo>
                    <a:pt x="0" y="32"/>
                  </a:lnTo>
                  <a:lnTo>
                    <a:pt x="16" y="64"/>
                  </a:lnTo>
                  <a:lnTo>
                    <a:pt x="84" y="64"/>
                  </a:lnTo>
                  <a:close/>
                </a:path>
              </a:pathLst>
            </a:custGeom>
            <a:grpFill/>
            <a:ln w="3175">
              <a:solidFill>
                <a:schemeClr val="bg1"/>
              </a:solidFill>
              <a:round/>
              <a:headEnd/>
              <a:tailEnd/>
            </a:ln>
          </p:spPr>
          <p:txBody>
            <a:bodyPr wrap="none" anchor="ctr"/>
            <a:lstStyle/>
            <a:p>
              <a:pPr fontAlgn="base">
                <a:spcBef>
                  <a:spcPct val="0"/>
                </a:spcBef>
                <a:spcAft>
                  <a:spcPct val="0"/>
                </a:spcAft>
                <a:defRPr/>
              </a:pPr>
              <a:endParaRPr lang="en-GB" dirty="0">
                <a:solidFill>
                  <a:srgbClr val="0B023B"/>
                </a:solidFill>
                <a:cs typeface="Arial" charset="0"/>
              </a:endParaRPr>
            </a:p>
          </p:txBody>
        </p:sp>
        <p:sp>
          <p:nvSpPr>
            <p:cNvPr id="82454" name="Freeform 339">
              <a:hlinkClick r:id="rId3" action="ppaction://hlinksldjump" tooltip="Estland"/>
            </p:cNvPr>
            <p:cNvSpPr>
              <a:spLocks noChangeAspect="1"/>
            </p:cNvSpPr>
            <p:nvPr/>
          </p:nvSpPr>
          <p:spPr bwMode="auto">
            <a:xfrm>
              <a:off x="3003" y="1875"/>
              <a:ext cx="45" cy="51"/>
            </a:xfrm>
            <a:custGeom>
              <a:avLst/>
              <a:gdLst>
                <a:gd name="T0" fmla="*/ 0 w 115"/>
                <a:gd name="T1" fmla="*/ 0 h 118"/>
                <a:gd name="T2" fmla="*/ 0 w 115"/>
                <a:gd name="T3" fmla="*/ 0 h 118"/>
                <a:gd name="T4" fmla="*/ 0 w 115"/>
                <a:gd name="T5" fmla="*/ 0 h 118"/>
                <a:gd name="T6" fmla="*/ 0 w 115"/>
                <a:gd name="T7" fmla="*/ 0 h 118"/>
                <a:gd name="T8" fmla="*/ 0 w 115"/>
                <a:gd name="T9" fmla="*/ 0 h 118"/>
                <a:gd name="T10" fmla="*/ 0 w 115"/>
                <a:gd name="T11" fmla="*/ 0 h 118"/>
                <a:gd name="T12" fmla="*/ 0 w 115"/>
                <a:gd name="T13" fmla="*/ 0 h 118"/>
                <a:gd name="T14" fmla="*/ 0 w 115"/>
                <a:gd name="T15" fmla="*/ 0 h 118"/>
                <a:gd name="T16" fmla="*/ 0 w 115"/>
                <a:gd name="T17" fmla="*/ 0 h 118"/>
                <a:gd name="T18" fmla="*/ 0 w 115"/>
                <a:gd name="T19" fmla="*/ 0 h 118"/>
                <a:gd name="T20" fmla="*/ 0 w 115"/>
                <a:gd name="T21" fmla="*/ 0 h 118"/>
                <a:gd name="T22" fmla="*/ 0 w 115"/>
                <a:gd name="T23" fmla="*/ 0 h 1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5"/>
                <a:gd name="T37" fmla="*/ 0 h 118"/>
                <a:gd name="T38" fmla="*/ 115 w 115"/>
                <a:gd name="T39" fmla="*/ 118 h 1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5" h="118">
                  <a:moveTo>
                    <a:pt x="115" y="10"/>
                  </a:moveTo>
                  <a:lnTo>
                    <a:pt x="32" y="0"/>
                  </a:lnTo>
                  <a:lnTo>
                    <a:pt x="0" y="17"/>
                  </a:lnTo>
                  <a:lnTo>
                    <a:pt x="0" y="68"/>
                  </a:lnTo>
                  <a:lnTo>
                    <a:pt x="17" y="85"/>
                  </a:lnTo>
                  <a:lnTo>
                    <a:pt x="17" y="100"/>
                  </a:lnTo>
                  <a:lnTo>
                    <a:pt x="50" y="100"/>
                  </a:lnTo>
                  <a:lnTo>
                    <a:pt x="82" y="118"/>
                  </a:lnTo>
                  <a:lnTo>
                    <a:pt x="101" y="90"/>
                  </a:lnTo>
                  <a:lnTo>
                    <a:pt x="101" y="72"/>
                  </a:lnTo>
                  <a:lnTo>
                    <a:pt x="89" y="40"/>
                  </a:lnTo>
                  <a:lnTo>
                    <a:pt x="113" y="1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55" name="Freeform 340">
              <a:hlinkClick r:id="rId3" action="ppaction://hlinksldjump" tooltip="Lettland"/>
            </p:cNvPr>
            <p:cNvSpPr>
              <a:spLocks noChangeAspect="1"/>
            </p:cNvSpPr>
            <p:nvPr/>
          </p:nvSpPr>
          <p:spPr bwMode="auto">
            <a:xfrm>
              <a:off x="2976" y="1914"/>
              <a:ext cx="80" cy="54"/>
            </a:xfrm>
            <a:custGeom>
              <a:avLst/>
              <a:gdLst>
                <a:gd name="T0" fmla="*/ 0 w 200"/>
                <a:gd name="T1" fmla="*/ 0 h 123"/>
                <a:gd name="T2" fmla="*/ 0 w 200"/>
                <a:gd name="T3" fmla="*/ 0 h 123"/>
                <a:gd name="T4" fmla="*/ 0 w 200"/>
                <a:gd name="T5" fmla="*/ 0 h 123"/>
                <a:gd name="T6" fmla="*/ 0 w 200"/>
                <a:gd name="T7" fmla="*/ 0 h 123"/>
                <a:gd name="T8" fmla="*/ 0 w 200"/>
                <a:gd name="T9" fmla="*/ 0 h 123"/>
                <a:gd name="T10" fmla="*/ 0 w 200"/>
                <a:gd name="T11" fmla="*/ 0 h 123"/>
                <a:gd name="T12" fmla="*/ 0 w 200"/>
                <a:gd name="T13" fmla="*/ 0 h 123"/>
                <a:gd name="T14" fmla="*/ 0 w 200"/>
                <a:gd name="T15" fmla="*/ 0 h 123"/>
                <a:gd name="T16" fmla="*/ 0 w 200"/>
                <a:gd name="T17" fmla="*/ 0 h 123"/>
                <a:gd name="T18" fmla="*/ 0 w 200"/>
                <a:gd name="T19" fmla="*/ 0 h 123"/>
                <a:gd name="T20" fmla="*/ 0 w 200"/>
                <a:gd name="T21" fmla="*/ 0 h 123"/>
                <a:gd name="T22" fmla="*/ 0 w 200"/>
                <a:gd name="T23" fmla="*/ 0 h 123"/>
                <a:gd name="T24" fmla="*/ 0 w 200"/>
                <a:gd name="T25" fmla="*/ 0 h 123"/>
                <a:gd name="T26" fmla="*/ 0 w 200"/>
                <a:gd name="T27" fmla="*/ 0 h 123"/>
                <a:gd name="T28" fmla="*/ 0 w 200"/>
                <a:gd name="T29" fmla="*/ 0 h 123"/>
                <a:gd name="T30" fmla="*/ 0 w 200"/>
                <a:gd name="T31" fmla="*/ 0 h 123"/>
                <a:gd name="T32" fmla="*/ 0 w 200"/>
                <a:gd name="T33" fmla="*/ 0 h 123"/>
                <a:gd name="T34" fmla="*/ 0 w 200"/>
                <a:gd name="T35" fmla="*/ 0 h 123"/>
                <a:gd name="T36" fmla="*/ 0 w 200"/>
                <a:gd name="T37" fmla="*/ 0 h 1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
                <a:gd name="T58" fmla="*/ 0 h 123"/>
                <a:gd name="T59" fmla="*/ 200 w 200"/>
                <a:gd name="T60" fmla="*/ 123 h 1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 h="123">
                  <a:moveTo>
                    <a:pt x="0" y="90"/>
                  </a:moveTo>
                  <a:lnTo>
                    <a:pt x="0" y="45"/>
                  </a:lnTo>
                  <a:lnTo>
                    <a:pt x="35" y="27"/>
                  </a:lnTo>
                  <a:lnTo>
                    <a:pt x="67" y="60"/>
                  </a:lnTo>
                  <a:lnTo>
                    <a:pt x="84" y="45"/>
                  </a:lnTo>
                  <a:lnTo>
                    <a:pt x="84" y="10"/>
                  </a:lnTo>
                  <a:lnTo>
                    <a:pt x="117" y="10"/>
                  </a:lnTo>
                  <a:lnTo>
                    <a:pt x="149" y="27"/>
                  </a:lnTo>
                  <a:lnTo>
                    <a:pt x="166" y="0"/>
                  </a:lnTo>
                  <a:lnTo>
                    <a:pt x="188" y="16"/>
                  </a:lnTo>
                  <a:lnTo>
                    <a:pt x="186" y="30"/>
                  </a:lnTo>
                  <a:lnTo>
                    <a:pt x="200" y="66"/>
                  </a:lnTo>
                  <a:lnTo>
                    <a:pt x="199" y="105"/>
                  </a:lnTo>
                  <a:lnTo>
                    <a:pt x="166" y="123"/>
                  </a:lnTo>
                  <a:lnTo>
                    <a:pt x="134" y="90"/>
                  </a:lnTo>
                  <a:lnTo>
                    <a:pt x="117" y="90"/>
                  </a:lnTo>
                  <a:lnTo>
                    <a:pt x="67" y="105"/>
                  </a:lnTo>
                  <a:lnTo>
                    <a:pt x="50" y="90"/>
                  </a:lnTo>
                  <a:lnTo>
                    <a:pt x="0" y="9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56" name="Freeform 341">
              <a:hlinkClick r:id="rId3" action="ppaction://hlinksldjump" tooltip="Weißrussland"/>
            </p:cNvPr>
            <p:cNvSpPr>
              <a:spLocks noChangeAspect="1"/>
            </p:cNvSpPr>
            <p:nvPr/>
          </p:nvSpPr>
          <p:spPr bwMode="auto">
            <a:xfrm>
              <a:off x="3010" y="1943"/>
              <a:ext cx="105" cy="101"/>
            </a:xfrm>
            <a:custGeom>
              <a:avLst/>
              <a:gdLst>
                <a:gd name="T0" fmla="*/ 0 w 264"/>
                <a:gd name="T1" fmla="*/ 0 h 235"/>
                <a:gd name="T2" fmla="*/ 0 w 264"/>
                <a:gd name="T3" fmla="*/ 0 h 235"/>
                <a:gd name="T4" fmla="*/ 0 w 264"/>
                <a:gd name="T5" fmla="*/ 0 h 235"/>
                <a:gd name="T6" fmla="*/ 0 w 264"/>
                <a:gd name="T7" fmla="*/ 0 h 235"/>
                <a:gd name="T8" fmla="*/ 0 w 264"/>
                <a:gd name="T9" fmla="*/ 0 h 235"/>
                <a:gd name="T10" fmla="*/ 0 w 264"/>
                <a:gd name="T11" fmla="*/ 0 h 235"/>
                <a:gd name="T12" fmla="*/ 0 w 264"/>
                <a:gd name="T13" fmla="*/ 0 h 235"/>
                <a:gd name="T14" fmla="*/ 0 w 264"/>
                <a:gd name="T15" fmla="*/ 0 h 235"/>
                <a:gd name="T16" fmla="*/ 0 w 264"/>
                <a:gd name="T17" fmla="*/ 0 h 235"/>
                <a:gd name="T18" fmla="*/ 0 w 264"/>
                <a:gd name="T19" fmla="*/ 0 h 235"/>
                <a:gd name="T20" fmla="*/ 0 w 264"/>
                <a:gd name="T21" fmla="*/ 0 h 235"/>
                <a:gd name="T22" fmla="*/ 0 w 264"/>
                <a:gd name="T23" fmla="*/ 0 h 235"/>
                <a:gd name="T24" fmla="*/ 0 w 264"/>
                <a:gd name="T25" fmla="*/ 0 h 235"/>
                <a:gd name="T26" fmla="*/ 0 w 264"/>
                <a:gd name="T27" fmla="*/ 0 h 235"/>
                <a:gd name="T28" fmla="*/ 0 w 264"/>
                <a:gd name="T29" fmla="*/ 0 h 235"/>
                <a:gd name="T30" fmla="*/ 0 w 264"/>
                <a:gd name="T31" fmla="*/ 0 h 235"/>
                <a:gd name="T32" fmla="*/ 0 w 264"/>
                <a:gd name="T33" fmla="*/ 0 h 235"/>
                <a:gd name="T34" fmla="*/ 0 w 264"/>
                <a:gd name="T35" fmla="*/ 0 h 235"/>
                <a:gd name="T36" fmla="*/ 0 w 264"/>
                <a:gd name="T37" fmla="*/ 0 h 235"/>
                <a:gd name="T38" fmla="*/ 0 w 264"/>
                <a:gd name="T39" fmla="*/ 0 h 235"/>
                <a:gd name="T40" fmla="*/ 0 w 264"/>
                <a:gd name="T41" fmla="*/ 0 h 235"/>
                <a:gd name="T42" fmla="*/ 0 w 264"/>
                <a:gd name="T43" fmla="*/ 0 h 235"/>
                <a:gd name="T44" fmla="*/ 0 w 264"/>
                <a:gd name="T45" fmla="*/ 0 h 235"/>
                <a:gd name="T46" fmla="*/ 0 w 264"/>
                <a:gd name="T47" fmla="*/ 0 h 235"/>
                <a:gd name="T48" fmla="*/ 0 w 264"/>
                <a:gd name="T49" fmla="*/ 0 h 235"/>
                <a:gd name="T50" fmla="*/ 0 w 264"/>
                <a:gd name="T51" fmla="*/ 0 h 235"/>
                <a:gd name="T52" fmla="*/ 0 w 264"/>
                <a:gd name="T53" fmla="*/ 0 h 235"/>
                <a:gd name="T54" fmla="*/ 0 w 264"/>
                <a:gd name="T55" fmla="*/ 0 h 235"/>
                <a:gd name="T56" fmla="*/ 0 w 264"/>
                <a:gd name="T57" fmla="*/ 0 h 235"/>
                <a:gd name="T58" fmla="*/ 0 w 264"/>
                <a:gd name="T59" fmla="*/ 0 h 235"/>
                <a:gd name="T60" fmla="*/ 0 w 264"/>
                <a:gd name="T61" fmla="*/ 0 h 235"/>
                <a:gd name="T62" fmla="*/ 0 w 264"/>
                <a:gd name="T63" fmla="*/ 0 h 2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4"/>
                <a:gd name="T97" fmla="*/ 0 h 235"/>
                <a:gd name="T98" fmla="*/ 264 w 264"/>
                <a:gd name="T99" fmla="*/ 235 h 2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4" h="235">
                  <a:moveTo>
                    <a:pt x="110" y="0"/>
                  </a:moveTo>
                  <a:lnTo>
                    <a:pt x="146" y="2"/>
                  </a:lnTo>
                  <a:lnTo>
                    <a:pt x="148" y="22"/>
                  </a:lnTo>
                  <a:lnTo>
                    <a:pt x="178" y="0"/>
                  </a:lnTo>
                  <a:lnTo>
                    <a:pt x="200" y="18"/>
                  </a:lnTo>
                  <a:lnTo>
                    <a:pt x="200" y="46"/>
                  </a:lnTo>
                  <a:lnTo>
                    <a:pt x="230" y="76"/>
                  </a:lnTo>
                  <a:lnTo>
                    <a:pt x="230" y="92"/>
                  </a:lnTo>
                  <a:lnTo>
                    <a:pt x="264" y="96"/>
                  </a:lnTo>
                  <a:lnTo>
                    <a:pt x="252" y="110"/>
                  </a:lnTo>
                  <a:lnTo>
                    <a:pt x="234" y="112"/>
                  </a:lnTo>
                  <a:lnTo>
                    <a:pt x="232" y="130"/>
                  </a:lnTo>
                  <a:lnTo>
                    <a:pt x="246" y="160"/>
                  </a:lnTo>
                  <a:lnTo>
                    <a:pt x="228" y="200"/>
                  </a:lnTo>
                  <a:lnTo>
                    <a:pt x="195" y="235"/>
                  </a:lnTo>
                  <a:lnTo>
                    <a:pt x="195" y="217"/>
                  </a:lnTo>
                  <a:lnTo>
                    <a:pt x="161" y="217"/>
                  </a:lnTo>
                  <a:lnTo>
                    <a:pt x="146" y="235"/>
                  </a:lnTo>
                  <a:lnTo>
                    <a:pt x="115" y="217"/>
                  </a:lnTo>
                  <a:lnTo>
                    <a:pt x="50" y="217"/>
                  </a:lnTo>
                  <a:lnTo>
                    <a:pt x="15" y="235"/>
                  </a:lnTo>
                  <a:lnTo>
                    <a:pt x="15" y="217"/>
                  </a:lnTo>
                  <a:lnTo>
                    <a:pt x="0" y="200"/>
                  </a:lnTo>
                  <a:lnTo>
                    <a:pt x="15" y="189"/>
                  </a:lnTo>
                  <a:lnTo>
                    <a:pt x="0" y="139"/>
                  </a:lnTo>
                  <a:lnTo>
                    <a:pt x="33" y="139"/>
                  </a:lnTo>
                  <a:lnTo>
                    <a:pt x="65" y="105"/>
                  </a:lnTo>
                  <a:lnTo>
                    <a:pt x="65" y="87"/>
                  </a:lnTo>
                  <a:lnTo>
                    <a:pt x="83" y="72"/>
                  </a:lnTo>
                  <a:lnTo>
                    <a:pt x="83" y="55"/>
                  </a:lnTo>
                  <a:lnTo>
                    <a:pt x="115" y="42"/>
                  </a:lnTo>
                  <a:lnTo>
                    <a:pt x="114"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57" name="Freeform 342">
              <a:hlinkClick r:id="rId3" action="ppaction://hlinksldjump" tooltip="Georgien"/>
            </p:cNvPr>
            <p:cNvSpPr>
              <a:spLocks noChangeAspect="1"/>
            </p:cNvSpPr>
            <p:nvPr/>
          </p:nvSpPr>
          <p:spPr bwMode="auto">
            <a:xfrm>
              <a:off x="3234" y="2175"/>
              <a:ext cx="85" cy="50"/>
            </a:xfrm>
            <a:custGeom>
              <a:avLst/>
              <a:gdLst>
                <a:gd name="T0" fmla="*/ 0 w 212"/>
                <a:gd name="T1" fmla="*/ 0 h 112"/>
                <a:gd name="T2" fmla="*/ 0 w 212"/>
                <a:gd name="T3" fmla="*/ 0 h 112"/>
                <a:gd name="T4" fmla="*/ 0 w 212"/>
                <a:gd name="T5" fmla="*/ 0 h 112"/>
                <a:gd name="T6" fmla="*/ 0 w 212"/>
                <a:gd name="T7" fmla="*/ 0 h 112"/>
                <a:gd name="T8" fmla="*/ 0 w 212"/>
                <a:gd name="T9" fmla="*/ 0 h 112"/>
                <a:gd name="T10" fmla="*/ 0 w 212"/>
                <a:gd name="T11" fmla="*/ 0 h 112"/>
                <a:gd name="T12" fmla="*/ 0 w 212"/>
                <a:gd name="T13" fmla="*/ 0 h 112"/>
                <a:gd name="T14" fmla="*/ 0 w 212"/>
                <a:gd name="T15" fmla="*/ 0 h 112"/>
                <a:gd name="T16" fmla="*/ 0 w 212"/>
                <a:gd name="T17" fmla="*/ 0 h 112"/>
                <a:gd name="T18" fmla="*/ 0 w 212"/>
                <a:gd name="T19" fmla="*/ 0 h 112"/>
                <a:gd name="T20" fmla="*/ 0 w 212"/>
                <a:gd name="T21" fmla="*/ 0 h 112"/>
                <a:gd name="T22" fmla="*/ 0 w 212"/>
                <a:gd name="T23" fmla="*/ 0 h 112"/>
                <a:gd name="T24" fmla="*/ 0 w 212"/>
                <a:gd name="T25" fmla="*/ 0 h 112"/>
                <a:gd name="T26" fmla="*/ 0 w 212"/>
                <a:gd name="T27" fmla="*/ 0 h 112"/>
                <a:gd name="T28" fmla="*/ 0 w 212"/>
                <a:gd name="T29" fmla="*/ 0 h 112"/>
                <a:gd name="T30" fmla="*/ 0 w 212"/>
                <a:gd name="T31" fmla="*/ 0 h 112"/>
                <a:gd name="T32" fmla="*/ 0 w 212"/>
                <a:gd name="T33" fmla="*/ 0 h 112"/>
                <a:gd name="T34" fmla="*/ 0 w 212"/>
                <a:gd name="T35" fmla="*/ 0 h 112"/>
                <a:gd name="T36" fmla="*/ 0 w 212"/>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2"/>
                <a:gd name="T58" fmla="*/ 0 h 112"/>
                <a:gd name="T59" fmla="*/ 212 w 212"/>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2" h="112">
                  <a:moveTo>
                    <a:pt x="0" y="3"/>
                  </a:moveTo>
                  <a:lnTo>
                    <a:pt x="20" y="0"/>
                  </a:lnTo>
                  <a:lnTo>
                    <a:pt x="72" y="18"/>
                  </a:lnTo>
                  <a:lnTo>
                    <a:pt x="102" y="16"/>
                  </a:lnTo>
                  <a:lnTo>
                    <a:pt x="126" y="34"/>
                  </a:lnTo>
                  <a:lnTo>
                    <a:pt x="178" y="34"/>
                  </a:lnTo>
                  <a:lnTo>
                    <a:pt x="176" y="48"/>
                  </a:lnTo>
                  <a:lnTo>
                    <a:pt x="194" y="60"/>
                  </a:lnTo>
                  <a:lnTo>
                    <a:pt x="195" y="84"/>
                  </a:lnTo>
                  <a:lnTo>
                    <a:pt x="212" y="97"/>
                  </a:lnTo>
                  <a:lnTo>
                    <a:pt x="177" y="84"/>
                  </a:lnTo>
                  <a:lnTo>
                    <a:pt x="162" y="97"/>
                  </a:lnTo>
                  <a:lnTo>
                    <a:pt x="145" y="97"/>
                  </a:lnTo>
                  <a:lnTo>
                    <a:pt x="112" y="112"/>
                  </a:lnTo>
                  <a:lnTo>
                    <a:pt x="99" y="84"/>
                  </a:lnTo>
                  <a:lnTo>
                    <a:pt x="50" y="84"/>
                  </a:lnTo>
                  <a:lnTo>
                    <a:pt x="50" y="51"/>
                  </a:lnTo>
                  <a:lnTo>
                    <a:pt x="17" y="20"/>
                  </a:lnTo>
                  <a:lnTo>
                    <a:pt x="0" y="3"/>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58" name="Freeform 343"/>
            <p:cNvSpPr>
              <a:spLocks noChangeAspect="1"/>
            </p:cNvSpPr>
            <p:nvPr/>
          </p:nvSpPr>
          <p:spPr bwMode="auto">
            <a:xfrm>
              <a:off x="3039" y="1832"/>
              <a:ext cx="83" cy="111"/>
            </a:xfrm>
            <a:custGeom>
              <a:avLst/>
              <a:gdLst>
                <a:gd name="T0" fmla="*/ 0 w 207"/>
                <a:gd name="T1" fmla="*/ 0 h 250"/>
                <a:gd name="T2" fmla="*/ 0 w 207"/>
                <a:gd name="T3" fmla="*/ 0 h 250"/>
                <a:gd name="T4" fmla="*/ 0 w 207"/>
                <a:gd name="T5" fmla="*/ 0 h 250"/>
                <a:gd name="T6" fmla="*/ 0 w 207"/>
                <a:gd name="T7" fmla="*/ 0 h 250"/>
                <a:gd name="T8" fmla="*/ 0 w 207"/>
                <a:gd name="T9" fmla="*/ 0 h 250"/>
                <a:gd name="T10" fmla="*/ 0 w 207"/>
                <a:gd name="T11" fmla="*/ 0 h 250"/>
                <a:gd name="T12" fmla="*/ 0 w 207"/>
                <a:gd name="T13" fmla="*/ 0 h 250"/>
                <a:gd name="T14" fmla="*/ 0 w 207"/>
                <a:gd name="T15" fmla="*/ 0 h 250"/>
                <a:gd name="T16" fmla="*/ 0 w 207"/>
                <a:gd name="T17" fmla="*/ 0 h 250"/>
                <a:gd name="T18" fmla="*/ 0 w 207"/>
                <a:gd name="T19" fmla="*/ 0 h 250"/>
                <a:gd name="T20" fmla="*/ 0 w 207"/>
                <a:gd name="T21" fmla="*/ 0 h 250"/>
                <a:gd name="T22" fmla="*/ 0 w 207"/>
                <a:gd name="T23" fmla="*/ 0 h 250"/>
                <a:gd name="T24" fmla="*/ 0 w 207"/>
                <a:gd name="T25" fmla="*/ 0 h 250"/>
                <a:gd name="T26" fmla="*/ 0 w 207"/>
                <a:gd name="T27" fmla="*/ 0 h 250"/>
                <a:gd name="T28" fmla="*/ 0 w 207"/>
                <a:gd name="T29" fmla="*/ 0 h 250"/>
                <a:gd name="T30" fmla="*/ 0 w 207"/>
                <a:gd name="T31" fmla="*/ 0 h 250"/>
                <a:gd name="T32" fmla="*/ 0 w 207"/>
                <a:gd name="T33" fmla="*/ 0 h 250"/>
                <a:gd name="T34" fmla="*/ 0 w 207"/>
                <a:gd name="T35" fmla="*/ 0 h 250"/>
                <a:gd name="T36" fmla="*/ 0 w 207"/>
                <a:gd name="T37" fmla="*/ 0 h 250"/>
                <a:gd name="T38" fmla="*/ 0 w 207"/>
                <a:gd name="T39" fmla="*/ 0 h 250"/>
                <a:gd name="T40" fmla="*/ 0 w 207"/>
                <a:gd name="T41" fmla="*/ 0 h 250"/>
                <a:gd name="T42" fmla="*/ 0 w 207"/>
                <a:gd name="T43" fmla="*/ 0 h 250"/>
                <a:gd name="T44" fmla="*/ 0 w 207"/>
                <a:gd name="T45" fmla="*/ 0 h 250"/>
                <a:gd name="T46" fmla="*/ 0 w 207"/>
                <a:gd name="T47" fmla="*/ 0 h 250"/>
                <a:gd name="T48" fmla="*/ 0 w 207"/>
                <a:gd name="T49" fmla="*/ 0 h 250"/>
                <a:gd name="T50" fmla="*/ 0 w 207"/>
                <a:gd name="T51" fmla="*/ 0 h 250"/>
                <a:gd name="T52" fmla="*/ 0 w 207"/>
                <a:gd name="T53" fmla="*/ 0 h 250"/>
                <a:gd name="T54" fmla="*/ 0 w 207"/>
                <a:gd name="T55" fmla="*/ 0 h 250"/>
                <a:gd name="T56" fmla="*/ 0 w 207"/>
                <a:gd name="T57" fmla="*/ 0 h 250"/>
                <a:gd name="T58" fmla="*/ 0 w 207"/>
                <a:gd name="T59" fmla="*/ 0 h 250"/>
                <a:gd name="T60" fmla="*/ 0 w 207"/>
                <a:gd name="T61" fmla="*/ 0 h 250"/>
                <a:gd name="T62" fmla="*/ 0 w 207"/>
                <a:gd name="T63" fmla="*/ 0 h 250"/>
                <a:gd name="T64" fmla="*/ 0 w 207"/>
                <a:gd name="T65" fmla="*/ 0 h 250"/>
                <a:gd name="T66" fmla="*/ 0 w 207"/>
                <a:gd name="T67" fmla="*/ 0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7"/>
                <a:gd name="T103" fmla="*/ 0 h 250"/>
                <a:gd name="T104" fmla="*/ 207 w 207"/>
                <a:gd name="T105" fmla="*/ 250 h 2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7" h="250">
                  <a:moveTo>
                    <a:pt x="39" y="250"/>
                  </a:moveTo>
                  <a:lnTo>
                    <a:pt x="32" y="234"/>
                  </a:lnTo>
                  <a:lnTo>
                    <a:pt x="26" y="204"/>
                  </a:lnTo>
                  <a:lnTo>
                    <a:pt x="10" y="188"/>
                  </a:lnTo>
                  <a:lnTo>
                    <a:pt x="12" y="166"/>
                  </a:lnTo>
                  <a:lnTo>
                    <a:pt x="0" y="134"/>
                  </a:lnTo>
                  <a:lnTo>
                    <a:pt x="14" y="118"/>
                  </a:lnTo>
                  <a:lnTo>
                    <a:pt x="16" y="106"/>
                  </a:lnTo>
                  <a:lnTo>
                    <a:pt x="32" y="104"/>
                  </a:lnTo>
                  <a:lnTo>
                    <a:pt x="92" y="78"/>
                  </a:lnTo>
                  <a:lnTo>
                    <a:pt x="88" y="62"/>
                  </a:lnTo>
                  <a:lnTo>
                    <a:pt x="56" y="45"/>
                  </a:lnTo>
                  <a:lnTo>
                    <a:pt x="37" y="27"/>
                  </a:lnTo>
                  <a:lnTo>
                    <a:pt x="68" y="0"/>
                  </a:lnTo>
                  <a:lnTo>
                    <a:pt x="90" y="24"/>
                  </a:lnTo>
                  <a:lnTo>
                    <a:pt x="139" y="41"/>
                  </a:lnTo>
                  <a:lnTo>
                    <a:pt x="161" y="27"/>
                  </a:lnTo>
                  <a:lnTo>
                    <a:pt x="162" y="16"/>
                  </a:lnTo>
                  <a:lnTo>
                    <a:pt x="207" y="19"/>
                  </a:lnTo>
                  <a:lnTo>
                    <a:pt x="184" y="73"/>
                  </a:lnTo>
                  <a:lnTo>
                    <a:pt x="193" y="91"/>
                  </a:lnTo>
                  <a:lnTo>
                    <a:pt x="171" y="107"/>
                  </a:lnTo>
                  <a:lnTo>
                    <a:pt x="181" y="128"/>
                  </a:lnTo>
                  <a:lnTo>
                    <a:pt x="195" y="128"/>
                  </a:lnTo>
                  <a:lnTo>
                    <a:pt x="201" y="139"/>
                  </a:lnTo>
                  <a:lnTo>
                    <a:pt x="164" y="150"/>
                  </a:lnTo>
                  <a:lnTo>
                    <a:pt x="140" y="151"/>
                  </a:lnTo>
                  <a:lnTo>
                    <a:pt x="130" y="166"/>
                  </a:lnTo>
                  <a:lnTo>
                    <a:pt x="110" y="180"/>
                  </a:lnTo>
                  <a:lnTo>
                    <a:pt x="52" y="194"/>
                  </a:lnTo>
                  <a:lnTo>
                    <a:pt x="49" y="210"/>
                  </a:lnTo>
                  <a:lnTo>
                    <a:pt x="61" y="225"/>
                  </a:lnTo>
                  <a:lnTo>
                    <a:pt x="54" y="241"/>
                  </a:lnTo>
                  <a:lnTo>
                    <a:pt x="39" y="250"/>
                  </a:lnTo>
                  <a:close/>
                </a:path>
              </a:pathLst>
            </a:custGeom>
            <a:grpFill/>
            <a:ln w="3175">
              <a:solidFill>
                <a:schemeClr val="bg1"/>
              </a:solidFill>
              <a:round/>
              <a:headEnd/>
              <a:tailEnd/>
            </a:ln>
          </p:spPr>
          <p:txBody>
            <a:bodyPr wrap="none" anchor="ctr"/>
            <a:lstStyle/>
            <a:p>
              <a:pPr fontAlgn="base">
                <a:spcBef>
                  <a:spcPct val="0"/>
                </a:spcBef>
                <a:spcAft>
                  <a:spcPct val="0"/>
                </a:spcAft>
                <a:defRPr/>
              </a:pPr>
              <a:endParaRPr lang="en-GB" dirty="0">
                <a:solidFill>
                  <a:srgbClr val="0B023B"/>
                </a:solidFill>
                <a:cs typeface="Arial" charset="0"/>
              </a:endParaRPr>
            </a:p>
          </p:txBody>
        </p:sp>
        <p:sp>
          <p:nvSpPr>
            <p:cNvPr id="82459" name="Freeform 344"/>
            <p:cNvSpPr>
              <a:spLocks noChangeAspect="1"/>
            </p:cNvSpPr>
            <p:nvPr/>
          </p:nvSpPr>
          <p:spPr bwMode="auto">
            <a:xfrm>
              <a:off x="3035" y="1576"/>
              <a:ext cx="383" cy="333"/>
            </a:xfrm>
            <a:custGeom>
              <a:avLst/>
              <a:gdLst>
                <a:gd name="T0" fmla="*/ 0 w 954"/>
                <a:gd name="T1" fmla="*/ 0 h 766"/>
                <a:gd name="T2" fmla="*/ 0 w 954"/>
                <a:gd name="T3" fmla="*/ 0 h 766"/>
                <a:gd name="T4" fmla="*/ 0 w 954"/>
                <a:gd name="T5" fmla="*/ 0 h 766"/>
                <a:gd name="T6" fmla="*/ 0 w 954"/>
                <a:gd name="T7" fmla="*/ 0 h 766"/>
                <a:gd name="T8" fmla="*/ 0 w 954"/>
                <a:gd name="T9" fmla="*/ 0 h 766"/>
                <a:gd name="T10" fmla="*/ 0 w 954"/>
                <a:gd name="T11" fmla="*/ 0 h 766"/>
                <a:gd name="T12" fmla="*/ 0 w 954"/>
                <a:gd name="T13" fmla="*/ 0 h 766"/>
                <a:gd name="T14" fmla="*/ 0 w 954"/>
                <a:gd name="T15" fmla="*/ 0 h 766"/>
                <a:gd name="T16" fmla="*/ 0 w 954"/>
                <a:gd name="T17" fmla="*/ 0 h 766"/>
                <a:gd name="T18" fmla="*/ 0 w 954"/>
                <a:gd name="T19" fmla="*/ 0 h 766"/>
                <a:gd name="T20" fmla="*/ 0 w 954"/>
                <a:gd name="T21" fmla="*/ 0 h 766"/>
                <a:gd name="T22" fmla="*/ 0 w 954"/>
                <a:gd name="T23" fmla="*/ 0 h 766"/>
                <a:gd name="T24" fmla="*/ 0 w 954"/>
                <a:gd name="T25" fmla="*/ 0 h 766"/>
                <a:gd name="T26" fmla="*/ 0 w 954"/>
                <a:gd name="T27" fmla="*/ 0 h 766"/>
                <a:gd name="T28" fmla="*/ 0 w 954"/>
                <a:gd name="T29" fmla="*/ 0 h 766"/>
                <a:gd name="T30" fmla="*/ 0 w 954"/>
                <a:gd name="T31" fmla="*/ 0 h 766"/>
                <a:gd name="T32" fmla="*/ 0 w 954"/>
                <a:gd name="T33" fmla="*/ 0 h 766"/>
                <a:gd name="T34" fmla="*/ 0 w 954"/>
                <a:gd name="T35" fmla="*/ 0 h 766"/>
                <a:gd name="T36" fmla="*/ 0 w 954"/>
                <a:gd name="T37" fmla="*/ 0 h 766"/>
                <a:gd name="T38" fmla="*/ 0 w 954"/>
                <a:gd name="T39" fmla="*/ 0 h 766"/>
                <a:gd name="T40" fmla="*/ 0 w 954"/>
                <a:gd name="T41" fmla="*/ 0 h 766"/>
                <a:gd name="T42" fmla="*/ 0 w 954"/>
                <a:gd name="T43" fmla="*/ 0 h 766"/>
                <a:gd name="T44" fmla="*/ 0 w 954"/>
                <a:gd name="T45" fmla="*/ 0 h 766"/>
                <a:gd name="T46" fmla="*/ 0 w 954"/>
                <a:gd name="T47" fmla="*/ 0 h 766"/>
                <a:gd name="T48" fmla="*/ 0 w 954"/>
                <a:gd name="T49" fmla="*/ 0 h 766"/>
                <a:gd name="T50" fmla="*/ 0 w 954"/>
                <a:gd name="T51" fmla="*/ 0 h 766"/>
                <a:gd name="T52" fmla="*/ 0 w 954"/>
                <a:gd name="T53" fmla="*/ 0 h 766"/>
                <a:gd name="T54" fmla="*/ 0 w 954"/>
                <a:gd name="T55" fmla="*/ 0 h 766"/>
                <a:gd name="T56" fmla="*/ 0 w 954"/>
                <a:gd name="T57" fmla="*/ 0 h 766"/>
                <a:gd name="T58" fmla="*/ 0 w 954"/>
                <a:gd name="T59" fmla="*/ 0 h 766"/>
                <a:gd name="T60" fmla="*/ 0 w 954"/>
                <a:gd name="T61" fmla="*/ 0 h 766"/>
                <a:gd name="T62" fmla="*/ 0 w 954"/>
                <a:gd name="T63" fmla="*/ 0 h 766"/>
                <a:gd name="T64" fmla="*/ 0 w 954"/>
                <a:gd name="T65" fmla="*/ 0 h 766"/>
                <a:gd name="T66" fmla="*/ 0 w 954"/>
                <a:gd name="T67" fmla="*/ 0 h 766"/>
                <a:gd name="T68" fmla="*/ 0 w 954"/>
                <a:gd name="T69" fmla="*/ 0 h 766"/>
                <a:gd name="T70" fmla="*/ 0 w 954"/>
                <a:gd name="T71" fmla="*/ 0 h 766"/>
                <a:gd name="T72" fmla="*/ 0 w 954"/>
                <a:gd name="T73" fmla="*/ 0 h 766"/>
                <a:gd name="T74" fmla="*/ 0 w 954"/>
                <a:gd name="T75" fmla="*/ 0 h 766"/>
                <a:gd name="T76" fmla="*/ 0 w 954"/>
                <a:gd name="T77" fmla="*/ 0 h 766"/>
                <a:gd name="T78" fmla="*/ 0 w 954"/>
                <a:gd name="T79" fmla="*/ 0 h 766"/>
                <a:gd name="T80" fmla="*/ 0 w 954"/>
                <a:gd name="T81" fmla="*/ 0 h 766"/>
                <a:gd name="T82" fmla="*/ 0 w 954"/>
                <a:gd name="T83" fmla="*/ 0 h 766"/>
                <a:gd name="T84" fmla="*/ 0 w 954"/>
                <a:gd name="T85" fmla="*/ 0 h 766"/>
                <a:gd name="T86" fmla="*/ 0 w 954"/>
                <a:gd name="T87" fmla="*/ 0 h 766"/>
                <a:gd name="T88" fmla="*/ 0 w 954"/>
                <a:gd name="T89" fmla="*/ 0 h 766"/>
                <a:gd name="T90" fmla="*/ 0 w 954"/>
                <a:gd name="T91" fmla="*/ 0 h 766"/>
                <a:gd name="T92" fmla="*/ 0 w 954"/>
                <a:gd name="T93" fmla="*/ 0 h 766"/>
                <a:gd name="T94" fmla="*/ 0 w 954"/>
                <a:gd name="T95" fmla="*/ 0 h 766"/>
                <a:gd name="T96" fmla="*/ 0 w 954"/>
                <a:gd name="T97" fmla="*/ 0 h 766"/>
                <a:gd name="T98" fmla="*/ 0 w 954"/>
                <a:gd name="T99" fmla="*/ 0 h 766"/>
                <a:gd name="T100" fmla="*/ 0 w 954"/>
                <a:gd name="T101" fmla="*/ 0 h 766"/>
                <a:gd name="T102" fmla="*/ 0 w 954"/>
                <a:gd name="T103" fmla="*/ 0 h 766"/>
                <a:gd name="T104" fmla="*/ 0 w 954"/>
                <a:gd name="T105" fmla="*/ 0 h 766"/>
                <a:gd name="T106" fmla="*/ 0 w 954"/>
                <a:gd name="T107" fmla="*/ 0 h 766"/>
                <a:gd name="T108" fmla="*/ 0 w 954"/>
                <a:gd name="T109" fmla="*/ 0 h 766"/>
                <a:gd name="T110" fmla="*/ 0 w 954"/>
                <a:gd name="T111" fmla="*/ 0 h 7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54"/>
                <a:gd name="T169" fmla="*/ 0 h 766"/>
                <a:gd name="T170" fmla="*/ 954 w 954"/>
                <a:gd name="T171" fmla="*/ 766 h 7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54" h="766">
                  <a:moveTo>
                    <a:pt x="72" y="598"/>
                  </a:moveTo>
                  <a:lnTo>
                    <a:pt x="98" y="568"/>
                  </a:lnTo>
                  <a:lnTo>
                    <a:pt x="92" y="496"/>
                  </a:lnTo>
                  <a:lnTo>
                    <a:pt x="46" y="444"/>
                  </a:lnTo>
                  <a:lnTo>
                    <a:pt x="64" y="422"/>
                  </a:lnTo>
                  <a:lnTo>
                    <a:pt x="46" y="354"/>
                  </a:lnTo>
                  <a:lnTo>
                    <a:pt x="18" y="318"/>
                  </a:lnTo>
                  <a:lnTo>
                    <a:pt x="19" y="226"/>
                  </a:lnTo>
                  <a:lnTo>
                    <a:pt x="0" y="212"/>
                  </a:lnTo>
                  <a:lnTo>
                    <a:pt x="0" y="152"/>
                  </a:lnTo>
                  <a:lnTo>
                    <a:pt x="34" y="114"/>
                  </a:lnTo>
                  <a:lnTo>
                    <a:pt x="52" y="114"/>
                  </a:lnTo>
                  <a:lnTo>
                    <a:pt x="98" y="128"/>
                  </a:lnTo>
                  <a:lnTo>
                    <a:pt x="166" y="128"/>
                  </a:lnTo>
                  <a:lnTo>
                    <a:pt x="230" y="174"/>
                  </a:lnTo>
                  <a:lnTo>
                    <a:pt x="346" y="222"/>
                  </a:lnTo>
                  <a:lnTo>
                    <a:pt x="348" y="240"/>
                  </a:lnTo>
                  <a:lnTo>
                    <a:pt x="300" y="306"/>
                  </a:lnTo>
                  <a:lnTo>
                    <a:pt x="200" y="304"/>
                  </a:lnTo>
                  <a:lnTo>
                    <a:pt x="98" y="254"/>
                  </a:lnTo>
                  <a:lnTo>
                    <a:pt x="105" y="282"/>
                  </a:lnTo>
                  <a:lnTo>
                    <a:pt x="116" y="316"/>
                  </a:lnTo>
                  <a:lnTo>
                    <a:pt x="168" y="334"/>
                  </a:lnTo>
                  <a:lnTo>
                    <a:pt x="185" y="429"/>
                  </a:lnTo>
                  <a:lnTo>
                    <a:pt x="286" y="442"/>
                  </a:lnTo>
                  <a:lnTo>
                    <a:pt x="286" y="416"/>
                  </a:lnTo>
                  <a:lnTo>
                    <a:pt x="232" y="396"/>
                  </a:lnTo>
                  <a:lnTo>
                    <a:pt x="258" y="368"/>
                  </a:lnTo>
                  <a:lnTo>
                    <a:pt x="294" y="386"/>
                  </a:lnTo>
                  <a:lnTo>
                    <a:pt x="330" y="396"/>
                  </a:lnTo>
                  <a:lnTo>
                    <a:pt x="318" y="364"/>
                  </a:lnTo>
                  <a:lnTo>
                    <a:pt x="346" y="336"/>
                  </a:lnTo>
                  <a:lnTo>
                    <a:pt x="384" y="288"/>
                  </a:lnTo>
                  <a:lnTo>
                    <a:pt x="412" y="302"/>
                  </a:lnTo>
                  <a:lnTo>
                    <a:pt x="428" y="256"/>
                  </a:lnTo>
                  <a:lnTo>
                    <a:pt x="398" y="242"/>
                  </a:lnTo>
                  <a:lnTo>
                    <a:pt x="396" y="142"/>
                  </a:lnTo>
                  <a:lnTo>
                    <a:pt x="480" y="172"/>
                  </a:lnTo>
                  <a:lnTo>
                    <a:pt x="482" y="206"/>
                  </a:lnTo>
                  <a:lnTo>
                    <a:pt x="434" y="222"/>
                  </a:lnTo>
                  <a:lnTo>
                    <a:pt x="466" y="256"/>
                  </a:lnTo>
                  <a:lnTo>
                    <a:pt x="514" y="254"/>
                  </a:lnTo>
                  <a:lnTo>
                    <a:pt x="530" y="206"/>
                  </a:lnTo>
                  <a:lnTo>
                    <a:pt x="658" y="110"/>
                  </a:lnTo>
                  <a:lnTo>
                    <a:pt x="672" y="110"/>
                  </a:lnTo>
                  <a:lnTo>
                    <a:pt x="694" y="148"/>
                  </a:lnTo>
                  <a:lnTo>
                    <a:pt x="804" y="98"/>
                  </a:lnTo>
                  <a:lnTo>
                    <a:pt x="810" y="128"/>
                  </a:lnTo>
                  <a:lnTo>
                    <a:pt x="852" y="112"/>
                  </a:lnTo>
                  <a:lnTo>
                    <a:pt x="826" y="52"/>
                  </a:lnTo>
                  <a:lnTo>
                    <a:pt x="774" y="16"/>
                  </a:lnTo>
                  <a:lnTo>
                    <a:pt x="778" y="0"/>
                  </a:lnTo>
                  <a:lnTo>
                    <a:pt x="834" y="14"/>
                  </a:lnTo>
                  <a:lnTo>
                    <a:pt x="884" y="18"/>
                  </a:lnTo>
                  <a:lnTo>
                    <a:pt x="895" y="38"/>
                  </a:lnTo>
                  <a:lnTo>
                    <a:pt x="891" y="58"/>
                  </a:lnTo>
                  <a:lnTo>
                    <a:pt x="911" y="60"/>
                  </a:lnTo>
                  <a:lnTo>
                    <a:pt x="914" y="82"/>
                  </a:lnTo>
                  <a:lnTo>
                    <a:pt x="932" y="108"/>
                  </a:lnTo>
                  <a:lnTo>
                    <a:pt x="954" y="115"/>
                  </a:lnTo>
                  <a:lnTo>
                    <a:pt x="935" y="186"/>
                  </a:lnTo>
                  <a:lnTo>
                    <a:pt x="908" y="213"/>
                  </a:lnTo>
                  <a:lnTo>
                    <a:pt x="891" y="273"/>
                  </a:lnTo>
                  <a:lnTo>
                    <a:pt x="885" y="286"/>
                  </a:lnTo>
                  <a:lnTo>
                    <a:pt x="872" y="296"/>
                  </a:lnTo>
                  <a:lnTo>
                    <a:pt x="872" y="320"/>
                  </a:lnTo>
                  <a:lnTo>
                    <a:pt x="835" y="341"/>
                  </a:lnTo>
                  <a:lnTo>
                    <a:pt x="829" y="364"/>
                  </a:lnTo>
                  <a:lnTo>
                    <a:pt x="847" y="395"/>
                  </a:lnTo>
                  <a:lnTo>
                    <a:pt x="843" y="434"/>
                  </a:lnTo>
                  <a:lnTo>
                    <a:pt x="874" y="525"/>
                  </a:lnTo>
                  <a:lnTo>
                    <a:pt x="867" y="565"/>
                  </a:lnTo>
                  <a:lnTo>
                    <a:pt x="802" y="577"/>
                  </a:lnTo>
                  <a:lnTo>
                    <a:pt x="745" y="620"/>
                  </a:lnTo>
                  <a:lnTo>
                    <a:pt x="704" y="636"/>
                  </a:lnTo>
                  <a:lnTo>
                    <a:pt x="683" y="619"/>
                  </a:lnTo>
                  <a:lnTo>
                    <a:pt x="642" y="652"/>
                  </a:lnTo>
                  <a:lnTo>
                    <a:pt x="665" y="678"/>
                  </a:lnTo>
                  <a:lnTo>
                    <a:pt x="644" y="676"/>
                  </a:lnTo>
                  <a:lnTo>
                    <a:pt x="622" y="688"/>
                  </a:lnTo>
                  <a:lnTo>
                    <a:pt x="610" y="688"/>
                  </a:lnTo>
                  <a:lnTo>
                    <a:pt x="598" y="708"/>
                  </a:lnTo>
                  <a:lnTo>
                    <a:pt x="597" y="748"/>
                  </a:lnTo>
                  <a:lnTo>
                    <a:pt x="581" y="756"/>
                  </a:lnTo>
                  <a:lnTo>
                    <a:pt x="546" y="718"/>
                  </a:lnTo>
                  <a:lnTo>
                    <a:pt x="540" y="667"/>
                  </a:lnTo>
                  <a:lnTo>
                    <a:pt x="522" y="638"/>
                  </a:lnTo>
                  <a:lnTo>
                    <a:pt x="484" y="656"/>
                  </a:lnTo>
                  <a:lnTo>
                    <a:pt x="493" y="675"/>
                  </a:lnTo>
                  <a:lnTo>
                    <a:pt x="489" y="707"/>
                  </a:lnTo>
                  <a:lnTo>
                    <a:pt x="500" y="737"/>
                  </a:lnTo>
                  <a:lnTo>
                    <a:pt x="452" y="754"/>
                  </a:lnTo>
                  <a:lnTo>
                    <a:pt x="386" y="764"/>
                  </a:lnTo>
                  <a:lnTo>
                    <a:pt x="338" y="766"/>
                  </a:lnTo>
                  <a:lnTo>
                    <a:pt x="324" y="754"/>
                  </a:lnTo>
                  <a:lnTo>
                    <a:pt x="310" y="764"/>
                  </a:lnTo>
                  <a:lnTo>
                    <a:pt x="276" y="752"/>
                  </a:lnTo>
                  <a:lnTo>
                    <a:pt x="244" y="754"/>
                  </a:lnTo>
                  <a:lnTo>
                    <a:pt x="206" y="748"/>
                  </a:lnTo>
                  <a:lnTo>
                    <a:pt x="190" y="738"/>
                  </a:lnTo>
                  <a:lnTo>
                    <a:pt x="210" y="728"/>
                  </a:lnTo>
                  <a:lnTo>
                    <a:pt x="200" y="716"/>
                  </a:lnTo>
                  <a:lnTo>
                    <a:pt x="186" y="718"/>
                  </a:lnTo>
                  <a:lnTo>
                    <a:pt x="174" y="700"/>
                  </a:lnTo>
                  <a:lnTo>
                    <a:pt x="196" y="682"/>
                  </a:lnTo>
                  <a:lnTo>
                    <a:pt x="192" y="658"/>
                  </a:lnTo>
                  <a:lnTo>
                    <a:pt x="212" y="608"/>
                  </a:lnTo>
                  <a:lnTo>
                    <a:pt x="170" y="608"/>
                  </a:lnTo>
                  <a:lnTo>
                    <a:pt x="166" y="622"/>
                  </a:lnTo>
                  <a:lnTo>
                    <a:pt x="140" y="630"/>
                  </a:lnTo>
                  <a:lnTo>
                    <a:pt x="100" y="614"/>
                  </a:lnTo>
                  <a:lnTo>
                    <a:pt x="72" y="596"/>
                  </a:lnTo>
                </a:path>
              </a:pathLst>
            </a:custGeom>
            <a:grpFill/>
            <a:ln w="3175">
              <a:solidFill>
                <a:schemeClr val="bg1"/>
              </a:solidFill>
              <a:round/>
              <a:headEnd/>
              <a:tailEnd/>
            </a:ln>
          </p:spPr>
          <p:txBody>
            <a:bodyPr wrap="none" anchor="ctr"/>
            <a:lstStyle/>
            <a:p>
              <a:pPr fontAlgn="base">
                <a:spcBef>
                  <a:spcPct val="0"/>
                </a:spcBef>
                <a:spcAft>
                  <a:spcPct val="0"/>
                </a:spcAft>
                <a:defRPr/>
              </a:pPr>
              <a:endParaRPr lang="en-GB" dirty="0">
                <a:solidFill>
                  <a:srgbClr val="0B023B"/>
                </a:solidFill>
                <a:cs typeface="Arial" charset="0"/>
              </a:endParaRPr>
            </a:p>
          </p:txBody>
        </p:sp>
        <p:sp>
          <p:nvSpPr>
            <p:cNvPr id="82460" name="Freeform 345"/>
            <p:cNvSpPr>
              <a:spLocks noChangeAspect="1"/>
            </p:cNvSpPr>
            <p:nvPr/>
          </p:nvSpPr>
          <p:spPr bwMode="auto">
            <a:xfrm>
              <a:off x="3288" y="1803"/>
              <a:ext cx="272" cy="257"/>
            </a:xfrm>
            <a:custGeom>
              <a:avLst/>
              <a:gdLst>
                <a:gd name="T0" fmla="*/ 0 w 679"/>
                <a:gd name="T1" fmla="*/ 0 h 592"/>
                <a:gd name="T2" fmla="*/ 0 w 679"/>
                <a:gd name="T3" fmla="*/ 0 h 592"/>
                <a:gd name="T4" fmla="*/ 0 w 679"/>
                <a:gd name="T5" fmla="*/ 0 h 592"/>
                <a:gd name="T6" fmla="*/ 0 w 679"/>
                <a:gd name="T7" fmla="*/ 0 h 592"/>
                <a:gd name="T8" fmla="*/ 0 w 679"/>
                <a:gd name="T9" fmla="*/ 0 h 592"/>
                <a:gd name="T10" fmla="*/ 0 w 679"/>
                <a:gd name="T11" fmla="*/ 0 h 592"/>
                <a:gd name="T12" fmla="*/ 0 w 679"/>
                <a:gd name="T13" fmla="*/ 0 h 592"/>
                <a:gd name="T14" fmla="*/ 0 w 679"/>
                <a:gd name="T15" fmla="*/ 0 h 592"/>
                <a:gd name="T16" fmla="*/ 0 w 679"/>
                <a:gd name="T17" fmla="*/ 0 h 592"/>
                <a:gd name="T18" fmla="*/ 0 w 679"/>
                <a:gd name="T19" fmla="*/ 0 h 592"/>
                <a:gd name="T20" fmla="*/ 0 w 679"/>
                <a:gd name="T21" fmla="*/ 0 h 592"/>
                <a:gd name="T22" fmla="*/ 0 w 679"/>
                <a:gd name="T23" fmla="*/ 0 h 592"/>
                <a:gd name="T24" fmla="*/ 0 w 679"/>
                <a:gd name="T25" fmla="*/ 0 h 592"/>
                <a:gd name="T26" fmla="*/ 0 w 679"/>
                <a:gd name="T27" fmla="*/ 0 h 592"/>
                <a:gd name="T28" fmla="*/ 0 w 679"/>
                <a:gd name="T29" fmla="*/ 0 h 592"/>
                <a:gd name="T30" fmla="*/ 0 w 679"/>
                <a:gd name="T31" fmla="*/ 0 h 592"/>
                <a:gd name="T32" fmla="*/ 0 w 679"/>
                <a:gd name="T33" fmla="*/ 0 h 592"/>
                <a:gd name="T34" fmla="*/ 0 w 679"/>
                <a:gd name="T35" fmla="*/ 0 h 592"/>
                <a:gd name="T36" fmla="*/ 0 w 679"/>
                <a:gd name="T37" fmla="*/ 0 h 592"/>
                <a:gd name="T38" fmla="*/ 0 w 679"/>
                <a:gd name="T39" fmla="*/ 0 h 592"/>
                <a:gd name="T40" fmla="*/ 0 w 679"/>
                <a:gd name="T41" fmla="*/ 0 h 592"/>
                <a:gd name="T42" fmla="*/ 0 w 679"/>
                <a:gd name="T43" fmla="*/ 0 h 592"/>
                <a:gd name="T44" fmla="*/ 0 w 679"/>
                <a:gd name="T45" fmla="*/ 0 h 592"/>
                <a:gd name="T46" fmla="*/ 0 w 679"/>
                <a:gd name="T47" fmla="*/ 0 h 592"/>
                <a:gd name="T48" fmla="*/ 0 w 679"/>
                <a:gd name="T49" fmla="*/ 0 h 592"/>
                <a:gd name="T50" fmla="*/ 0 w 679"/>
                <a:gd name="T51" fmla="*/ 0 h 592"/>
                <a:gd name="T52" fmla="*/ 0 w 679"/>
                <a:gd name="T53" fmla="*/ 0 h 592"/>
                <a:gd name="T54" fmla="*/ 0 w 679"/>
                <a:gd name="T55" fmla="*/ 0 h 592"/>
                <a:gd name="T56" fmla="*/ 0 w 679"/>
                <a:gd name="T57" fmla="*/ 0 h 592"/>
                <a:gd name="T58" fmla="*/ 0 w 679"/>
                <a:gd name="T59" fmla="*/ 0 h 592"/>
                <a:gd name="T60" fmla="*/ 0 w 679"/>
                <a:gd name="T61" fmla="*/ 0 h 592"/>
                <a:gd name="T62" fmla="*/ 0 w 679"/>
                <a:gd name="T63" fmla="*/ 0 h 592"/>
                <a:gd name="T64" fmla="*/ 0 w 679"/>
                <a:gd name="T65" fmla="*/ 0 h 592"/>
                <a:gd name="T66" fmla="*/ 0 w 679"/>
                <a:gd name="T67" fmla="*/ 0 h 592"/>
                <a:gd name="T68" fmla="*/ 0 w 679"/>
                <a:gd name="T69" fmla="*/ 0 h 592"/>
                <a:gd name="T70" fmla="*/ 0 w 679"/>
                <a:gd name="T71" fmla="*/ 0 h 592"/>
                <a:gd name="T72" fmla="*/ 0 w 679"/>
                <a:gd name="T73" fmla="*/ 0 h 592"/>
                <a:gd name="T74" fmla="*/ 0 w 679"/>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9"/>
                <a:gd name="T115" fmla="*/ 0 h 592"/>
                <a:gd name="T116" fmla="*/ 679 w 679"/>
                <a:gd name="T117" fmla="*/ 592 h 5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9" h="592">
                  <a:moveTo>
                    <a:pt x="503" y="392"/>
                  </a:moveTo>
                  <a:lnTo>
                    <a:pt x="489" y="402"/>
                  </a:lnTo>
                  <a:lnTo>
                    <a:pt x="473" y="400"/>
                  </a:lnTo>
                  <a:lnTo>
                    <a:pt x="453" y="414"/>
                  </a:lnTo>
                  <a:lnTo>
                    <a:pt x="471" y="430"/>
                  </a:lnTo>
                  <a:lnTo>
                    <a:pt x="437" y="446"/>
                  </a:lnTo>
                  <a:lnTo>
                    <a:pt x="453" y="468"/>
                  </a:lnTo>
                  <a:lnTo>
                    <a:pt x="487" y="480"/>
                  </a:lnTo>
                  <a:lnTo>
                    <a:pt x="489" y="508"/>
                  </a:lnTo>
                  <a:lnTo>
                    <a:pt x="453" y="508"/>
                  </a:lnTo>
                  <a:lnTo>
                    <a:pt x="437" y="530"/>
                  </a:lnTo>
                  <a:lnTo>
                    <a:pt x="409" y="530"/>
                  </a:lnTo>
                  <a:lnTo>
                    <a:pt x="389" y="508"/>
                  </a:lnTo>
                  <a:lnTo>
                    <a:pt x="345" y="508"/>
                  </a:lnTo>
                  <a:lnTo>
                    <a:pt x="323" y="526"/>
                  </a:lnTo>
                  <a:lnTo>
                    <a:pt x="277" y="510"/>
                  </a:lnTo>
                  <a:lnTo>
                    <a:pt x="273" y="524"/>
                  </a:lnTo>
                  <a:lnTo>
                    <a:pt x="235" y="496"/>
                  </a:lnTo>
                  <a:lnTo>
                    <a:pt x="193" y="482"/>
                  </a:lnTo>
                  <a:lnTo>
                    <a:pt x="127" y="498"/>
                  </a:lnTo>
                  <a:lnTo>
                    <a:pt x="95" y="542"/>
                  </a:lnTo>
                  <a:lnTo>
                    <a:pt x="93" y="576"/>
                  </a:lnTo>
                  <a:lnTo>
                    <a:pt x="77" y="592"/>
                  </a:lnTo>
                  <a:lnTo>
                    <a:pt x="61" y="558"/>
                  </a:lnTo>
                  <a:lnTo>
                    <a:pt x="41" y="562"/>
                  </a:lnTo>
                  <a:lnTo>
                    <a:pt x="30" y="555"/>
                  </a:lnTo>
                  <a:lnTo>
                    <a:pt x="41" y="533"/>
                  </a:lnTo>
                  <a:lnTo>
                    <a:pt x="43" y="494"/>
                  </a:lnTo>
                  <a:lnTo>
                    <a:pt x="75" y="489"/>
                  </a:lnTo>
                  <a:lnTo>
                    <a:pt x="83" y="467"/>
                  </a:lnTo>
                  <a:lnTo>
                    <a:pt x="70" y="449"/>
                  </a:lnTo>
                  <a:lnTo>
                    <a:pt x="93" y="429"/>
                  </a:lnTo>
                  <a:lnTo>
                    <a:pt x="80" y="403"/>
                  </a:lnTo>
                  <a:lnTo>
                    <a:pt x="57" y="372"/>
                  </a:lnTo>
                  <a:lnTo>
                    <a:pt x="33" y="386"/>
                  </a:lnTo>
                  <a:lnTo>
                    <a:pt x="38" y="398"/>
                  </a:lnTo>
                  <a:lnTo>
                    <a:pt x="3" y="392"/>
                  </a:lnTo>
                  <a:lnTo>
                    <a:pt x="9" y="350"/>
                  </a:lnTo>
                  <a:lnTo>
                    <a:pt x="0" y="328"/>
                  </a:lnTo>
                  <a:lnTo>
                    <a:pt x="17" y="309"/>
                  </a:lnTo>
                  <a:lnTo>
                    <a:pt x="11" y="266"/>
                  </a:lnTo>
                  <a:lnTo>
                    <a:pt x="28" y="257"/>
                  </a:lnTo>
                  <a:lnTo>
                    <a:pt x="56" y="268"/>
                  </a:lnTo>
                  <a:lnTo>
                    <a:pt x="81" y="249"/>
                  </a:lnTo>
                  <a:lnTo>
                    <a:pt x="54" y="198"/>
                  </a:lnTo>
                  <a:lnTo>
                    <a:pt x="65" y="159"/>
                  </a:lnTo>
                  <a:lnTo>
                    <a:pt x="34" y="160"/>
                  </a:lnTo>
                  <a:lnTo>
                    <a:pt x="25" y="150"/>
                  </a:lnTo>
                  <a:lnTo>
                    <a:pt x="11" y="128"/>
                  </a:lnTo>
                  <a:lnTo>
                    <a:pt x="51" y="96"/>
                  </a:lnTo>
                  <a:lnTo>
                    <a:pt x="67" y="114"/>
                  </a:lnTo>
                  <a:lnTo>
                    <a:pt x="102" y="107"/>
                  </a:lnTo>
                  <a:lnTo>
                    <a:pt x="173" y="52"/>
                  </a:lnTo>
                  <a:lnTo>
                    <a:pt x="235" y="42"/>
                  </a:lnTo>
                  <a:lnTo>
                    <a:pt x="245" y="0"/>
                  </a:lnTo>
                  <a:lnTo>
                    <a:pt x="285" y="12"/>
                  </a:lnTo>
                  <a:lnTo>
                    <a:pt x="329" y="2"/>
                  </a:lnTo>
                  <a:lnTo>
                    <a:pt x="351" y="8"/>
                  </a:lnTo>
                  <a:lnTo>
                    <a:pt x="387" y="44"/>
                  </a:lnTo>
                  <a:lnTo>
                    <a:pt x="423" y="44"/>
                  </a:lnTo>
                  <a:lnTo>
                    <a:pt x="451" y="58"/>
                  </a:lnTo>
                  <a:lnTo>
                    <a:pt x="449" y="88"/>
                  </a:lnTo>
                  <a:lnTo>
                    <a:pt x="461" y="112"/>
                  </a:lnTo>
                  <a:lnTo>
                    <a:pt x="495" y="118"/>
                  </a:lnTo>
                  <a:lnTo>
                    <a:pt x="497" y="148"/>
                  </a:lnTo>
                  <a:lnTo>
                    <a:pt x="523" y="152"/>
                  </a:lnTo>
                  <a:lnTo>
                    <a:pt x="561" y="180"/>
                  </a:lnTo>
                  <a:lnTo>
                    <a:pt x="583" y="210"/>
                  </a:lnTo>
                  <a:lnTo>
                    <a:pt x="613" y="212"/>
                  </a:lnTo>
                  <a:lnTo>
                    <a:pt x="639" y="216"/>
                  </a:lnTo>
                  <a:lnTo>
                    <a:pt x="651" y="252"/>
                  </a:lnTo>
                  <a:lnTo>
                    <a:pt x="679" y="274"/>
                  </a:lnTo>
                  <a:lnTo>
                    <a:pt x="607" y="302"/>
                  </a:lnTo>
                  <a:lnTo>
                    <a:pt x="479" y="350"/>
                  </a:lnTo>
                  <a:lnTo>
                    <a:pt x="447" y="356"/>
                  </a:lnTo>
                  <a:lnTo>
                    <a:pt x="503" y="392"/>
                  </a:lnTo>
                  <a:close/>
                </a:path>
              </a:pathLst>
            </a:custGeom>
            <a:grpFill/>
            <a:ln w="3175">
              <a:solidFill>
                <a:schemeClr val="bg1"/>
              </a:solidFill>
              <a:round/>
              <a:headEnd/>
              <a:tailEnd/>
            </a:ln>
          </p:spPr>
          <p:txBody>
            <a:bodyPr wrap="none" anchor="ctr"/>
            <a:lstStyle/>
            <a:p>
              <a:pPr fontAlgn="base">
                <a:spcBef>
                  <a:spcPct val="0"/>
                </a:spcBef>
                <a:spcAft>
                  <a:spcPct val="0"/>
                </a:spcAft>
                <a:defRPr/>
              </a:pPr>
              <a:endParaRPr lang="en-GB" dirty="0">
                <a:solidFill>
                  <a:srgbClr val="0B023B"/>
                </a:solidFill>
                <a:cs typeface="Arial" charset="0"/>
              </a:endParaRPr>
            </a:p>
          </p:txBody>
        </p:sp>
        <p:sp>
          <p:nvSpPr>
            <p:cNvPr id="82461" name="Freeform 346"/>
            <p:cNvSpPr>
              <a:spLocks noChangeAspect="1"/>
            </p:cNvSpPr>
            <p:nvPr/>
          </p:nvSpPr>
          <p:spPr bwMode="auto">
            <a:xfrm>
              <a:off x="3525" y="1219"/>
              <a:ext cx="729" cy="820"/>
            </a:xfrm>
            <a:custGeom>
              <a:avLst/>
              <a:gdLst>
                <a:gd name="T0" fmla="*/ 0 w 1815"/>
                <a:gd name="T1" fmla="*/ 0 h 1886"/>
                <a:gd name="T2" fmla="*/ 0 w 1815"/>
                <a:gd name="T3" fmla="*/ 0 h 1886"/>
                <a:gd name="T4" fmla="*/ 0 w 1815"/>
                <a:gd name="T5" fmla="*/ 0 h 1886"/>
                <a:gd name="T6" fmla="*/ 0 w 1815"/>
                <a:gd name="T7" fmla="*/ 0 h 1886"/>
                <a:gd name="T8" fmla="*/ 0 w 1815"/>
                <a:gd name="T9" fmla="*/ 0 h 1886"/>
                <a:gd name="T10" fmla="*/ 0 w 1815"/>
                <a:gd name="T11" fmla="*/ 0 h 1886"/>
                <a:gd name="T12" fmla="*/ 0 w 1815"/>
                <a:gd name="T13" fmla="*/ 0 h 1886"/>
                <a:gd name="T14" fmla="*/ 0 w 1815"/>
                <a:gd name="T15" fmla="*/ 0 h 1886"/>
                <a:gd name="T16" fmla="*/ 0 w 1815"/>
                <a:gd name="T17" fmla="*/ 0 h 1886"/>
                <a:gd name="T18" fmla="*/ 0 w 1815"/>
                <a:gd name="T19" fmla="*/ 0 h 1886"/>
                <a:gd name="T20" fmla="*/ 0 w 1815"/>
                <a:gd name="T21" fmla="*/ 0 h 1886"/>
                <a:gd name="T22" fmla="*/ 0 w 1815"/>
                <a:gd name="T23" fmla="*/ 0 h 1886"/>
                <a:gd name="T24" fmla="*/ 0 w 1815"/>
                <a:gd name="T25" fmla="*/ 0 h 1886"/>
                <a:gd name="T26" fmla="*/ 0 w 1815"/>
                <a:gd name="T27" fmla="*/ 0 h 1886"/>
                <a:gd name="T28" fmla="*/ 0 w 1815"/>
                <a:gd name="T29" fmla="*/ 0 h 1886"/>
                <a:gd name="T30" fmla="*/ 0 w 1815"/>
                <a:gd name="T31" fmla="*/ 0 h 1886"/>
                <a:gd name="T32" fmla="*/ 0 w 1815"/>
                <a:gd name="T33" fmla="*/ 0 h 1886"/>
                <a:gd name="T34" fmla="*/ 0 w 1815"/>
                <a:gd name="T35" fmla="*/ 0 h 1886"/>
                <a:gd name="T36" fmla="*/ 0 w 1815"/>
                <a:gd name="T37" fmla="*/ 0 h 1886"/>
                <a:gd name="T38" fmla="*/ 0 w 1815"/>
                <a:gd name="T39" fmla="*/ 0 h 1886"/>
                <a:gd name="T40" fmla="*/ 0 w 1815"/>
                <a:gd name="T41" fmla="*/ 0 h 1886"/>
                <a:gd name="T42" fmla="*/ 0 w 1815"/>
                <a:gd name="T43" fmla="*/ 0 h 1886"/>
                <a:gd name="T44" fmla="*/ 0 w 1815"/>
                <a:gd name="T45" fmla="*/ 0 h 1886"/>
                <a:gd name="T46" fmla="*/ 0 w 1815"/>
                <a:gd name="T47" fmla="*/ 0 h 1886"/>
                <a:gd name="T48" fmla="*/ 0 w 1815"/>
                <a:gd name="T49" fmla="*/ 0 h 1886"/>
                <a:gd name="T50" fmla="*/ 0 w 1815"/>
                <a:gd name="T51" fmla="*/ 0 h 1886"/>
                <a:gd name="T52" fmla="*/ 0 w 1815"/>
                <a:gd name="T53" fmla="*/ 0 h 1886"/>
                <a:gd name="T54" fmla="*/ 0 w 1815"/>
                <a:gd name="T55" fmla="*/ 0 h 1886"/>
                <a:gd name="T56" fmla="*/ 0 w 1815"/>
                <a:gd name="T57" fmla="*/ 0 h 1886"/>
                <a:gd name="T58" fmla="*/ 0 w 1815"/>
                <a:gd name="T59" fmla="*/ 0 h 1886"/>
                <a:gd name="T60" fmla="*/ 0 w 1815"/>
                <a:gd name="T61" fmla="*/ 0 h 1886"/>
                <a:gd name="T62" fmla="*/ 0 w 1815"/>
                <a:gd name="T63" fmla="*/ 0 h 1886"/>
                <a:gd name="T64" fmla="*/ 0 w 1815"/>
                <a:gd name="T65" fmla="*/ 0 h 1886"/>
                <a:gd name="T66" fmla="*/ 0 w 1815"/>
                <a:gd name="T67" fmla="*/ 0 h 1886"/>
                <a:gd name="T68" fmla="*/ 0 w 1815"/>
                <a:gd name="T69" fmla="*/ 0 h 1886"/>
                <a:gd name="T70" fmla="*/ 0 w 1815"/>
                <a:gd name="T71" fmla="*/ 0 h 1886"/>
                <a:gd name="T72" fmla="*/ 0 w 1815"/>
                <a:gd name="T73" fmla="*/ 0 h 1886"/>
                <a:gd name="T74" fmla="*/ 0 w 1815"/>
                <a:gd name="T75" fmla="*/ 0 h 1886"/>
                <a:gd name="T76" fmla="*/ 0 w 1815"/>
                <a:gd name="T77" fmla="*/ 0 h 1886"/>
                <a:gd name="T78" fmla="*/ 0 w 1815"/>
                <a:gd name="T79" fmla="*/ 0 h 1886"/>
                <a:gd name="T80" fmla="*/ 0 w 1815"/>
                <a:gd name="T81" fmla="*/ 0 h 1886"/>
                <a:gd name="T82" fmla="*/ 0 w 1815"/>
                <a:gd name="T83" fmla="*/ 0 h 1886"/>
                <a:gd name="T84" fmla="*/ 0 w 1815"/>
                <a:gd name="T85" fmla="*/ 0 h 1886"/>
                <a:gd name="T86" fmla="*/ 0 w 1815"/>
                <a:gd name="T87" fmla="*/ 0 h 1886"/>
                <a:gd name="T88" fmla="*/ 0 w 1815"/>
                <a:gd name="T89" fmla="*/ 0 h 1886"/>
                <a:gd name="T90" fmla="*/ 0 w 1815"/>
                <a:gd name="T91" fmla="*/ 0 h 1886"/>
                <a:gd name="T92" fmla="*/ 0 w 1815"/>
                <a:gd name="T93" fmla="*/ 0 h 1886"/>
                <a:gd name="T94" fmla="*/ 0 w 1815"/>
                <a:gd name="T95" fmla="*/ 0 h 1886"/>
                <a:gd name="T96" fmla="*/ 0 w 1815"/>
                <a:gd name="T97" fmla="*/ 0 h 1886"/>
                <a:gd name="T98" fmla="*/ 0 w 1815"/>
                <a:gd name="T99" fmla="*/ 0 h 1886"/>
                <a:gd name="T100" fmla="*/ 0 w 1815"/>
                <a:gd name="T101" fmla="*/ 0 h 1886"/>
                <a:gd name="T102" fmla="*/ 0 w 1815"/>
                <a:gd name="T103" fmla="*/ 0 h 1886"/>
                <a:gd name="T104" fmla="*/ 0 w 1815"/>
                <a:gd name="T105" fmla="*/ 0 h 1886"/>
                <a:gd name="T106" fmla="*/ 0 w 1815"/>
                <a:gd name="T107" fmla="*/ 0 h 1886"/>
                <a:gd name="T108" fmla="*/ 0 w 1815"/>
                <a:gd name="T109" fmla="*/ 0 h 1886"/>
                <a:gd name="T110" fmla="*/ 0 w 1815"/>
                <a:gd name="T111" fmla="*/ 0 h 1886"/>
                <a:gd name="T112" fmla="*/ 0 w 1815"/>
                <a:gd name="T113" fmla="*/ 0 h 1886"/>
                <a:gd name="T114" fmla="*/ 0 w 1815"/>
                <a:gd name="T115" fmla="*/ 0 h 1886"/>
                <a:gd name="T116" fmla="*/ 0 w 1815"/>
                <a:gd name="T117" fmla="*/ 0 h 1886"/>
                <a:gd name="T118" fmla="*/ 0 w 1815"/>
                <a:gd name="T119" fmla="*/ 0 h 1886"/>
                <a:gd name="T120" fmla="*/ 0 w 1815"/>
                <a:gd name="T121" fmla="*/ 0 h 18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15"/>
                <a:gd name="T184" fmla="*/ 0 h 1886"/>
                <a:gd name="T185" fmla="*/ 1815 w 1815"/>
                <a:gd name="T186" fmla="*/ 1886 h 18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15" h="1886">
                  <a:moveTo>
                    <a:pt x="12" y="636"/>
                  </a:moveTo>
                  <a:lnTo>
                    <a:pt x="0" y="578"/>
                  </a:lnTo>
                  <a:lnTo>
                    <a:pt x="22" y="580"/>
                  </a:lnTo>
                  <a:lnTo>
                    <a:pt x="60" y="646"/>
                  </a:lnTo>
                  <a:lnTo>
                    <a:pt x="90" y="630"/>
                  </a:lnTo>
                  <a:lnTo>
                    <a:pt x="122" y="650"/>
                  </a:lnTo>
                  <a:lnTo>
                    <a:pt x="108" y="692"/>
                  </a:lnTo>
                  <a:lnTo>
                    <a:pt x="144" y="714"/>
                  </a:lnTo>
                  <a:lnTo>
                    <a:pt x="174" y="746"/>
                  </a:lnTo>
                  <a:lnTo>
                    <a:pt x="188" y="724"/>
                  </a:lnTo>
                  <a:lnTo>
                    <a:pt x="188" y="678"/>
                  </a:lnTo>
                  <a:lnTo>
                    <a:pt x="154" y="666"/>
                  </a:lnTo>
                  <a:lnTo>
                    <a:pt x="142" y="600"/>
                  </a:lnTo>
                  <a:lnTo>
                    <a:pt x="106" y="598"/>
                  </a:lnTo>
                  <a:lnTo>
                    <a:pt x="88" y="580"/>
                  </a:lnTo>
                  <a:lnTo>
                    <a:pt x="40" y="566"/>
                  </a:lnTo>
                  <a:lnTo>
                    <a:pt x="6" y="506"/>
                  </a:lnTo>
                  <a:lnTo>
                    <a:pt x="60" y="468"/>
                  </a:lnTo>
                  <a:lnTo>
                    <a:pt x="158" y="454"/>
                  </a:lnTo>
                  <a:lnTo>
                    <a:pt x="154" y="410"/>
                  </a:lnTo>
                  <a:lnTo>
                    <a:pt x="106" y="376"/>
                  </a:lnTo>
                  <a:lnTo>
                    <a:pt x="106" y="348"/>
                  </a:lnTo>
                  <a:lnTo>
                    <a:pt x="220" y="254"/>
                  </a:lnTo>
                  <a:lnTo>
                    <a:pt x="236" y="220"/>
                  </a:lnTo>
                  <a:lnTo>
                    <a:pt x="266" y="204"/>
                  </a:lnTo>
                  <a:lnTo>
                    <a:pt x="282" y="234"/>
                  </a:lnTo>
                  <a:lnTo>
                    <a:pt x="316" y="184"/>
                  </a:lnTo>
                  <a:lnTo>
                    <a:pt x="350" y="184"/>
                  </a:lnTo>
                  <a:lnTo>
                    <a:pt x="350" y="154"/>
                  </a:lnTo>
                  <a:lnTo>
                    <a:pt x="394" y="138"/>
                  </a:lnTo>
                  <a:lnTo>
                    <a:pt x="350" y="92"/>
                  </a:lnTo>
                  <a:lnTo>
                    <a:pt x="350" y="0"/>
                  </a:lnTo>
                  <a:lnTo>
                    <a:pt x="420" y="12"/>
                  </a:lnTo>
                  <a:lnTo>
                    <a:pt x="418" y="60"/>
                  </a:lnTo>
                  <a:lnTo>
                    <a:pt x="430" y="44"/>
                  </a:lnTo>
                  <a:lnTo>
                    <a:pt x="460" y="42"/>
                  </a:lnTo>
                  <a:lnTo>
                    <a:pt x="500" y="56"/>
                  </a:lnTo>
                  <a:lnTo>
                    <a:pt x="482" y="108"/>
                  </a:lnTo>
                  <a:lnTo>
                    <a:pt x="530" y="90"/>
                  </a:lnTo>
                  <a:lnTo>
                    <a:pt x="530" y="56"/>
                  </a:lnTo>
                  <a:lnTo>
                    <a:pt x="594" y="44"/>
                  </a:lnTo>
                  <a:lnTo>
                    <a:pt x="624" y="74"/>
                  </a:lnTo>
                  <a:lnTo>
                    <a:pt x="696" y="88"/>
                  </a:lnTo>
                  <a:lnTo>
                    <a:pt x="696" y="138"/>
                  </a:lnTo>
                  <a:lnTo>
                    <a:pt x="710" y="138"/>
                  </a:lnTo>
                  <a:lnTo>
                    <a:pt x="740" y="170"/>
                  </a:lnTo>
                  <a:lnTo>
                    <a:pt x="694" y="266"/>
                  </a:lnTo>
                  <a:lnTo>
                    <a:pt x="712" y="264"/>
                  </a:lnTo>
                  <a:lnTo>
                    <a:pt x="696" y="330"/>
                  </a:lnTo>
                  <a:lnTo>
                    <a:pt x="664" y="348"/>
                  </a:lnTo>
                  <a:lnTo>
                    <a:pt x="680" y="374"/>
                  </a:lnTo>
                  <a:lnTo>
                    <a:pt x="698" y="374"/>
                  </a:lnTo>
                  <a:lnTo>
                    <a:pt x="738" y="334"/>
                  </a:lnTo>
                  <a:lnTo>
                    <a:pt x="784" y="330"/>
                  </a:lnTo>
                  <a:lnTo>
                    <a:pt x="790" y="358"/>
                  </a:lnTo>
                  <a:lnTo>
                    <a:pt x="813" y="380"/>
                  </a:lnTo>
                  <a:lnTo>
                    <a:pt x="782" y="451"/>
                  </a:lnTo>
                  <a:lnTo>
                    <a:pt x="793" y="498"/>
                  </a:lnTo>
                  <a:lnTo>
                    <a:pt x="756" y="507"/>
                  </a:lnTo>
                  <a:lnTo>
                    <a:pt x="727" y="556"/>
                  </a:lnTo>
                  <a:lnTo>
                    <a:pt x="762" y="574"/>
                  </a:lnTo>
                  <a:lnTo>
                    <a:pt x="788" y="615"/>
                  </a:lnTo>
                  <a:lnTo>
                    <a:pt x="790" y="647"/>
                  </a:lnTo>
                  <a:lnTo>
                    <a:pt x="811" y="669"/>
                  </a:lnTo>
                  <a:lnTo>
                    <a:pt x="791" y="711"/>
                  </a:lnTo>
                  <a:lnTo>
                    <a:pt x="809" y="714"/>
                  </a:lnTo>
                  <a:lnTo>
                    <a:pt x="825" y="757"/>
                  </a:lnTo>
                  <a:lnTo>
                    <a:pt x="862" y="776"/>
                  </a:lnTo>
                  <a:lnTo>
                    <a:pt x="851" y="813"/>
                  </a:lnTo>
                  <a:lnTo>
                    <a:pt x="874" y="854"/>
                  </a:lnTo>
                  <a:lnTo>
                    <a:pt x="945" y="843"/>
                  </a:lnTo>
                  <a:lnTo>
                    <a:pt x="977" y="878"/>
                  </a:lnTo>
                  <a:lnTo>
                    <a:pt x="1026" y="905"/>
                  </a:lnTo>
                  <a:lnTo>
                    <a:pt x="1030" y="936"/>
                  </a:lnTo>
                  <a:lnTo>
                    <a:pt x="1061" y="944"/>
                  </a:lnTo>
                  <a:lnTo>
                    <a:pt x="1057" y="968"/>
                  </a:lnTo>
                  <a:lnTo>
                    <a:pt x="1077" y="996"/>
                  </a:lnTo>
                  <a:lnTo>
                    <a:pt x="1114" y="1009"/>
                  </a:lnTo>
                  <a:lnTo>
                    <a:pt x="1120" y="1091"/>
                  </a:lnTo>
                  <a:lnTo>
                    <a:pt x="1138" y="1134"/>
                  </a:lnTo>
                  <a:lnTo>
                    <a:pt x="1171" y="1128"/>
                  </a:lnTo>
                  <a:lnTo>
                    <a:pt x="1169" y="1112"/>
                  </a:lnTo>
                  <a:lnTo>
                    <a:pt x="1221" y="1082"/>
                  </a:lnTo>
                  <a:lnTo>
                    <a:pt x="1223" y="1063"/>
                  </a:lnTo>
                  <a:lnTo>
                    <a:pt x="1246" y="1091"/>
                  </a:lnTo>
                  <a:lnTo>
                    <a:pt x="1268" y="1043"/>
                  </a:lnTo>
                  <a:lnTo>
                    <a:pt x="1268" y="987"/>
                  </a:lnTo>
                  <a:lnTo>
                    <a:pt x="1301" y="946"/>
                  </a:lnTo>
                  <a:lnTo>
                    <a:pt x="1350" y="959"/>
                  </a:lnTo>
                  <a:lnTo>
                    <a:pt x="1380" y="985"/>
                  </a:lnTo>
                  <a:lnTo>
                    <a:pt x="1394" y="957"/>
                  </a:lnTo>
                  <a:lnTo>
                    <a:pt x="1419" y="953"/>
                  </a:lnTo>
                  <a:lnTo>
                    <a:pt x="1441" y="985"/>
                  </a:lnTo>
                  <a:lnTo>
                    <a:pt x="1478" y="1013"/>
                  </a:lnTo>
                  <a:lnTo>
                    <a:pt x="1490" y="1037"/>
                  </a:lnTo>
                  <a:lnTo>
                    <a:pt x="1520" y="1043"/>
                  </a:lnTo>
                  <a:lnTo>
                    <a:pt x="1561" y="1069"/>
                  </a:lnTo>
                  <a:lnTo>
                    <a:pt x="1561" y="1086"/>
                  </a:lnTo>
                  <a:lnTo>
                    <a:pt x="1604" y="1076"/>
                  </a:lnTo>
                  <a:lnTo>
                    <a:pt x="1608" y="1119"/>
                  </a:lnTo>
                  <a:lnTo>
                    <a:pt x="1644" y="1082"/>
                  </a:lnTo>
                  <a:lnTo>
                    <a:pt x="1663" y="1100"/>
                  </a:lnTo>
                  <a:lnTo>
                    <a:pt x="1693" y="1095"/>
                  </a:lnTo>
                  <a:lnTo>
                    <a:pt x="1697" y="1121"/>
                  </a:lnTo>
                  <a:lnTo>
                    <a:pt x="1726" y="1151"/>
                  </a:lnTo>
                  <a:lnTo>
                    <a:pt x="1730" y="1177"/>
                  </a:lnTo>
                  <a:lnTo>
                    <a:pt x="1768" y="1209"/>
                  </a:lnTo>
                  <a:lnTo>
                    <a:pt x="1732" y="1287"/>
                  </a:lnTo>
                  <a:lnTo>
                    <a:pt x="1752" y="1300"/>
                  </a:lnTo>
                  <a:lnTo>
                    <a:pt x="1770" y="1287"/>
                  </a:lnTo>
                  <a:lnTo>
                    <a:pt x="1791" y="1313"/>
                  </a:lnTo>
                  <a:lnTo>
                    <a:pt x="1782" y="1341"/>
                  </a:lnTo>
                  <a:lnTo>
                    <a:pt x="1815" y="1451"/>
                  </a:lnTo>
                  <a:lnTo>
                    <a:pt x="1770" y="1586"/>
                  </a:lnTo>
                  <a:lnTo>
                    <a:pt x="1720" y="1616"/>
                  </a:lnTo>
                  <a:lnTo>
                    <a:pt x="1722" y="1630"/>
                  </a:lnTo>
                  <a:lnTo>
                    <a:pt x="1754" y="1630"/>
                  </a:lnTo>
                  <a:lnTo>
                    <a:pt x="1770" y="1646"/>
                  </a:lnTo>
                  <a:lnTo>
                    <a:pt x="1756" y="1678"/>
                  </a:lnTo>
                  <a:lnTo>
                    <a:pt x="1754" y="1756"/>
                  </a:lnTo>
                  <a:lnTo>
                    <a:pt x="1674" y="1792"/>
                  </a:lnTo>
                  <a:lnTo>
                    <a:pt x="1640" y="1792"/>
                  </a:lnTo>
                  <a:lnTo>
                    <a:pt x="1614" y="1774"/>
                  </a:lnTo>
                  <a:lnTo>
                    <a:pt x="1566" y="1788"/>
                  </a:lnTo>
                  <a:lnTo>
                    <a:pt x="1524" y="1838"/>
                  </a:lnTo>
                  <a:lnTo>
                    <a:pt x="1402" y="1822"/>
                  </a:lnTo>
                  <a:lnTo>
                    <a:pt x="1386" y="1836"/>
                  </a:lnTo>
                  <a:lnTo>
                    <a:pt x="1264" y="1774"/>
                  </a:lnTo>
                  <a:lnTo>
                    <a:pt x="1210" y="1788"/>
                  </a:lnTo>
                  <a:lnTo>
                    <a:pt x="1182" y="1788"/>
                  </a:lnTo>
                  <a:lnTo>
                    <a:pt x="1154" y="1758"/>
                  </a:lnTo>
                  <a:lnTo>
                    <a:pt x="1052" y="1724"/>
                  </a:lnTo>
                  <a:lnTo>
                    <a:pt x="1038" y="1740"/>
                  </a:lnTo>
                  <a:lnTo>
                    <a:pt x="1024" y="1790"/>
                  </a:lnTo>
                  <a:lnTo>
                    <a:pt x="1036" y="1824"/>
                  </a:lnTo>
                  <a:lnTo>
                    <a:pt x="1004" y="1838"/>
                  </a:lnTo>
                  <a:lnTo>
                    <a:pt x="950" y="1830"/>
                  </a:lnTo>
                  <a:lnTo>
                    <a:pt x="868" y="1820"/>
                  </a:lnTo>
                  <a:lnTo>
                    <a:pt x="842" y="1792"/>
                  </a:lnTo>
                  <a:lnTo>
                    <a:pt x="802" y="1826"/>
                  </a:lnTo>
                  <a:lnTo>
                    <a:pt x="780" y="1886"/>
                  </a:lnTo>
                  <a:lnTo>
                    <a:pt x="744" y="1886"/>
                  </a:lnTo>
                  <a:lnTo>
                    <a:pt x="759" y="1838"/>
                  </a:lnTo>
                  <a:lnTo>
                    <a:pt x="740" y="1782"/>
                  </a:lnTo>
                  <a:lnTo>
                    <a:pt x="713" y="1798"/>
                  </a:lnTo>
                  <a:lnTo>
                    <a:pt x="689" y="1769"/>
                  </a:lnTo>
                  <a:lnTo>
                    <a:pt x="657" y="1747"/>
                  </a:lnTo>
                  <a:lnTo>
                    <a:pt x="625" y="1718"/>
                  </a:lnTo>
                  <a:lnTo>
                    <a:pt x="577" y="1670"/>
                  </a:lnTo>
                  <a:lnTo>
                    <a:pt x="559" y="1598"/>
                  </a:lnTo>
                  <a:lnTo>
                    <a:pt x="516" y="1561"/>
                  </a:lnTo>
                  <a:lnTo>
                    <a:pt x="495" y="1521"/>
                  </a:lnTo>
                  <a:lnTo>
                    <a:pt x="455" y="1491"/>
                  </a:lnTo>
                  <a:lnTo>
                    <a:pt x="449" y="1454"/>
                  </a:lnTo>
                  <a:lnTo>
                    <a:pt x="449" y="1425"/>
                  </a:lnTo>
                  <a:lnTo>
                    <a:pt x="433" y="1414"/>
                  </a:lnTo>
                  <a:lnTo>
                    <a:pt x="425" y="1387"/>
                  </a:lnTo>
                  <a:lnTo>
                    <a:pt x="427" y="1354"/>
                  </a:lnTo>
                  <a:lnTo>
                    <a:pt x="409" y="1342"/>
                  </a:lnTo>
                  <a:lnTo>
                    <a:pt x="386" y="1349"/>
                  </a:lnTo>
                  <a:lnTo>
                    <a:pt x="358" y="1321"/>
                  </a:lnTo>
                  <a:lnTo>
                    <a:pt x="335" y="1307"/>
                  </a:lnTo>
                  <a:lnTo>
                    <a:pt x="303" y="1286"/>
                  </a:lnTo>
                  <a:lnTo>
                    <a:pt x="300" y="1262"/>
                  </a:lnTo>
                  <a:lnTo>
                    <a:pt x="299" y="1224"/>
                  </a:lnTo>
                  <a:lnTo>
                    <a:pt x="321" y="1187"/>
                  </a:lnTo>
                  <a:lnTo>
                    <a:pt x="303" y="1158"/>
                  </a:lnTo>
                  <a:lnTo>
                    <a:pt x="292" y="1137"/>
                  </a:lnTo>
                  <a:lnTo>
                    <a:pt x="276" y="1100"/>
                  </a:lnTo>
                  <a:lnTo>
                    <a:pt x="250" y="1071"/>
                  </a:lnTo>
                  <a:lnTo>
                    <a:pt x="272" y="1031"/>
                  </a:lnTo>
                  <a:lnTo>
                    <a:pt x="254" y="992"/>
                  </a:lnTo>
                  <a:lnTo>
                    <a:pt x="217" y="983"/>
                  </a:lnTo>
                  <a:lnTo>
                    <a:pt x="215" y="953"/>
                  </a:lnTo>
                  <a:lnTo>
                    <a:pt x="173" y="925"/>
                  </a:lnTo>
                  <a:lnTo>
                    <a:pt x="168" y="877"/>
                  </a:lnTo>
                  <a:lnTo>
                    <a:pt x="142" y="849"/>
                  </a:lnTo>
                  <a:lnTo>
                    <a:pt x="150" y="822"/>
                  </a:lnTo>
                  <a:lnTo>
                    <a:pt x="132" y="802"/>
                  </a:lnTo>
                  <a:lnTo>
                    <a:pt x="126" y="776"/>
                  </a:lnTo>
                  <a:lnTo>
                    <a:pt x="98" y="760"/>
                  </a:lnTo>
                  <a:lnTo>
                    <a:pt x="93" y="712"/>
                  </a:lnTo>
                  <a:lnTo>
                    <a:pt x="51" y="677"/>
                  </a:lnTo>
                  <a:lnTo>
                    <a:pt x="42" y="655"/>
                  </a:lnTo>
                  <a:lnTo>
                    <a:pt x="12" y="636"/>
                  </a:lnTo>
                  <a:close/>
                </a:path>
              </a:pathLst>
            </a:custGeom>
            <a:grpFill/>
            <a:ln w="3175">
              <a:solidFill>
                <a:schemeClr val="bg1"/>
              </a:solidFill>
              <a:round/>
              <a:headEnd/>
              <a:tailEnd/>
            </a:ln>
          </p:spPr>
          <p:txBody>
            <a:bodyPr wrap="none" anchor="ctr"/>
            <a:lstStyle/>
            <a:p>
              <a:pPr fontAlgn="base">
                <a:spcBef>
                  <a:spcPct val="0"/>
                </a:spcBef>
                <a:spcAft>
                  <a:spcPct val="0"/>
                </a:spcAft>
                <a:defRPr/>
              </a:pPr>
              <a:endParaRPr lang="en-GB" dirty="0">
                <a:solidFill>
                  <a:srgbClr val="0B023B"/>
                </a:solidFill>
                <a:cs typeface="Arial" charset="0"/>
              </a:endParaRPr>
            </a:p>
          </p:txBody>
        </p:sp>
        <p:sp>
          <p:nvSpPr>
            <p:cNvPr id="82462" name="Freeform 347"/>
            <p:cNvSpPr>
              <a:spLocks noChangeAspect="1"/>
            </p:cNvSpPr>
            <p:nvPr/>
          </p:nvSpPr>
          <p:spPr bwMode="auto">
            <a:xfrm>
              <a:off x="3367" y="1471"/>
              <a:ext cx="462" cy="568"/>
            </a:xfrm>
            <a:custGeom>
              <a:avLst/>
              <a:gdLst>
                <a:gd name="T0" fmla="*/ 0 w 1154"/>
                <a:gd name="T1" fmla="*/ 0 h 1308"/>
                <a:gd name="T2" fmla="*/ 0 w 1154"/>
                <a:gd name="T3" fmla="*/ 0 h 1308"/>
                <a:gd name="T4" fmla="*/ 0 w 1154"/>
                <a:gd name="T5" fmla="*/ 0 h 1308"/>
                <a:gd name="T6" fmla="*/ 0 w 1154"/>
                <a:gd name="T7" fmla="*/ 0 h 1308"/>
                <a:gd name="T8" fmla="*/ 0 w 1154"/>
                <a:gd name="T9" fmla="*/ 0 h 1308"/>
                <a:gd name="T10" fmla="*/ 0 w 1154"/>
                <a:gd name="T11" fmla="*/ 0 h 1308"/>
                <a:gd name="T12" fmla="*/ 0 w 1154"/>
                <a:gd name="T13" fmla="*/ 0 h 1308"/>
                <a:gd name="T14" fmla="*/ 0 w 1154"/>
                <a:gd name="T15" fmla="*/ 0 h 1308"/>
                <a:gd name="T16" fmla="*/ 0 w 1154"/>
                <a:gd name="T17" fmla="*/ 0 h 1308"/>
                <a:gd name="T18" fmla="*/ 0 w 1154"/>
                <a:gd name="T19" fmla="*/ 0 h 1308"/>
                <a:gd name="T20" fmla="*/ 0 w 1154"/>
                <a:gd name="T21" fmla="*/ 0 h 1308"/>
                <a:gd name="T22" fmla="*/ 0 w 1154"/>
                <a:gd name="T23" fmla="*/ 0 h 1308"/>
                <a:gd name="T24" fmla="*/ 0 w 1154"/>
                <a:gd name="T25" fmla="*/ 0 h 1308"/>
                <a:gd name="T26" fmla="*/ 0 w 1154"/>
                <a:gd name="T27" fmla="*/ 0 h 1308"/>
                <a:gd name="T28" fmla="*/ 0 w 1154"/>
                <a:gd name="T29" fmla="*/ 0 h 1308"/>
                <a:gd name="T30" fmla="*/ 0 w 1154"/>
                <a:gd name="T31" fmla="*/ 0 h 1308"/>
                <a:gd name="T32" fmla="*/ 0 w 1154"/>
                <a:gd name="T33" fmla="*/ 0 h 1308"/>
                <a:gd name="T34" fmla="*/ 0 w 1154"/>
                <a:gd name="T35" fmla="*/ 0 h 1308"/>
                <a:gd name="T36" fmla="*/ 0 w 1154"/>
                <a:gd name="T37" fmla="*/ 0 h 1308"/>
                <a:gd name="T38" fmla="*/ 0 w 1154"/>
                <a:gd name="T39" fmla="*/ 0 h 1308"/>
                <a:gd name="T40" fmla="*/ 0 w 1154"/>
                <a:gd name="T41" fmla="*/ 0 h 1308"/>
                <a:gd name="T42" fmla="*/ 0 w 1154"/>
                <a:gd name="T43" fmla="*/ 0 h 1308"/>
                <a:gd name="T44" fmla="*/ 0 w 1154"/>
                <a:gd name="T45" fmla="*/ 0 h 1308"/>
                <a:gd name="T46" fmla="*/ 0 w 1154"/>
                <a:gd name="T47" fmla="*/ 0 h 1308"/>
                <a:gd name="T48" fmla="*/ 0 w 1154"/>
                <a:gd name="T49" fmla="*/ 0 h 1308"/>
                <a:gd name="T50" fmla="*/ 0 w 1154"/>
                <a:gd name="T51" fmla="*/ 0 h 1308"/>
                <a:gd name="T52" fmla="*/ 0 w 1154"/>
                <a:gd name="T53" fmla="*/ 0 h 1308"/>
                <a:gd name="T54" fmla="*/ 0 w 1154"/>
                <a:gd name="T55" fmla="*/ 0 h 1308"/>
                <a:gd name="T56" fmla="*/ 0 w 1154"/>
                <a:gd name="T57" fmla="*/ 0 h 1308"/>
                <a:gd name="T58" fmla="*/ 0 w 1154"/>
                <a:gd name="T59" fmla="*/ 0 h 1308"/>
                <a:gd name="T60" fmla="*/ 0 w 1154"/>
                <a:gd name="T61" fmla="*/ 0 h 1308"/>
                <a:gd name="T62" fmla="*/ 0 w 1154"/>
                <a:gd name="T63" fmla="*/ 0 h 1308"/>
                <a:gd name="T64" fmla="*/ 0 w 1154"/>
                <a:gd name="T65" fmla="*/ 0 h 1308"/>
                <a:gd name="T66" fmla="*/ 0 w 1154"/>
                <a:gd name="T67" fmla="*/ 0 h 1308"/>
                <a:gd name="T68" fmla="*/ 0 w 1154"/>
                <a:gd name="T69" fmla="*/ 0 h 1308"/>
                <a:gd name="T70" fmla="*/ 0 w 1154"/>
                <a:gd name="T71" fmla="*/ 0 h 1308"/>
                <a:gd name="T72" fmla="*/ 0 w 1154"/>
                <a:gd name="T73" fmla="*/ 0 h 1308"/>
                <a:gd name="T74" fmla="*/ 0 w 1154"/>
                <a:gd name="T75" fmla="*/ 0 h 1308"/>
                <a:gd name="T76" fmla="*/ 0 w 1154"/>
                <a:gd name="T77" fmla="*/ 0 h 1308"/>
                <a:gd name="T78" fmla="*/ 0 w 1154"/>
                <a:gd name="T79" fmla="*/ 0 h 1308"/>
                <a:gd name="T80" fmla="*/ 0 w 1154"/>
                <a:gd name="T81" fmla="*/ 0 h 1308"/>
                <a:gd name="T82" fmla="*/ 0 w 1154"/>
                <a:gd name="T83" fmla="*/ 0 h 1308"/>
                <a:gd name="T84" fmla="*/ 0 w 1154"/>
                <a:gd name="T85" fmla="*/ 0 h 1308"/>
                <a:gd name="T86" fmla="*/ 0 w 1154"/>
                <a:gd name="T87" fmla="*/ 0 h 1308"/>
                <a:gd name="T88" fmla="*/ 0 w 1154"/>
                <a:gd name="T89" fmla="*/ 0 h 1308"/>
                <a:gd name="T90" fmla="*/ 0 w 1154"/>
                <a:gd name="T91" fmla="*/ 0 h 1308"/>
                <a:gd name="T92" fmla="*/ 0 w 1154"/>
                <a:gd name="T93" fmla="*/ 0 h 1308"/>
                <a:gd name="T94" fmla="*/ 0 w 1154"/>
                <a:gd name="T95" fmla="*/ 0 h 13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4"/>
                <a:gd name="T145" fmla="*/ 0 h 1308"/>
                <a:gd name="T146" fmla="*/ 1154 w 1154"/>
                <a:gd name="T147" fmla="*/ 1308 h 13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4" h="1308">
                  <a:moveTo>
                    <a:pt x="112" y="278"/>
                  </a:moveTo>
                  <a:lnTo>
                    <a:pt x="162" y="290"/>
                  </a:lnTo>
                  <a:lnTo>
                    <a:pt x="240" y="352"/>
                  </a:lnTo>
                  <a:lnTo>
                    <a:pt x="240" y="292"/>
                  </a:lnTo>
                  <a:lnTo>
                    <a:pt x="218" y="272"/>
                  </a:lnTo>
                  <a:lnTo>
                    <a:pt x="176" y="258"/>
                  </a:lnTo>
                  <a:lnTo>
                    <a:pt x="158" y="198"/>
                  </a:lnTo>
                  <a:lnTo>
                    <a:pt x="128" y="200"/>
                  </a:lnTo>
                  <a:lnTo>
                    <a:pt x="124" y="156"/>
                  </a:lnTo>
                  <a:lnTo>
                    <a:pt x="160" y="96"/>
                  </a:lnTo>
                  <a:lnTo>
                    <a:pt x="160" y="18"/>
                  </a:lnTo>
                  <a:lnTo>
                    <a:pt x="206" y="18"/>
                  </a:lnTo>
                  <a:lnTo>
                    <a:pt x="242" y="34"/>
                  </a:lnTo>
                  <a:lnTo>
                    <a:pt x="242" y="134"/>
                  </a:lnTo>
                  <a:lnTo>
                    <a:pt x="294" y="168"/>
                  </a:lnTo>
                  <a:lnTo>
                    <a:pt x="306" y="255"/>
                  </a:lnTo>
                  <a:lnTo>
                    <a:pt x="356" y="304"/>
                  </a:lnTo>
                  <a:lnTo>
                    <a:pt x="357" y="369"/>
                  </a:lnTo>
                  <a:lnTo>
                    <a:pt x="346" y="431"/>
                  </a:lnTo>
                  <a:lnTo>
                    <a:pt x="370" y="462"/>
                  </a:lnTo>
                  <a:lnTo>
                    <a:pt x="402" y="372"/>
                  </a:lnTo>
                  <a:lnTo>
                    <a:pt x="404" y="326"/>
                  </a:lnTo>
                  <a:lnTo>
                    <a:pt x="388" y="292"/>
                  </a:lnTo>
                  <a:lnTo>
                    <a:pt x="420" y="278"/>
                  </a:lnTo>
                  <a:lnTo>
                    <a:pt x="470" y="308"/>
                  </a:lnTo>
                  <a:lnTo>
                    <a:pt x="486" y="274"/>
                  </a:lnTo>
                  <a:lnTo>
                    <a:pt x="404" y="242"/>
                  </a:lnTo>
                  <a:lnTo>
                    <a:pt x="373" y="260"/>
                  </a:lnTo>
                  <a:lnTo>
                    <a:pt x="354" y="240"/>
                  </a:lnTo>
                  <a:lnTo>
                    <a:pt x="344" y="150"/>
                  </a:lnTo>
                  <a:lnTo>
                    <a:pt x="292" y="134"/>
                  </a:lnTo>
                  <a:lnTo>
                    <a:pt x="290" y="54"/>
                  </a:lnTo>
                  <a:lnTo>
                    <a:pt x="306" y="54"/>
                  </a:lnTo>
                  <a:lnTo>
                    <a:pt x="324" y="97"/>
                  </a:lnTo>
                  <a:lnTo>
                    <a:pt x="330" y="116"/>
                  </a:lnTo>
                  <a:lnTo>
                    <a:pt x="402" y="132"/>
                  </a:lnTo>
                  <a:lnTo>
                    <a:pt x="402" y="103"/>
                  </a:lnTo>
                  <a:lnTo>
                    <a:pt x="354" y="88"/>
                  </a:lnTo>
                  <a:lnTo>
                    <a:pt x="356" y="52"/>
                  </a:lnTo>
                  <a:lnTo>
                    <a:pt x="388" y="50"/>
                  </a:lnTo>
                  <a:lnTo>
                    <a:pt x="386" y="2"/>
                  </a:lnTo>
                  <a:lnTo>
                    <a:pt x="398" y="0"/>
                  </a:lnTo>
                  <a:lnTo>
                    <a:pt x="408" y="54"/>
                  </a:lnTo>
                  <a:lnTo>
                    <a:pt x="438" y="76"/>
                  </a:lnTo>
                  <a:lnTo>
                    <a:pt x="444" y="94"/>
                  </a:lnTo>
                  <a:lnTo>
                    <a:pt x="490" y="132"/>
                  </a:lnTo>
                  <a:lnTo>
                    <a:pt x="494" y="180"/>
                  </a:lnTo>
                  <a:lnTo>
                    <a:pt x="522" y="196"/>
                  </a:lnTo>
                  <a:lnTo>
                    <a:pt x="528" y="224"/>
                  </a:lnTo>
                  <a:lnTo>
                    <a:pt x="546" y="244"/>
                  </a:lnTo>
                  <a:lnTo>
                    <a:pt x="538" y="268"/>
                  </a:lnTo>
                  <a:lnTo>
                    <a:pt x="562" y="292"/>
                  </a:lnTo>
                  <a:lnTo>
                    <a:pt x="568" y="346"/>
                  </a:lnTo>
                  <a:lnTo>
                    <a:pt x="610" y="366"/>
                  </a:lnTo>
                  <a:lnTo>
                    <a:pt x="612" y="406"/>
                  </a:lnTo>
                  <a:lnTo>
                    <a:pt x="652" y="410"/>
                  </a:lnTo>
                  <a:lnTo>
                    <a:pt x="668" y="448"/>
                  </a:lnTo>
                  <a:lnTo>
                    <a:pt x="646" y="492"/>
                  </a:lnTo>
                  <a:lnTo>
                    <a:pt x="672" y="522"/>
                  </a:lnTo>
                  <a:lnTo>
                    <a:pt x="692" y="568"/>
                  </a:lnTo>
                  <a:lnTo>
                    <a:pt x="718" y="606"/>
                  </a:lnTo>
                  <a:lnTo>
                    <a:pt x="698" y="644"/>
                  </a:lnTo>
                  <a:lnTo>
                    <a:pt x="700" y="706"/>
                  </a:lnTo>
                  <a:lnTo>
                    <a:pt x="754" y="742"/>
                  </a:lnTo>
                  <a:lnTo>
                    <a:pt x="786" y="768"/>
                  </a:lnTo>
                  <a:lnTo>
                    <a:pt x="804" y="764"/>
                  </a:lnTo>
                  <a:lnTo>
                    <a:pt x="824" y="776"/>
                  </a:lnTo>
                  <a:lnTo>
                    <a:pt x="820" y="798"/>
                  </a:lnTo>
                  <a:lnTo>
                    <a:pt x="828" y="834"/>
                  </a:lnTo>
                  <a:lnTo>
                    <a:pt x="844" y="852"/>
                  </a:lnTo>
                  <a:lnTo>
                    <a:pt x="844" y="884"/>
                  </a:lnTo>
                  <a:lnTo>
                    <a:pt x="852" y="914"/>
                  </a:lnTo>
                  <a:lnTo>
                    <a:pt x="894" y="938"/>
                  </a:lnTo>
                  <a:lnTo>
                    <a:pt x="910" y="978"/>
                  </a:lnTo>
                  <a:lnTo>
                    <a:pt x="958" y="1026"/>
                  </a:lnTo>
                  <a:lnTo>
                    <a:pt x="972" y="1092"/>
                  </a:lnTo>
                  <a:lnTo>
                    <a:pt x="1048" y="1166"/>
                  </a:lnTo>
                  <a:lnTo>
                    <a:pt x="1084" y="1190"/>
                  </a:lnTo>
                  <a:lnTo>
                    <a:pt x="1108" y="1216"/>
                  </a:lnTo>
                  <a:lnTo>
                    <a:pt x="1140" y="1204"/>
                  </a:lnTo>
                  <a:lnTo>
                    <a:pt x="1154" y="1260"/>
                  </a:lnTo>
                  <a:lnTo>
                    <a:pt x="1142" y="1306"/>
                  </a:lnTo>
                  <a:lnTo>
                    <a:pt x="1112" y="1308"/>
                  </a:lnTo>
                  <a:lnTo>
                    <a:pt x="1078" y="1274"/>
                  </a:lnTo>
                  <a:lnTo>
                    <a:pt x="1028" y="1274"/>
                  </a:lnTo>
                  <a:lnTo>
                    <a:pt x="1024" y="1260"/>
                  </a:lnTo>
                  <a:lnTo>
                    <a:pt x="992" y="1246"/>
                  </a:lnTo>
                  <a:lnTo>
                    <a:pt x="988" y="1228"/>
                  </a:lnTo>
                  <a:lnTo>
                    <a:pt x="982" y="1212"/>
                  </a:lnTo>
                  <a:lnTo>
                    <a:pt x="944" y="1212"/>
                  </a:lnTo>
                  <a:lnTo>
                    <a:pt x="944" y="1226"/>
                  </a:lnTo>
                  <a:lnTo>
                    <a:pt x="916" y="1226"/>
                  </a:lnTo>
                  <a:lnTo>
                    <a:pt x="912" y="1208"/>
                  </a:lnTo>
                  <a:lnTo>
                    <a:pt x="894" y="1214"/>
                  </a:lnTo>
                  <a:lnTo>
                    <a:pt x="882" y="1226"/>
                  </a:lnTo>
                  <a:lnTo>
                    <a:pt x="796" y="1118"/>
                  </a:lnTo>
                  <a:lnTo>
                    <a:pt x="744" y="1084"/>
                  </a:lnTo>
                  <a:lnTo>
                    <a:pt x="746" y="1068"/>
                  </a:lnTo>
                  <a:lnTo>
                    <a:pt x="716" y="1068"/>
                  </a:lnTo>
                  <a:lnTo>
                    <a:pt x="686" y="1098"/>
                  </a:lnTo>
                  <a:lnTo>
                    <a:pt x="654" y="1118"/>
                  </a:lnTo>
                  <a:lnTo>
                    <a:pt x="648" y="1098"/>
                  </a:lnTo>
                  <a:lnTo>
                    <a:pt x="618" y="1072"/>
                  </a:lnTo>
                  <a:lnTo>
                    <a:pt x="588" y="1084"/>
                  </a:lnTo>
                  <a:lnTo>
                    <a:pt x="568" y="1038"/>
                  </a:lnTo>
                  <a:lnTo>
                    <a:pt x="552" y="1018"/>
                  </a:lnTo>
                  <a:lnTo>
                    <a:pt x="502" y="1018"/>
                  </a:lnTo>
                  <a:lnTo>
                    <a:pt x="482" y="1036"/>
                  </a:lnTo>
                  <a:lnTo>
                    <a:pt x="456" y="1016"/>
                  </a:lnTo>
                  <a:lnTo>
                    <a:pt x="448" y="996"/>
                  </a:lnTo>
                  <a:lnTo>
                    <a:pt x="442" y="978"/>
                  </a:lnTo>
                  <a:lnTo>
                    <a:pt x="420" y="978"/>
                  </a:lnTo>
                  <a:lnTo>
                    <a:pt x="384" y="972"/>
                  </a:lnTo>
                  <a:lnTo>
                    <a:pt x="368" y="952"/>
                  </a:lnTo>
                  <a:lnTo>
                    <a:pt x="352" y="934"/>
                  </a:lnTo>
                  <a:lnTo>
                    <a:pt x="330" y="918"/>
                  </a:lnTo>
                  <a:lnTo>
                    <a:pt x="302" y="912"/>
                  </a:lnTo>
                  <a:lnTo>
                    <a:pt x="296" y="886"/>
                  </a:lnTo>
                  <a:lnTo>
                    <a:pt x="266" y="876"/>
                  </a:lnTo>
                  <a:lnTo>
                    <a:pt x="254" y="852"/>
                  </a:lnTo>
                  <a:lnTo>
                    <a:pt x="254" y="820"/>
                  </a:lnTo>
                  <a:lnTo>
                    <a:pt x="224" y="808"/>
                  </a:lnTo>
                  <a:lnTo>
                    <a:pt x="196" y="806"/>
                  </a:lnTo>
                  <a:lnTo>
                    <a:pt x="172" y="790"/>
                  </a:lnTo>
                  <a:lnTo>
                    <a:pt x="154" y="776"/>
                  </a:lnTo>
                  <a:lnTo>
                    <a:pt x="132" y="766"/>
                  </a:lnTo>
                  <a:lnTo>
                    <a:pt x="90" y="778"/>
                  </a:lnTo>
                  <a:lnTo>
                    <a:pt x="48" y="764"/>
                  </a:lnTo>
                  <a:lnTo>
                    <a:pt x="16" y="676"/>
                  </a:lnTo>
                  <a:lnTo>
                    <a:pt x="18" y="636"/>
                  </a:lnTo>
                  <a:lnTo>
                    <a:pt x="0" y="604"/>
                  </a:lnTo>
                  <a:lnTo>
                    <a:pt x="6" y="584"/>
                  </a:lnTo>
                  <a:lnTo>
                    <a:pt x="44" y="560"/>
                  </a:lnTo>
                  <a:lnTo>
                    <a:pt x="42" y="542"/>
                  </a:lnTo>
                  <a:lnTo>
                    <a:pt x="58" y="526"/>
                  </a:lnTo>
                  <a:lnTo>
                    <a:pt x="78" y="454"/>
                  </a:lnTo>
                  <a:lnTo>
                    <a:pt x="110" y="426"/>
                  </a:lnTo>
                  <a:lnTo>
                    <a:pt x="126" y="356"/>
                  </a:lnTo>
                  <a:lnTo>
                    <a:pt x="106" y="348"/>
                  </a:lnTo>
                  <a:lnTo>
                    <a:pt x="86" y="324"/>
                  </a:lnTo>
                  <a:lnTo>
                    <a:pt x="88" y="304"/>
                  </a:lnTo>
                  <a:lnTo>
                    <a:pt x="60" y="300"/>
                  </a:lnTo>
                  <a:lnTo>
                    <a:pt x="66" y="280"/>
                  </a:lnTo>
                  <a:lnTo>
                    <a:pt x="60" y="256"/>
                  </a:lnTo>
                  <a:lnTo>
                    <a:pt x="112" y="278"/>
                  </a:lnTo>
                  <a:close/>
                </a:path>
              </a:pathLst>
            </a:custGeom>
            <a:grpFill/>
            <a:ln w="3175">
              <a:solidFill>
                <a:schemeClr val="bg1"/>
              </a:solidFill>
              <a:round/>
              <a:headEnd/>
              <a:tailEnd/>
            </a:ln>
          </p:spPr>
          <p:txBody>
            <a:bodyPr wrap="none" anchor="ctr"/>
            <a:lstStyle/>
            <a:p>
              <a:pPr fontAlgn="base">
                <a:spcBef>
                  <a:spcPct val="0"/>
                </a:spcBef>
                <a:spcAft>
                  <a:spcPct val="0"/>
                </a:spcAft>
                <a:defRPr/>
              </a:pPr>
              <a:endParaRPr lang="en-GB" dirty="0">
                <a:solidFill>
                  <a:srgbClr val="0B023B"/>
                </a:solidFill>
                <a:cs typeface="Arial" charset="0"/>
              </a:endParaRPr>
            </a:p>
          </p:txBody>
        </p:sp>
        <p:sp>
          <p:nvSpPr>
            <p:cNvPr id="82463" name="Freeform 348"/>
            <p:cNvSpPr>
              <a:spLocks noChangeAspect="1"/>
            </p:cNvSpPr>
            <p:nvPr/>
          </p:nvSpPr>
          <p:spPr bwMode="auto">
            <a:xfrm>
              <a:off x="3817" y="1260"/>
              <a:ext cx="1029" cy="862"/>
            </a:xfrm>
            <a:custGeom>
              <a:avLst/>
              <a:gdLst>
                <a:gd name="T0" fmla="*/ 0 w 2566"/>
                <a:gd name="T1" fmla="*/ 0 h 1984"/>
                <a:gd name="T2" fmla="*/ 0 w 2566"/>
                <a:gd name="T3" fmla="*/ 0 h 1984"/>
                <a:gd name="T4" fmla="*/ 0 w 2566"/>
                <a:gd name="T5" fmla="*/ 0 h 1984"/>
                <a:gd name="T6" fmla="*/ 0 w 2566"/>
                <a:gd name="T7" fmla="*/ 0 h 1984"/>
                <a:gd name="T8" fmla="*/ 0 w 2566"/>
                <a:gd name="T9" fmla="*/ 0 h 1984"/>
                <a:gd name="T10" fmla="*/ 0 w 2566"/>
                <a:gd name="T11" fmla="*/ 0 h 1984"/>
                <a:gd name="T12" fmla="*/ 0 w 2566"/>
                <a:gd name="T13" fmla="*/ 0 h 1984"/>
                <a:gd name="T14" fmla="*/ 0 w 2566"/>
                <a:gd name="T15" fmla="*/ 0 h 1984"/>
                <a:gd name="T16" fmla="*/ 0 w 2566"/>
                <a:gd name="T17" fmla="*/ 0 h 1984"/>
                <a:gd name="T18" fmla="*/ 0 w 2566"/>
                <a:gd name="T19" fmla="*/ 0 h 1984"/>
                <a:gd name="T20" fmla="*/ 0 w 2566"/>
                <a:gd name="T21" fmla="*/ 0 h 1984"/>
                <a:gd name="T22" fmla="*/ 0 w 2566"/>
                <a:gd name="T23" fmla="*/ 0 h 1984"/>
                <a:gd name="T24" fmla="*/ 0 w 2566"/>
                <a:gd name="T25" fmla="*/ 0 h 1984"/>
                <a:gd name="T26" fmla="*/ 0 w 2566"/>
                <a:gd name="T27" fmla="*/ 0 h 1984"/>
                <a:gd name="T28" fmla="*/ 0 w 2566"/>
                <a:gd name="T29" fmla="*/ 0 h 1984"/>
                <a:gd name="T30" fmla="*/ 0 w 2566"/>
                <a:gd name="T31" fmla="*/ 0 h 1984"/>
                <a:gd name="T32" fmla="*/ 0 w 2566"/>
                <a:gd name="T33" fmla="*/ 0 h 1984"/>
                <a:gd name="T34" fmla="*/ 0 w 2566"/>
                <a:gd name="T35" fmla="*/ 0 h 1984"/>
                <a:gd name="T36" fmla="*/ 0 w 2566"/>
                <a:gd name="T37" fmla="*/ 0 h 1984"/>
                <a:gd name="T38" fmla="*/ 0 w 2566"/>
                <a:gd name="T39" fmla="*/ 0 h 1984"/>
                <a:gd name="T40" fmla="*/ 0 w 2566"/>
                <a:gd name="T41" fmla="*/ 0 h 1984"/>
                <a:gd name="T42" fmla="*/ 0 w 2566"/>
                <a:gd name="T43" fmla="*/ 0 h 1984"/>
                <a:gd name="T44" fmla="*/ 0 w 2566"/>
                <a:gd name="T45" fmla="*/ 0 h 1984"/>
                <a:gd name="T46" fmla="*/ 0 w 2566"/>
                <a:gd name="T47" fmla="*/ 0 h 1984"/>
                <a:gd name="T48" fmla="*/ 0 w 2566"/>
                <a:gd name="T49" fmla="*/ 0 h 1984"/>
                <a:gd name="T50" fmla="*/ 0 w 2566"/>
                <a:gd name="T51" fmla="*/ 0 h 1984"/>
                <a:gd name="T52" fmla="*/ 0 w 2566"/>
                <a:gd name="T53" fmla="*/ 0 h 1984"/>
                <a:gd name="T54" fmla="*/ 0 w 2566"/>
                <a:gd name="T55" fmla="*/ 0 h 1984"/>
                <a:gd name="T56" fmla="*/ 0 w 2566"/>
                <a:gd name="T57" fmla="*/ 0 h 1984"/>
                <a:gd name="T58" fmla="*/ 0 w 2566"/>
                <a:gd name="T59" fmla="*/ 0 h 1984"/>
                <a:gd name="T60" fmla="*/ 0 w 2566"/>
                <a:gd name="T61" fmla="*/ 0 h 1984"/>
                <a:gd name="T62" fmla="*/ 0 w 2566"/>
                <a:gd name="T63" fmla="*/ 0 h 1984"/>
                <a:gd name="T64" fmla="*/ 0 w 2566"/>
                <a:gd name="T65" fmla="*/ 0 h 1984"/>
                <a:gd name="T66" fmla="*/ 0 w 2566"/>
                <a:gd name="T67" fmla="*/ 0 h 1984"/>
                <a:gd name="T68" fmla="*/ 0 w 2566"/>
                <a:gd name="T69" fmla="*/ 0 h 1984"/>
                <a:gd name="T70" fmla="*/ 0 w 2566"/>
                <a:gd name="T71" fmla="*/ 0 h 1984"/>
                <a:gd name="T72" fmla="*/ 0 w 2566"/>
                <a:gd name="T73" fmla="*/ 0 h 1984"/>
                <a:gd name="T74" fmla="*/ 0 w 2566"/>
                <a:gd name="T75" fmla="*/ 0 h 1984"/>
                <a:gd name="T76" fmla="*/ 0 w 2566"/>
                <a:gd name="T77" fmla="*/ 0 h 1984"/>
                <a:gd name="T78" fmla="*/ 0 w 2566"/>
                <a:gd name="T79" fmla="*/ 0 h 1984"/>
                <a:gd name="T80" fmla="*/ 0 w 2566"/>
                <a:gd name="T81" fmla="*/ 0 h 1984"/>
                <a:gd name="T82" fmla="*/ 0 w 2566"/>
                <a:gd name="T83" fmla="*/ 0 h 1984"/>
                <a:gd name="T84" fmla="*/ 0 w 2566"/>
                <a:gd name="T85" fmla="*/ 0 h 1984"/>
                <a:gd name="T86" fmla="*/ 0 w 2566"/>
                <a:gd name="T87" fmla="*/ 0 h 1984"/>
                <a:gd name="T88" fmla="*/ 0 w 2566"/>
                <a:gd name="T89" fmla="*/ 0 h 1984"/>
                <a:gd name="T90" fmla="*/ 0 w 2566"/>
                <a:gd name="T91" fmla="*/ 0 h 1984"/>
                <a:gd name="T92" fmla="*/ 0 w 2566"/>
                <a:gd name="T93" fmla="*/ 0 h 1984"/>
                <a:gd name="T94" fmla="*/ 0 w 2566"/>
                <a:gd name="T95" fmla="*/ 0 h 1984"/>
                <a:gd name="T96" fmla="*/ 0 w 2566"/>
                <a:gd name="T97" fmla="*/ 0 h 1984"/>
                <a:gd name="T98" fmla="*/ 0 w 2566"/>
                <a:gd name="T99" fmla="*/ 0 h 1984"/>
                <a:gd name="T100" fmla="*/ 0 w 2566"/>
                <a:gd name="T101" fmla="*/ 0 h 1984"/>
                <a:gd name="T102" fmla="*/ 0 w 2566"/>
                <a:gd name="T103" fmla="*/ 0 h 1984"/>
                <a:gd name="T104" fmla="*/ 0 w 2566"/>
                <a:gd name="T105" fmla="*/ 0 h 1984"/>
                <a:gd name="T106" fmla="*/ 0 w 2566"/>
                <a:gd name="T107" fmla="*/ 0 h 1984"/>
                <a:gd name="T108" fmla="*/ 0 w 2566"/>
                <a:gd name="T109" fmla="*/ 0 h 1984"/>
                <a:gd name="T110" fmla="*/ 0 w 2566"/>
                <a:gd name="T111" fmla="*/ 0 h 1984"/>
                <a:gd name="T112" fmla="*/ 0 w 2566"/>
                <a:gd name="T113" fmla="*/ 0 h 19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66"/>
                <a:gd name="T172" fmla="*/ 0 h 1984"/>
                <a:gd name="T173" fmla="*/ 2566 w 2566"/>
                <a:gd name="T174" fmla="*/ 1984 h 19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66" h="1984">
                  <a:moveTo>
                    <a:pt x="1538" y="1096"/>
                  </a:moveTo>
                  <a:lnTo>
                    <a:pt x="1420" y="1348"/>
                  </a:lnTo>
                  <a:lnTo>
                    <a:pt x="1458" y="1348"/>
                  </a:lnTo>
                  <a:lnTo>
                    <a:pt x="1488" y="1382"/>
                  </a:lnTo>
                  <a:lnTo>
                    <a:pt x="1538" y="1394"/>
                  </a:lnTo>
                  <a:lnTo>
                    <a:pt x="1600" y="1350"/>
                  </a:lnTo>
                  <a:lnTo>
                    <a:pt x="1650" y="1394"/>
                  </a:lnTo>
                  <a:lnTo>
                    <a:pt x="1650" y="1426"/>
                  </a:lnTo>
                  <a:lnTo>
                    <a:pt x="1700" y="1604"/>
                  </a:lnTo>
                  <a:lnTo>
                    <a:pt x="1716" y="1682"/>
                  </a:lnTo>
                  <a:lnTo>
                    <a:pt x="1702" y="1700"/>
                  </a:lnTo>
                  <a:lnTo>
                    <a:pt x="1684" y="1790"/>
                  </a:lnTo>
                  <a:lnTo>
                    <a:pt x="1632" y="1934"/>
                  </a:lnTo>
                  <a:lnTo>
                    <a:pt x="1604" y="1984"/>
                  </a:lnTo>
                  <a:lnTo>
                    <a:pt x="1568" y="1982"/>
                  </a:lnTo>
                  <a:lnTo>
                    <a:pt x="1542" y="1950"/>
                  </a:lnTo>
                  <a:lnTo>
                    <a:pt x="1520" y="1964"/>
                  </a:lnTo>
                  <a:lnTo>
                    <a:pt x="1504" y="1908"/>
                  </a:lnTo>
                  <a:lnTo>
                    <a:pt x="1536" y="1876"/>
                  </a:lnTo>
                  <a:lnTo>
                    <a:pt x="1554" y="1866"/>
                  </a:lnTo>
                  <a:lnTo>
                    <a:pt x="1566" y="1760"/>
                  </a:lnTo>
                  <a:lnTo>
                    <a:pt x="1542" y="1698"/>
                  </a:lnTo>
                  <a:lnTo>
                    <a:pt x="1520" y="1684"/>
                  </a:lnTo>
                  <a:lnTo>
                    <a:pt x="1470" y="1710"/>
                  </a:lnTo>
                  <a:lnTo>
                    <a:pt x="1468" y="1748"/>
                  </a:lnTo>
                  <a:lnTo>
                    <a:pt x="1426" y="1732"/>
                  </a:lnTo>
                  <a:lnTo>
                    <a:pt x="1402" y="1682"/>
                  </a:lnTo>
                  <a:lnTo>
                    <a:pt x="1306" y="1664"/>
                  </a:lnTo>
                  <a:lnTo>
                    <a:pt x="1164" y="1494"/>
                  </a:lnTo>
                  <a:lnTo>
                    <a:pt x="1042" y="1494"/>
                  </a:lnTo>
                  <a:lnTo>
                    <a:pt x="1086" y="1354"/>
                  </a:lnTo>
                  <a:lnTo>
                    <a:pt x="1056" y="1246"/>
                  </a:lnTo>
                  <a:lnTo>
                    <a:pt x="1064" y="1218"/>
                  </a:lnTo>
                  <a:lnTo>
                    <a:pt x="1046" y="1194"/>
                  </a:lnTo>
                  <a:lnTo>
                    <a:pt x="1028" y="1206"/>
                  </a:lnTo>
                  <a:lnTo>
                    <a:pt x="1006" y="1192"/>
                  </a:lnTo>
                  <a:lnTo>
                    <a:pt x="1042" y="1116"/>
                  </a:lnTo>
                  <a:lnTo>
                    <a:pt x="1000" y="1082"/>
                  </a:lnTo>
                  <a:lnTo>
                    <a:pt x="1000" y="1056"/>
                  </a:lnTo>
                  <a:lnTo>
                    <a:pt x="972" y="1028"/>
                  </a:lnTo>
                  <a:lnTo>
                    <a:pt x="966" y="1000"/>
                  </a:lnTo>
                  <a:lnTo>
                    <a:pt x="936" y="1008"/>
                  </a:lnTo>
                  <a:lnTo>
                    <a:pt x="918" y="990"/>
                  </a:lnTo>
                  <a:lnTo>
                    <a:pt x="882" y="1022"/>
                  </a:lnTo>
                  <a:lnTo>
                    <a:pt x="878" y="984"/>
                  </a:lnTo>
                  <a:lnTo>
                    <a:pt x="832" y="994"/>
                  </a:lnTo>
                  <a:lnTo>
                    <a:pt x="836" y="976"/>
                  </a:lnTo>
                  <a:lnTo>
                    <a:pt x="784" y="944"/>
                  </a:lnTo>
                  <a:lnTo>
                    <a:pt x="764" y="942"/>
                  </a:lnTo>
                  <a:lnTo>
                    <a:pt x="754" y="918"/>
                  </a:lnTo>
                  <a:lnTo>
                    <a:pt x="718" y="896"/>
                  </a:lnTo>
                  <a:lnTo>
                    <a:pt x="692" y="858"/>
                  </a:lnTo>
                  <a:lnTo>
                    <a:pt x="666" y="862"/>
                  </a:lnTo>
                  <a:lnTo>
                    <a:pt x="652" y="890"/>
                  </a:lnTo>
                  <a:lnTo>
                    <a:pt x="626" y="866"/>
                  </a:lnTo>
                  <a:lnTo>
                    <a:pt x="574" y="854"/>
                  </a:lnTo>
                  <a:lnTo>
                    <a:pt x="540" y="892"/>
                  </a:lnTo>
                  <a:lnTo>
                    <a:pt x="540" y="946"/>
                  </a:lnTo>
                  <a:lnTo>
                    <a:pt x="522" y="1000"/>
                  </a:lnTo>
                  <a:lnTo>
                    <a:pt x="494" y="970"/>
                  </a:lnTo>
                  <a:lnTo>
                    <a:pt x="492" y="988"/>
                  </a:lnTo>
                  <a:lnTo>
                    <a:pt x="438" y="1020"/>
                  </a:lnTo>
                  <a:lnTo>
                    <a:pt x="442" y="1036"/>
                  </a:lnTo>
                  <a:lnTo>
                    <a:pt x="410" y="1040"/>
                  </a:lnTo>
                  <a:lnTo>
                    <a:pt x="392" y="1000"/>
                  </a:lnTo>
                  <a:lnTo>
                    <a:pt x="386" y="914"/>
                  </a:lnTo>
                  <a:lnTo>
                    <a:pt x="352" y="904"/>
                  </a:lnTo>
                  <a:lnTo>
                    <a:pt x="332" y="874"/>
                  </a:lnTo>
                  <a:lnTo>
                    <a:pt x="334" y="852"/>
                  </a:lnTo>
                  <a:lnTo>
                    <a:pt x="304" y="844"/>
                  </a:lnTo>
                  <a:lnTo>
                    <a:pt x="300" y="810"/>
                  </a:lnTo>
                  <a:lnTo>
                    <a:pt x="248" y="784"/>
                  </a:lnTo>
                  <a:lnTo>
                    <a:pt x="218" y="750"/>
                  </a:lnTo>
                  <a:lnTo>
                    <a:pt x="152" y="760"/>
                  </a:lnTo>
                  <a:lnTo>
                    <a:pt x="122" y="720"/>
                  </a:lnTo>
                  <a:lnTo>
                    <a:pt x="134" y="682"/>
                  </a:lnTo>
                  <a:lnTo>
                    <a:pt x="100" y="664"/>
                  </a:lnTo>
                  <a:lnTo>
                    <a:pt x="80" y="622"/>
                  </a:lnTo>
                  <a:lnTo>
                    <a:pt x="64" y="616"/>
                  </a:lnTo>
                  <a:lnTo>
                    <a:pt x="82" y="572"/>
                  </a:lnTo>
                  <a:lnTo>
                    <a:pt x="62" y="556"/>
                  </a:lnTo>
                  <a:lnTo>
                    <a:pt x="62" y="522"/>
                  </a:lnTo>
                  <a:lnTo>
                    <a:pt x="38" y="482"/>
                  </a:lnTo>
                  <a:lnTo>
                    <a:pt x="0" y="464"/>
                  </a:lnTo>
                  <a:lnTo>
                    <a:pt x="26" y="416"/>
                  </a:lnTo>
                  <a:lnTo>
                    <a:pt x="66" y="406"/>
                  </a:lnTo>
                  <a:lnTo>
                    <a:pt x="54" y="360"/>
                  </a:lnTo>
                  <a:lnTo>
                    <a:pt x="84" y="284"/>
                  </a:lnTo>
                  <a:lnTo>
                    <a:pt x="62" y="266"/>
                  </a:lnTo>
                  <a:lnTo>
                    <a:pt x="58" y="236"/>
                  </a:lnTo>
                  <a:lnTo>
                    <a:pt x="14" y="238"/>
                  </a:lnTo>
                  <a:lnTo>
                    <a:pt x="14" y="190"/>
                  </a:lnTo>
                  <a:lnTo>
                    <a:pt x="54" y="204"/>
                  </a:lnTo>
                  <a:lnTo>
                    <a:pt x="210" y="162"/>
                  </a:lnTo>
                  <a:lnTo>
                    <a:pt x="228" y="160"/>
                  </a:lnTo>
                  <a:lnTo>
                    <a:pt x="214" y="190"/>
                  </a:lnTo>
                  <a:lnTo>
                    <a:pt x="264" y="204"/>
                  </a:lnTo>
                  <a:lnTo>
                    <a:pt x="344" y="170"/>
                  </a:lnTo>
                  <a:lnTo>
                    <a:pt x="332" y="124"/>
                  </a:lnTo>
                  <a:lnTo>
                    <a:pt x="346" y="124"/>
                  </a:lnTo>
                  <a:lnTo>
                    <a:pt x="410" y="92"/>
                  </a:lnTo>
                  <a:lnTo>
                    <a:pt x="524" y="110"/>
                  </a:lnTo>
                  <a:lnTo>
                    <a:pt x="622" y="206"/>
                  </a:lnTo>
                  <a:lnTo>
                    <a:pt x="590" y="236"/>
                  </a:lnTo>
                  <a:lnTo>
                    <a:pt x="606" y="254"/>
                  </a:lnTo>
                  <a:lnTo>
                    <a:pt x="702" y="316"/>
                  </a:lnTo>
                  <a:lnTo>
                    <a:pt x="732" y="278"/>
                  </a:lnTo>
                  <a:lnTo>
                    <a:pt x="718" y="224"/>
                  </a:lnTo>
                  <a:lnTo>
                    <a:pt x="750" y="202"/>
                  </a:lnTo>
                  <a:lnTo>
                    <a:pt x="802" y="220"/>
                  </a:lnTo>
                  <a:lnTo>
                    <a:pt x="800" y="206"/>
                  </a:lnTo>
                  <a:lnTo>
                    <a:pt x="836" y="190"/>
                  </a:lnTo>
                  <a:lnTo>
                    <a:pt x="886" y="220"/>
                  </a:lnTo>
                  <a:lnTo>
                    <a:pt x="886" y="190"/>
                  </a:lnTo>
                  <a:lnTo>
                    <a:pt x="920" y="188"/>
                  </a:lnTo>
                  <a:lnTo>
                    <a:pt x="932" y="162"/>
                  </a:lnTo>
                  <a:lnTo>
                    <a:pt x="870" y="126"/>
                  </a:lnTo>
                  <a:lnTo>
                    <a:pt x="870" y="62"/>
                  </a:lnTo>
                  <a:lnTo>
                    <a:pt x="1010" y="62"/>
                  </a:lnTo>
                  <a:lnTo>
                    <a:pt x="1032" y="76"/>
                  </a:lnTo>
                  <a:lnTo>
                    <a:pt x="1062" y="48"/>
                  </a:lnTo>
                  <a:lnTo>
                    <a:pt x="1130" y="48"/>
                  </a:lnTo>
                  <a:lnTo>
                    <a:pt x="1130" y="78"/>
                  </a:lnTo>
                  <a:lnTo>
                    <a:pt x="1192" y="92"/>
                  </a:lnTo>
                  <a:lnTo>
                    <a:pt x="1212" y="76"/>
                  </a:lnTo>
                  <a:lnTo>
                    <a:pt x="1254" y="126"/>
                  </a:lnTo>
                  <a:lnTo>
                    <a:pt x="1330" y="90"/>
                  </a:lnTo>
                  <a:lnTo>
                    <a:pt x="1456" y="62"/>
                  </a:lnTo>
                  <a:lnTo>
                    <a:pt x="1504" y="144"/>
                  </a:lnTo>
                  <a:lnTo>
                    <a:pt x="1538" y="144"/>
                  </a:lnTo>
                  <a:lnTo>
                    <a:pt x="1584" y="162"/>
                  </a:lnTo>
                  <a:lnTo>
                    <a:pt x="1584" y="126"/>
                  </a:lnTo>
                  <a:lnTo>
                    <a:pt x="1636" y="94"/>
                  </a:lnTo>
                  <a:lnTo>
                    <a:pt x="1720" y="94"/>
                  </a:lnTo>
                  <a:lnTo>
                    <a:pt x="1750" y="60"/>
                  </a:lnTo>
                  <a:lnTo>
                    <a:pt x="1830" y="126"/>
                  </a:lnTo>
                  <a:lnTo>
                    <a:pt x="1866" y="114"/>
                  </a:lnTo>
                  <a:lnTo>
                    <a:pt x="1820" y="64"/>
                  </a:lnTo>
                  <a:lnTo>
                    <a:pt x="1802" y="14"/>
                  </a:lnTo>
                  <a:lnTo>
                    <a:pt x="1880" y="14"/>
                  </a:lnTo>
                  <a:lnTo>
                    <a:pt x="1912" y="0"/>
                  </a:lnTo>
                  <a:lnTo>
                    <a:pt x="2010" y="0"/>
                  </a:lnTo>
                  <a:lnTo>
                    <a:pt x="2146" y="28"/>
                  </a:lnTo>
                  <a:lnTo>
                    <a:pt x="2338" y="94"/>
                  </a:lnTo>
                  <a:lnTo>
                    <a:pt x="2338" y="142"/>
                  </a:lnTo>
                  <a:lnTo>
                    <a:pt x="2386" y="168"/>
                  </a:lnTo>
                  <a:lnTo>
                    <a:pt x="2400" y="142"/>
                  </a:lnTo>
                  <a:lnTo>
                    <a:pt x="2398" y="112"/>
                  </a:lnTo>
                  <a:lnTo>
                    <a:pt x="2450" y="94"/>
                  </a:lnTo>
                  <a:lnTo>
                    <a:pt x="2514" y="124"/>
                  </a:lnTo>
                  <a:lnTo>
                    <a:pt x="2548" y="126"/>
                  </a:lnTo>
                  <a:lnTo>
                    <a:pt x="2548" y="188"/>
                  </a:lnTo>
                  <a:lnTo>
                    <a:pt x="2500" y="188"/>
                  </a:lnTo>
                  <a:lnTo>
                    <a:pt x="2484" y="206"/>
                  </a:lnTo>
                  <a:lnTo>
                    <a:pt x="2550" y="254"/>
                  </a:lnTo>
                  <a:lnTo>
                    <a:pt x="2534" y="282"/>
                  </a:lnTo>
                  <a:lnTo>
                    <a:pt x="2566" y="314"/>
                  </a:lnTo>
                  <a:lnTo>
                    <a:pt x="2536" y="332"/>
                  </a:lnTo>
                  <a:lnTo>
                    <a:pt x="2482" y="300"/>
                  </a:lnTo>
                  <a:lnTo>
                    <a:pt x="2452" y="322"/>
                  </a:lnTo>
                  <a:lnTo>
                    <a:pt x="2398" y="254"/>
                  </a:lnTo>
                  <a:lnTo>
                    <a:pt x="2372" y="268"/>
                  </a:lnTo>
                  <a:lnTo>
                    <a:pt x="2350" y="268"/>
                  </a:lnTo>
                  <a:lnTo>
                    <a:pt x="2290" y="220"/>
                  </a:lnTo>
                  <a:lnTo>
                    <a:pt x="2272" y="254"/>
                  </a:lnTo>
                  <a:lnTo>
                    <a:pt x="2288" y="280"/>
                  </a:lnTo>
                  <a:lnTo>
                    <a:pt x="2322" y="314"/>
                  </a:lnTo>
                  <a:lnTo>
                    <a:pt x="2324" y="362"/>
                  </a:lnTo>
                  <a:lnTo>
                    <a:pt x="2260" y="362"/>
                  </a:lnTo>
                  <a:lnTo>
                    <a:pt x="2242" y="378"/>
                  </a:lnTo>
                  <a:lnTo>
                    <a:pt x="2306" y="414"/>
                  </a:lnTo>
                  <a:lnTo>
                    <a:pt x="2336" y="396"/>
                  </a:lnTo>
                  <a:lnTo>
                    <a:pt x="2388" y="448"/>
                  </a:lnTo>
                  <a:lnTo>
                    <a:pt x="2448" y="486"/>
                  </a:lnTo>
                  <a:lnTo>
                    <a:pt x="2436" y="538"/>
                  </a:lnTo>
                  <a:lnTo>
                    <a:pt x="2388" y="538"/>
                  </a:lnTo>
                  <a:lnTo>
                    <a:pt x="2324" y="652"/>
                  </a:lnTo>
                  <a:lnTo>
                    <a:pt x="2338" y="728"/>
                  </a:lnTo>
                  <a:lnTo>
                    <a:pt x="2324" y="756"/>
                  </a:lnTo>
                  <a:lnTo>
                    <a:pt x="2322" y="810"/>
                  </a:lnTo>
                  <a:lnTo>
                    <a:pt x="2258" y="796"/>
                  </a:lnTo>
                  <a:lnTo>
                    <a:pt x="2208" y="806"/>
                  </a:lnTo>
                  <a:lnTo>
                    <a:pt x="2190" y="840"/>
                  </a:lnTo>
                  <a:lnTo>
                    <a:pt x="2170" y="826"/>
                  </a:lnTo>
                  <a:lnTo>
                    <a:pt x="2158" y="858"/>
                  </a:lnTo>
                  <a:lnTo>
                    <a:pt x="2124" y="862"/>
                  </a:lnTo>
                  <a:lnTo>
                    <a:pt x="2140" y="1012"/>
                  </a:lnTo>
                  <a:lnTo>
                    <a:pt x="2172" y="996"/>
                  </a:lnTo>
                  <a:lnTo>
                    <a:pt x="2206" y="1014"/>
                  </a:lnTo>
                  <a:lnTo>
                    <a:pt x="2206" y="1046"/>
                  </a:lnTo>
                  <a:lnTo>
                    <a:pt x="2238" y="1084"/>
                  </a:lnTo>
                  <a:lnTo>
                    <a:pt x="2240" y="1108"/>
                  </a:lnTo>
                  <a:lnTo>
                    <a:pt x="2208" y="1110"/>
                  </a:lnTo>
                  <a:lnTo>
                    <a:pt x="2220" y="1170"/>
                  </a:lnTo>
                  <a:lnTo>
                    <a:pt x="2258" y="1212"/>
                  </a:lnTo>
                  <a:lnTo>
                    <a:pt x="2240" y="1238"/>
                  </a:lnTo>
                  <a:lnTo>
                    <a:pt x="2222" y="1240"/>
                  </a:lnTo>
                  <a:lnTo>
                    <a:pt x="2206" y="1270"/>
                  </a:lnTo>
                  <a:lnTo>
                    <a:pt x="2222" y="1312"/>
                  </a:lnTo>
                  <a:lnTo>
                    <a:pt x="2206" y="1316"/>
                  </a:lnTo>
                  <a:lnTo>
                    <a:pt x="2206" y="1388"/>
                  </a:lnTo>
                  <a:lnTo>
                    <a:pt x="2190" y="1444"/>
                  </a:lnTo>
                  <a:lnTo>
                    <a:pt x="2172" y="1460"/>
                  </a:lnTo>
                  <a:lnTo>
                    <a:pt x="2012" y="1174"/>
                  </a:lnTo>
                  <a:lnTo>
                    <a:pt x="2026" y="1090"/>
                  </a:lnTo>
                  <a:lnTo>
                    <a:pt x="2026" y="1064"/>
                  </a:lnTo>
                  <a:lnTo>
                    <a:pt x="2060" y="1036"/>
                  </a:lnTo>
                  <a:lnTo>
                    <a:pt x="2060" y="858"/>
                  </a:lnTo>
                  <a:lnTo>
                    <a:pt x="2088" y="810"/>
                  </a:lnTo>
                  <a:lnTo>
                    <a:pt x="2060" y="742"/>
                  </a:lnTo>
                  <a:lnTo>
                    <a:pt x="2062" y="668"/>
                  </a:lnTo>
                  <a:lnTo>
                    <a:pt x="2022" y="692"/>
                  </a:lnTo>
                  <a:lnTo>
                    <a:pt x="2012" y="740"/>
                  </a:lnTo>
                  <a:lnTo>
                    <a:pt x="2010" y="824"/>
                  </a:lnTo>
                  <a:lnTo>
                    <a:pt x="1976" y="808"/>
                  </a:lnTo>
                  <a:lnTo>
                    <a:pt x="1944" y="762"/>
                  </a:lnTo>
                  <a:lnTo>
                    <a:pt x="1912" y="762"/>
                  </a:lnTo>
                  <a:lnTo>
                    <a:pt x="1848" y="806"/>
                  </a:lnTo>
                  <a:lnTo>
                    <a:pt x="1862" y="824"/>
                  </a:lnTo>
                  <a:lnTo>
                    <a:pt x="1848" y="920"/>
                  </a:lnTo>
                  <a:lnTo>
                    <a:pt x="1878" y="934"/>
                  </a:lnTo>
                  <a:lnTo>
                    <a:pt x="1878" y="970"/>
                  </a:lnTo>
                  <a:lnTo>
                    <a:pt x="1802" y="1012"/>
                  </a:lnTo>
                  <a:lnTo>
                    <a:pt x="1782" y="1012"/>
                  </a:lnTo>
                  <a:lnTo>
                    <a:pt x="1802" y="982"/>
                  </a:lnTo>
                  <a:lnTo>
                    <a:pt x="1770" y="950"/>
                  </a:lnTo>
                  <a:lnTo>
                    <a:pt x="1700" y="966"/>
                  </a:lnTo>
                  <a:lnTo>
                    <a:pt x="1700" y="1014"/>
                  </a:lnTo>
                  <a:lnTo>
                    <a:pt x="1540" y="1030"/>
                  </a:lnTo>
                  <a:lnTo>
                    <a:pt x="1504" y="1082"/>
                  </a:lnTo>
                  <a:lnTo>
                    <a:pt x="1538" y="1096"/>
                  </a:lnTo>
                  <a:close/>
                </a:path>
              </a:pathLst>
            </a:custGeom>
            <a:grpFill/>
            <a:ln w="3175">
              <a:solidFill>
                <a:schemeClr val="bg1"/>
              </a:solidFill>
              <a:round/>
              <a:headEnd/>
              <a:tailEnd/>
            </a:ln>
          </p:spPr>
          <p:txBody>
            <a:bodyPr wrap="none" anchor="ctr"/>
            <a:lstStyle/>
            <a:p>
              <a:pPr fontAlgn="base">
                <a:spcBef>
                  <a:spcPct val="0"/>
                </a:spcBef>
                <a:spcAft>
                  <a:spcPct val="0"/>
                </a:spcAft>
                <a:defRPr/>
              </a:pPr>
              <a:endParaRPr lang="en-GB" dirty="0">
                <a:solidFill>
                  <a:srgbClr val="0B023B"/>
                </a:solidFill>
                <a:cs typeface="Arial" charset="0"/>
              </a:endParaRPr>
            </a:p>
          </p:txBody>
        </p:sp>
        <p:sp>
          <p:nvSpPr>
            <p:cNvPr id="82464" name="Freeform 349">
              <a:hlinkClick r:id="rId3" action="ppaction://hlinksldjump" tooltip="Ukraine"/>
            </p:cNvPr>
            <p:cNvSpPr>
              <a:spLocks noChangeAspect="1"/>
            </p:cNvSpPr>
            <p:nvPr/>
          </p:nvSpPr>
          <p:spPr bwMode="auto">
            <a:xfrm>
              <a:off x="2995" y="2005"/>
              <a:ext cx="226" cy="170"/>
            </a:xfrm>
            <a:custGeom>
              <a:avLst/>
              <a:gdLst>
                <a:gd name="T0" fmla="*/ 0 w 562"/>
                <a:gd name="T1" fmla="*/ 0 h 392"/>
                <a:gd name="T2" fmla="*/ 0 w 562"/>
                <a:gd name="T3" fmla="*/ 0 h 392"/>
                <a:gd name="T4" fmla="*/ 0 w 562"/>
                <a:gd name="T5" fmla="*/ 0 h 392"/>
                <a:gd name="T6" fmla="*/ 0 w 562"/>
                <a:gd name="T7" fmla="*/ 0 h 392"/>
                <a:gd name="T8" fmla="*/ 0 w 562"/>
                <a:gd name="T9" fmla="*/ 0 h 392"/>
                <a:gd name="T10" fmla="*/ 0 w 562"/>
                <a:gd name="T11" fmla="*/ 0 h 392"/>
                <a:gd name="T12" fmla="*/ 0 w 562"/>
                <a:gd name="T13" fmla="*/ 0 h 392"/>
                <a:gd name="T14" fmla="*/ 0 w 562"/>
                <a:gd name="T15" fmla="*/ 0 h 392"/>
                <a:gd name="T16" fmla="*/ 0 w 562"/>
                <a:gd name="T17" fmla="*/ 0 h 392"/>
                <a:gd name="T18" fmla="*/ 0 w 562"/>
                <a:gd name="T19" fmla="*/ 0 h 392"/>
                <a:gd name="T20" fmla="*/ 0 w 562"/>
                <a:gd name="T21" fmla="*/ 0 h 392"/>
                <a:gd name="T22" fmla="*/ 0 w 562"/>
                <a:gd name="T23" fmla="*/ 0 h 392"/>
                <a:gd name="T24" fmla="*/ 0 w 562"/>
                <a:gd name="T25" fmla="*/ 0 h 392"/>
                <a:gd name="T26" fmla="*/ 0 w 562"/>
                <a:gd name="T27" fmla="*/ 0 h 392"/>
                <a:gd name="T28" fmla="*/ 0 w 562"/>
                <a:gd name="T29" fmla="*/ 0 h 392"/>
                <a:gd name="T30" fmla="*/ 0 w 562"/>
                <a:gd name="T31" fmla="*/ 0 h 392"/>
                <a:gd name="T32" fmla="*/ 0 w 562"/>
                <a:gd name="T33" fmla="*/ 0 h 392"/>
                <a:gd name="T34" fmla="*/ 0 w 562"/>
                <a:gd name="T35" fmla="*/ 0 h 392"/>
                <a:gd name="T36" fmla="*/ 0 w 562"/>
                <a:gd name="T37" fmla="*/ 0 h 392"/>
                <a:gd name="T38" fmla="*/ 0 w 562"/>
                <a:gd name="T39" fmla="*/ 0 h 392"/>
                <a:gd name="T40" fmla="*/ 0 w 562"/>
                <a:gd name="T41" fmla="*/ 0 h 392"/>
                <a:gd name="T42" fmla="*/ 0 w 562"/>
                <a:gd name="T43" fmla="*/ 0 h 392"/>
                <a:gd name="T44" fmla="*/ 0 w 562"/>
                <a:gd name="T45" fmla="*/ 0 h 392"/>
                <a:gd name="T46" fmla="*/ 0 w 562"/>
                <a:gd name="T47" fmla="*/ 0 h 392"/>
                <a:gd name="T48" fmla="*/ 0 w 562"/>
                <a:gd name="T49" fmla="*/ 0 h 392"/>
                <a:gd name="T50" fmla="*/ 0 w 562"/>
                <a:gd name="T51" fmla="*/ 0 h 392"/>
                <a:gd name="T52" fmla="*/ 0 w 562"/>
                <a:gd name="T53" fmla="*/ 0 h 392"/>
                <a:gd name="T54" fmla="*/ 0 w 562"/>
                <a:gd name="T55" fmla="*/ 0 h 392"/>
                <a:gd name="T56" fmla="*/ 0 w 562"/>
                <a:gd name="T57" fmla="*/ 0 h 392"/>
                <a:gd name="T58" fmla="*/ 0 w 562"/>
                <a:gd name="T59" fmla="*/ 0 h 392"/>
                <a:gd name="T60" fmla="*/ 0 w 562"/>
                <a:gd name="T61" fmla="*/ 0 h 392"/>
                <a:gd name="T62" fmla="*/ 0 w 562"/>
                <a:gd name="T63" fmla="*/ 0 h 392"/>
                <a:gd name="T64" fmla="*/ 0 w 562"/>
                <a:gd name="T65" fmla="*/ 0 h 392"/>
                <a:gd name="T66" fmla="*/ 0 w 562"/>
                <a:gd name="T67" fmla="*/ 0 h 392"/>
                <a:gd name="T68" fmla="*/ 0 w 562"/>
                <a:gd name="T69" fmla="*/ 0 h 392"/>
                <a:gd name="T70" fmla="*/ 0 w 562"/>
                <a:gd name="T71" fmla="*/ 0 h 392"/>
                <a:gd name="T72" fmla="*/ 0 w 562"/>
                <a:gd name="T73" fmla="*/ 0 h 392"/>
                <a:gd name="T74" fmla="*/ 0 w 562"/>
                <a:gd name="T75" fmla="*/ 0 h 392"/>
                <a:gd name="T76" fmla="*/ 0 w 562"/>
                <a:gd name="T77" fmla="*/ 0 h 392"/>
                <a:gd name="T78" fmla="*/ 0 w 562"/>
                <a:gd name="T79" fmla="*/ 0 h 392"/>
                <a:gd name="T80" fmla="*/ 0 w 562"/>
                <a:gd name="T81" fmla="*/ 0 h 392"/>
                <a:gd name="T82" fmla="*/ 0 w 562"/>
                <a:gd name="T83" fmla="*/ 0 h 392"/>
                <a:gd name="T84" fmla="*/ 0 w 562"/>
                <a:gd name="T85" fmla="*/ 0 h 392"/>
                <a:gd name="T86" fmla="*/ 0 w 562"/>
                <a:gd name="T87" fmla="*/ 0 h 392"/>
                <a:gd name="T88" fmla="*/ 0 w 562"/>
                <a:gd name="T89" fmla="*/ 0 h 392"/>
                <a:gd name="T90" fmla="*/ 0 w 562"/>
                <a:gd name="T91" fmla="*/ 0 h 392"/>
                <a:gd name="T92" fmla="*/ 0 w 562"/>
                <a:gd name="T93" fmla="*/ 0 h 392"/>
                <a:gd name="T94" fmla="*/ 0 w 562"/>
                <a:gd name="T95" fmla="*/ 0 h 392"/>
                <a:gd name="T96" fmla="*/ 0 w 562"/>
                <a:gd name="T97" fmla="*/ 0 h 392"/>
                <a:gd name="T98" fmla="*/ 0 w 562"/>
                <a:gd name="T99" fmla="*/ 0 h 392"/>
                <a:gd name="T100" fmla="*/ 0 w 562"/>
                <a:gd name="T101" fmla="*/ 0 h 392"/>
                <a:gd name="T102" fmla="*/ 0 w 562"/>
                <a:gd name="T103" fmla="*/ 0 h 392"/>
                <a:gd name="T104" fmla="*/ 0 w 562"/>
                <a:gd name="T105" fmla="*/ 0 h 392"/>
                <a:gd name="T106" fmla="*/ 0 w 562"/>
                <a:gd name="T107" fmla="*/ 0 h 392"/>
                <a:gd name="T108" fmla="*/ 0 w 562"/>
                <a:gd name="T109" fmla="*/ 0 h 39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2"/>
                <a:gd name="T166" fmla="*/ 0 h 392"/>
                <a:gd name="T167" fmla="*/ 562 w 562"/>
                <a:gd name="T168" fmla="*/ 392 h 39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2" h="392">
                  <a:moveTo>
                    <a:pt x="462" y="264"/>
                  </a:moveTo>
                  <a:lnTo>
                    <a:pt x="397" y="312"/>
                  </a:lnTo>
                  <a:lnTo>
                    <a:pt x="425" y="346"/>
                  </a:lnTo>
                  <a:lnTo>
                    <a:pt x="457" y="346"/>
                  </a:lnTo>
                  <a:lnTo>
                    <a:pt x="457" y="357"/>
                  </a:lnTo>
                  <a:lnTo>
                    <a:pt x="379" y="392"/>
                  </a:lnTo>
                  <a:lnTo>
                    <a:pt x="379" y="357"/>
                  </a:lnTo>
                  <a:lnTo>
                    <a:pt x="347" y="357"/>
                  </a:lnTo>
                  <a:lnTo>
                    <a:pt x="379" y="329"/>
                  </a:lnTo>
                  <a:lnTo>
                    <a:pt x="362" y="312"/>
                  </a:lnTo>
                  <a:lnTo>
                    <a:pt x="312" y="312"/>
                  </a:lnTo>
                  <a:lnTo>
                    <a:pt x="312" y="279"/>
                  </a:lnTo>
                  <a:lnTo>
                    <a:pt x="280" y="296"/>
                  </a:lnTo>
                  <a:lnTo>
                    <a:pt x="245" y="357"/>
                  </a:lnTo>
                  <a:lnTo>
                    <a:pt x="212" y="346"/>
                  </a:lnTo>
                  <a:lnTo>
                    <a:pt x="230" y="312"/>
                  </a:lnTo>
                  <a:lnTo>
                    <a:pt x="245" y="296"/>
                  </a:lnTo>
                  <a:lnTo>
                    <a:pt x="245" y="279"/>
                  </a:lnTo>
                  <a:lnTo>
                    <a:pt x="230" y="262"/>
                  </a:lnTo>
                  <a:lnTo>
                    <a:pt x="230" y="251"/>
                  </a:lnTo>
                  <a:lnTo>
                    <a:pt x="180" y="234"/>
                  </a:lnTo>
                  <a:lnTo>
                    <a:pt x="145" y="234"/>
                  </a:lnTo>
                  <a:lnTo>
                    <a:pt x="117" y="251"/>
                  </a:lnTo>
                  <a:lnTo>
                    <a:pt x="50" y="234"/>
                  </a:lnTo>
                  <a:lnTo>
                    <a:pt x="17" y="251"/>
                  </a:lnTo>
                  <a:lnTo>
                    <a:pt x="0" y="234"/>
                  </a:lnTo>
                  <a:lnTo>
                    <a:pt x="17" y="199"/>
                  </a:lnTo>
                  <a:lnTo>
                    <a:pt x="17" y="184"/>
                  </a:lnTo>
                  <a:lnTo>
                    <a:pt x="50" y="138"/>
                  </a:lnTo>
                  <a:lnTo>
                    <a:pt x="50" y="88"/>
                  </a:lnTo>
                  <a:lnTo>
                    <a:pt x="85" y="71"/>
                  </a:lnTo>
                  <a:lnTo>
                    <a:pt x="145" y="71"/>
                  </a:lnTo>
                  <a:lnTo>
                    <a:pt x="180" y="88"/>
                  </a:lnTo>
                  <a:lnTo>
                    <a:pt x="195" y="71"/>
                  </a:lnTo>
                  <a:lnTo>
                    <a:pt x="230" y="71"/>
                  </a:lnTo>
                  <a:lnTo>
                    <a:pt x="230" y="88"/>
                  </a:lnTo>
                  <a:lnTo>
                    <a:pt x="262" y="54"/>
                  </a:lnTo>
                  <a:lnTo>
                    <a:pt x="280" y="16"/>
                  </a:lnTo>
                  <a:lnTo>
                    <a:pt x="332" y="0"/>
                  </a:lnTo>
                  <a:lnTo>
                    <a:pt x="362" y="24"/>
                  </a:lnTo>
                  <a:lnTo>
                    <a:pt x="362" y="44"/>
                  </a:lnTo>
                  <a:lnTo>
                    <a:pt x="400" y="42"/>
                  </a:lnTo>
                  <a:lnTo>
                    <a:pt x="416" y="78"/>
                  </a:lnTo>
                  <a:lnTo>
                    <a:pt x="448" y="76"/>
                  </a:lnTo>
                  <a:lnTo>
                    <a:pt x="462" y="58"/>
                  </a:lnTo>
                  <a:lnTo>
                    <a:pt x="476" y="76"/>
                  </a:lnTo>
                  <a:lnTo>
                    <a:pt x="526" y="92"/>
                  </a:lnTo>
                  <a:lnTo>
                    <a:pt x="548" y="76"/>
                  </a:lnTo>
                  <a:lnTo>
                    <a:pt x="544" y="124"/>
                  </a:lnTo>
                  <a:lnTo>
                    <a:pt x="562" y="140"/>
                  </a:lnTo>
                  <a:lnTo>
                    <a:pt x="562" y="170"/>
                  </a:lnTo>
                  <a:lnTo>
                    <a:pt x="546" y="172"/>
                  </a:lnTo>
                  <a:lnTo>
                    <a:pt x="496" y="202"/>
                  </a:lnTo>
                  <a:lnTo>
                    <a:pt x="462" y="234"/>
                  </a:lnTo>
                  <a:lnTo>
                    <a:pt x="462" y="266"/>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65" name="Freeform 350"/>
            <p:cNvSpPr>
              <a:spLocks noChangeAspect="1"/>
            </p:cNvSpPr>
            <p:nvPr/>
          </p:nvSpPr>
          <p:spPr bwMode="auto">
            <a:xfrm>
              <a:off x="3056" y="1896"/>
              <a:ext cx="185" cy="114"/>
            </a:xfrm>
            <a:custGeom>
              <a:avLst/>
              <a:gdLst>
                <a:gd name="T0" fmla="*/ 0 w 460"/>
                <a:gd name="T1" fmla="*/ 0 h 262"/>
                <a:gd name="T2" fmla="*/ 0 w 460"/>
                <a:gd name="T3" fmla="*/ 0 h 262"/>
                <a:gd name="T4" fmla="*/ 0 w 460"/>
                <a:gd name="T5" fmla="*/ 0 h 262"/>
                <a:gd name="T6" fmla="*/ 0 w 460"/>
                <a:gd name="T7" fmla="*/ 0 h 262"/>
                <a:gd name="T8" fmla="*/ 0 w 460"/>
                <a:gd name="T9" fmla="*/ 0 h 262"/>
                <a:gd name="T10" fmla="*/ 0 w 460"/>
                <a:gd name="T11" fmla="*/ 0 h 262"/>
                <a:gd name="T12" fmla="*/ 0 w 460"/>
                <a:gd name="T13" fmla="*/ 0 h 262"/>
                <a:gd name="T14" fmla="*/ 0 w 460"/>
                <a:gd name="T15" fmla="*/ 0 h 262"/>
                <a:gd name="T16" fmla="*/ 0 w 460"/>
                <a:gd name="T17" fmla="*/ 0 h 262"/>
                <a:gd name="T18" fmla="*/ 0 w 460"/>
                <a:gd name="T19" fmla="*/ 0 h 262"/>
                <a:gd name="T20" fmla="*/ 0 w 460"/>
                <a:gd name="T21" fmla="*/ 0 h 262"/>
                <a:gd name="T22" fmla="*/ 0 w 460"/>
                <a:gd name="T23" fmla="*/ 0 h 262"/>
                <a:gd name="T24" fmla="*/ 0 w 460"/>
                <a:gd name="T25" fmla="*/ 0 h 262"/>
                <a:gd name="T26" fmla="*/ 0 w 460"/>
                <a:gd name="T27" fmla="*/ 0 h 262"/>
                <a:gd name="T28" fmla="*/ 0 w 460"/>
                <a:gd name="T29" fmla="*/ 0 h 262"/>
                <a:gd name="T30" fmla="*/ 0 w 460"/>
                <a:gd name="T31" fmla="*/ 0 h 262"/>
                <a:gd name="T32" fmla="*/ 0 w 460"/>
                <a:gd name="T33" fmla="*/ 0 h 262"/>
                <a:gd name="T34" fmla="*/ 0 w 460"/>
                <a:gd name="T35" fmla="*/ 0 h 262"/>
                <a:gd name="T36" fmla="*/ 0 w 460"/>
                <a:gd name="T37" fmla="*/ 0 h 262"/>
                <a:gd name="T38" fmla="*/ 0 w 460"/>
                <a:gd name="T39" fmla="*/ 0 h 262"/>
                <a:gd name="T40" fmla="*/ 0 w 460"/>
                <a:gd name="T41" fmla="*/ 0 h 262"/>
                <a:gd name="T42" fmla="*/ 0 w 460"/>
                <a:gd name="T43" fmla="*/ 0 h 262"/>
                <a:gd name="T44" fmla="*/ 0 w 460"/>
                <a:gd name="T45" fmla="*/ 0 h 262"/>
                <a:gd name="T46" fmla="*/ 0 w 460"/>
                <a:gd name="T47" fmla="*/ 0 h 262"/>
                <a:gd name="T48" fmla="*/ 0 w 460"/>
                <a:gd name="T49" fmla="*/ 0 h 262"/>
                <a:gd name="T50" fmla="*/ 0 w 460"/>
                <a:gd name="T51" fmla="*/ 0 h 262"/>
                <a:gd name="T52" fmla="*/ 0 w 460"/>
                <a:gd name="T53" fmla="*/ 0 h 262"/>
                <a:gd name="T54" fmla="*/ 0 w 460"/>
                <a:gd name="T55" fmla="*/ 0 h 262"/>
                <a:gd name="T56" fmla="*/ 0 w 460"/>
                <a:gd name="T57" fmla="*/ 0 h 262"/>
                <a:gd name="T58" fmla="*/ 0 w 460"/>
                <a:gd name="T59" fmla="*/ 0 h 262"/>
                <a:gd name="T60" fmla="*/ 0 w 460"/>
                <a:gd name="T61" fmla="*/ 0 h 262"/>
                <a:gd name="T62" fmla="*/ 0 w 460"/>
                <a:gd name="T63" fmla="*/ 0 h 262"/>
                <a:gd name="T64" fmla="*/ 0 w 460"/>
                <a:gd name="T65" fmla="*/ 0 h 262"/>
                <a:gd name="T66" fmla="*/ 0 w 460"/>
                <a:gd name="T67" fmla="*/ 0 h 262"/>
                <a:gd name="T68" fmla="*/ 0 w 460"/>
                <a:gd name="T69" fmla="*/ 0 h 262"/>
                <a:gd name="T70" fmla="*/ 0 w 460"/>
                <a:gd name="T71" fmla="*/ 0 h 262"/>
                <a:gd name="T72" fmla="*/ 0 w 460"/>
                <a:gd name="T73" fmla="*/ 0 h 262"/>
                <a:gd name="T74" fmla="*/ 0 w 460"/>
                <a:gd name="T75" fmla="*/ 0 h 262"/>
                <a:gd name="T76" fmla="*/ 0 w 460"/>
                <a:gd name="T77" fmla="*/ 0 h 262"/>
                <a:gd name="T78" fmla="*/ 0 w 460"/>
                <a:gd name="T79" fmla="*/ 0 h 262"/>
                <a:gd name="T80" fmla="*/ 0 w 460"/>
                <a:gd name="T81" fmla="*/ 0 h 262"/>
                <a:gd name="T82" fmla="*/ 0 w 460"/>
                <a:gd name="T83" fmla="*/ 0 h 262"/>
                <a:gd name="T84" fmla="*/ 0 w 460"/>
                <a:gd name="T85" fmla="*/ 0 h 262"/>
                <a:gd name="T86" fmla="*/ 0 w 460"/>
                <a:gd name="T87" fmla="*/ 0 h 262"/>
                <a:gd name="T88" fmla="*/ 0 w 460"/>
                <a:gd name="T89" fmla="*/ 0 h 262"/>
                <a:gd name="T90" fmla="*/ 0 w 460"/>
                <a:gd name="T91" fmla="*/ 0 h 262"/>
                <a:gd name="T92" fmla="*/ 0 w 460"/>
                <a:gd name="T93" fmla="*/ 0 h 262"/>
                <a:gd name="T94" fmla="*/ 0 w 460"/>
                <a:gd name="T95" fmla="*/ 0 h 262"/>
                <a:gd name="T96" fmla="*/ 0 w 460"/>
                <a:gd name="T97" fmla="*/ 0 h 262"/>
                <a:gd name="T98" fmla="*/ 0 w 460"/>
                <a:gd name="T99" fmla="*/ 0 h 262"/>
                <a:gd name="T100" fmla="*/ 0 w 460"/>
                <a:gd name="T101" fmla="*/ 0 h 262"/>
                <a:gd name="T102" fmla="*/ 0 w 460"/>
                <a:gd name="T103" fmla="*/ 0 h 262"/>
                <a:gd name="T104" fmla="*/ 0 w 460"/>
                <a:gd name="T105" fmla="*/ 0 h 262"/>
                <a:gd name="T106" fmla="*/ 0 w 460"/>
                <a:gd name="T107" fmla="*/ 0 h 2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0"/>
                <a:gd name="T163" fmla="*/ 0 h 262"/>
                <a:gd name="T164" fmla="*/ 460 w 460"/>
                <a:gd name="T165" fmla="*/ 262 h 2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0" h="262">
                  <a:moveTo>
                    <a:pt x="112" y="226"/>
                  </a:moveTo>
                  <a:lnTo>
                    <a:pt x="118" y="214"/>
                  </a:lnTo>
                  <a:lnTo>
                    <a:pt x="136" y="216"/>
                  </a:lnTo>
                  <a:lnTo>
                    <a:pt x="146" y="196"/>
                  </a:lnTo>
                  <a:lnTo>
                    <a:pt x="112" y="194"/>
                  </a:lnTo>
                  <a:lnTo>
                    <a:pt x="110" y="180"/>
                  </a:lnTo>
                  <a:lnTo>
                    <a:pt x="84" y="146"/>
                  </a:lnTo>
                  <a:lnTo>
                    <a:pt x="82" y="120"/>
                  </a:lnTo>
                  <a:lnTo>
                    <a:pt x="60" y="104"/>
                  </a:lnTo>
                  <a:lnTo>
                    <a:pt x="34" y="120"/>
                  </a:lnTo>
                  <a:lnTo>
                    <a:pt x="28" y="108"/>
                  </a:lnTo>
                  <a:lnTo>
                    <a:pt x="0" y="104"/>
                  </a:lnTo>
                  <a:lnTo>
                    <a:pt x="10" y="96"/>
                  </a:lnTo>
                  <a:lnTo>
                    <a:pt x="14" y="74"/>
                  </a:lnTo>
                  <a:lnTo>
                    <a:pt x="4" y="66"/>
                  </a:lnTo>
                  <a:lnTo>
                    <a:pt x="8" y="54"/>
                  </a:lnTo>
                  <a:lnTo>
                    <a:pt x="2" y="46"/>
                  </a:lnTo>
                  <a:lnTo>
                    <a:pt x="68" y="36"/>
                  </a:lnTo>
                  <a:lnTo>
                    <a:pt x="92" y="8"/>
                  </a:lnTo>
                  <a:lnTo>
                    <a:pt x="134" y="4"/>
                  </a:lnTo>
                  <a:lnTo>
                    <a:pt x="208" y="16"/>
                  </a:lnTo>
                  <a:lnTo>
                    <a:pt x="222" y="12"/>
                  </a:lnTo>
                  <a:lnTo>
                    <a:pt x="258" y="26"/>
                  </a:lnTo>
                  <a:lnTo>
                    <a:pt x="272" y="16"/>
                  </a:lnTo>
                  <a:lnTo>
                    <a:pt x="280" y="30"/>
                  </a:lnTo>
                  <a:lnTo>
                    <a:pt x="316" y="24"/>
                  </a:lnTo>
                  <a:lnTo>
                    <a:pt x="342" y="24"/>
                  </a:lnTo>
                  <a:lnTo>
                    <a:pt x="400" y="12"/>
                  </a:lnTo>
                  <a:lnTo>
                    <a:pt x="442" y="0"/>
                  </a:lnTo>
                  <a:lnTo>
                    <a:pt x="460" y="28"/>
                  </a:lnTo>
                  <a:lnTo>
                    <a:pt x="440" y="38"/>
                  </a:lnTo>
                  <a:lnTo>
                    <a:pt x="424" y="34"/>
                  </a:lnTo>
                  <a:lnTo>
                    <a:pt x="414" y="52"/>
                  </a:lnTo>
                  <a:lnTo>
                    <a:pt x="388" y="64"/>
                  </a:lnTo>
                  <a:lnTo>
                    <a:pt x="396" y="86"/>
                  </a:lnTo>
                  <a:lnTo>
                    <a:pt x="372" y="94"/>
                  </a:lnTo>
                  <a:lnTo>
                    <a:pt x="382" y="108"/>
                  </a:lnTo>
                  <a:lnTo>
                    <a:pt x="350" y="156"/>
                  </a:lnTo>
                  <a:lnTo>
                    <a:pt x="299" y="149"/>
                  </a:lnTo>
                  <a:lnTo>
                    <a:pt x="318" y="167"/>
                  </a:lnTo>
                  <a:lnTo>
                    <a:pt x="305" y="197"/>
                  </a:lnTo>
                  <a:lnTo>
                    <a:pt x="289" y="203"/>
                  </a:lnTo>
                  <a:lnTo>
                    <a:pt x="281" y="214"/>
                  </a:lnTo>
                  <a:lnTo>
                    <a:pt x="267" y="213"/>
                  </a:lnTo>
                  <a:lnTo>
                    <a:pt x="244" y="227"/>
                  </a:lnTo>
                  <a:lnTo>
                    <a:pt x="245" y="213"/>
                  </a:lnTo>
                  <a:lnTo>
                    <a:pt x="229" y="218"/>
                  </a:lnTo>
                  <a:lnTo>
                    <a:pt x="220" y="214"/>
                  </a:lnTo>
                  <a:lnTo>
                    <a:pt x="206" y="221"/>
                  </a:lnTo>
                  <a:lnTo>
                    <a:pt x="206" y="235"/>
                  </a:lnTo>
                  <a:lnTo>
                    <a:pt x="182" y="250"/>
                  </a:lnTo>
                  <a:lnTo>
                    <a:pt x="154" y="260"/>
                  </a:lnTo>
                  <a:lnTo>
                    <a:pt x="130" y="262"/>
                  </a:lnTo>
                  <a:lnTo>
                    <a:pt x="112" y="226"/>
                  </a:lnTo>
                  <a:close/>
                </a:path>
              </a:pathLst>
            </a:custGeom>
            <a:grpFill/>
            <a:ln w="3175">
              <a:solidFill>
                <a:schemeClr val="bg1"/>
              </a:solidFill>
              <a:round/>
              <a:headEnd/>
              <a:tailEnd/>
            </a:ln>
          </p:spPr>
          <p:txBody>
            <a:bodyPr wrap="none" anchor="ctr"/>
            <a:lstStyle/>
            <a:p>
              <a:pPr fontAlgn="base">
                <a:spcBef>
                  <a:spcPct val="0"/>
                </a:spcBef>
                <a:spcAft>
                  <a:spcPct val="0"/>
                </a:spcAft>
                <a:defRPr/>
              </a:pPr>
              <a:endParaRPr lang="en-GB" dirty="0">
                <a:solidFill>
                  <a:srgbClr val="0B023B"/>
                </a:solidFill>
                <a:cs typeface="Arial" charset="0"/>
              </a:endParaRPr>
            </a:p>
          </p:txBody>
        </p:sp>
        <p:sp>
          <p:nvSpPr>
            <p:cNvPr id="82466" name="Freeform 351"/>
            <p:cNvSpPr>
              <a:spLocks noChangeAspect="1"/>
            </p:cNvSpPr>
            <p:nvPr/>
          </p:nvSpPr>
          <p:spPr bwMode="auto">
            <a:xfrm>
              <a:off x="3195" y="1853"/>
              <a:ext cx="124" cy="144"/>
            </a:xfrm>
            <a:custGeom>
              <a:avLst/>
              <a:gdLst>
                <a:gd name="T0" fmla="*/ 0 w 306"/>
                <a:gd name="T1" fmla="*/ 0 h 330"/>
                <a:gd name="T2" fmla="*/ 0 w 306"/>
                <a:gd name="T3" fmla="*/ 0 h 330"/>
                <a:gd name="T4" fmla="*/ 0 w 306"/>
                <a:gd name="T5" fmla="*/ 0 h 330"/>
                <a:gd name="T6" fmla="*/ 0 w 306"/>
                <a:gd name="T7" fmla="*/ 0 h 330"/>
                <a:gd name="T8" fmla="*/ 0 w 306"/>
                <a:gd name="T9" fmla="*/ 0 h 330"/>
                <a:gd name="T10" fmla="*/ 0 w 306"/>
                <a:gd name="T11" fmla="*/ 0 h 330"/>
                <a:gd name="T12" fmla="*/ 0 w 306"/>
                <a:gd name="T13" fmla="*/ 0 h 330"/>
                <a:gd name="T14" fmla="*/ 0 w 306"/>
                <a:gd name="T15" fmla="*/ 0 h 330"/>
                <a:gd name="T16" fmla="*/ 0 w 306"/>
                <a:gd name="T17" fmla="*/ 0 h 330"/>
                <a:gd name="T18" fmla="*/ 0 w 306"/>
                <a:gd name="T19" fmla="*/ 0 h 330"/>
                <a:gd name="T20" fmla="*/ 0 w 306"/>
                <a:gd name="T21" fmla="*/ 0 h 330"/>
                <a:gd name="T22" fmla="*/ 0 w 306"/>
                <a:gd name="T23" fmla="*/ 0 h 330"/>
                <a:gd name="T24" fmla="*/ 0 w 306"/>
                <a:gd name="T25" fmla="*/ 0 h 330"/>
                <a:gd name="T26" fmla="*/ 0 w 306"/>
                <a:gd name="T27" fmla="*/ 0 h 330"/>
                <a:gd name="T28" fmla="*/ 0 w 306"/>
                <a:gd name="T29" fmla="*/ 0 h 330"/>
                <a:gd name="T30" fmla="*/ 0 w 306"/>
                <a:gd name="T31" fmla="*/ 0 h 330"/>
                <a:gd name="T32" fmla="*/ 0 w 306"/>
                <a:gd name="T33" fmla="*/ 0 h 330"/>
                <a:gd name="T34" fmla="*/ 0 w 306"/>
                <a:gd name="T35" fmla="*/ 0 h 330"/>
                <a:gd name="T36" fmla="*/ 0 w 306"/>
                <a:gd name="T37" fmla="*/ 0 h 330"/>
                <a:gd name="T38" fmla="*/ 0 w 306"/>
                <a:gd name="T39" fmla="*/ 0 h 330"/>
                <a:gd name="T40" fmla="*/ 0 w 306"/>
                <a:gd name="T41" fmla="*/ 0 h 330"/>
                <a:gd name="T42" fmla="*/ 0 w 306"/>
                <a:gd name="T43" fmla="*/ 0 h 330"/>
                <a:gd name="T44" fmla="*/ 0 w 306"/>
                <a:gd name="T45" fmla="*/ 0 h 330"/>
                <a:gd name="T46" fmla="*/ 0 w 306"/>
                <a:gd name="T47" fmla="*/ 0 h 330"/>
                <a:gd name="T48" fmla="*/ 0 w 306"/>
                <a:gd name="T49" fmla="*/ 0 h 330"/>
                <a:gd name="T50" fmla="*/ 0 w 306"/>
                <a:gd name="T51" fmla="*/ 0 h 330"/>
                <a:gd name="T52" fmla="*/ 0 w 306"/>
                <a:gd name="T53" fmla="*/ 0 h 330"/>
                <a:gd name="T54" fmla="*/ 0 w 306"/>
                <a:gd name="T55" fmla="*/ 0 h 330"/>
                <a:gd name="T56" fmla="*/ 0 w 306"/>
                <a:gd name="T57" fmla="*/ 0 h 330"/>
                <a:gd name="T58" fmla="*/ 0 w 306"/>
                <a:gd name="T59" fmla="*/ 0 h 330"/>
                <a:gd name="T60" fmla="*/ 0 w 306"/>
                <a:gd name="T61" fmla="*/ 0 h 330"/>
                <a:gd name="T62" fmla="*/ 0 w 306"/>
                <a:gd name="T63" fmla="*/ 0 h 330"/>
                <a:gd name="T64" fmla="*/ 0 w 306"/>
                <a:gd name="T65" fmla="*/ 0 h 330"/>
                <a:gd name="T66" fmla="*/ 0 w 306"/>
                <a:gd name="T67" fmla="*/ 0 h 330"/>
                <a:gd name="T68" fmla="*/ 0 w 306"/>
                <a:gd name="T69" fmla="*/ 0 h 330"/>
                <a:gd name="T70" fmla="*/ 0 w 306"/>
                <a:gd name="T71" fmla="*/ 0 h 330"/>
                <a:gd name="T72" fmla="*/ 0 w 306"/>
                <a:gd name="T73" fmla="*/ 0 h 330"/>
                <a:gd name="T74" fmla="*/ 0 w 306"/>
                <a:gd name="T75" fmla="*/ 0 h 330"/>
                <a:gd name="T76" fmla="*/ 0 w 306"/>
                <a:gd name="T77" fmla="*/ 0 h 330"/>
                <a:gd name="T78" fmla="*/ 0 w 306"/>
                <a:gd name="T79" fmla="*/ 0 h 330"/>
                <a:gd name="T80" fmla="*/ 0 w 306"/>
                <a:gd name="T81" fmla="*/ 0 h 330"/>
                <a:gd name="T82" fmla="*/ 0 w 306"/>
                <a:gd name="T83" fmla="*/ 0 h 330"/>
                <a:gd name="T84" fmla="*/ 0 w 306"/>
                <a:gd name="T85" fmla="*/ 0 h 330"/>
                <a:gd name="T86" fmla="*/ 0 w 306"/>
                <a:gd name="T87" fmla="*/ 0 h 330"/>
                <a:gd name="T88" fmla="*/ 0 w 306"/>
                <a:gd name="T89" fmla="*/ 0 h 330"/>
                <a:gd name="T90" fmla="*/ 0 w 306"/>
                <a:gd name="T91" fmla="*/ 0 h 330"/>
                <a:gd name="T92" fmla="*/ 0 w 306"/>
                <a:gd name="T93" fmla="*/ 0 h 330"/>
                <a:gd name="T94" fmla="*/ 0 w 306"/>
                <a:gd name="T95" fmla="*/ 0 h 330"/>
                <a:gd name="T96" fmla="*/ 0 w 306"/>
                <a:gd name="T97" fmla="*/ 0 h 330"/>
                <a:gd name="T98" fmla="*/ 0 w 306"/>
                <a:gd name="T99" fmla="*/ 0 h 330"/>
                <a:gd name="T100" fmla="*/ 0 w 306"/>
                <a:gd name="T101" fmla="*/ 0 h 3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6"/>
                <a:gd name="T154" fmla="*/ 0 h 330"/>
                <a:gd name="T155" fmla="*/ 306 w 306"/>
                <a:gd name="T156" fmla="*/ 330 h 33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6" h="330">
                  <a:moveTo>
                    <a:pt x="82" y="14"/>
                  </a:moveTo>
                  <a:lnTo>
                    <a:pt x="116" y="0"/>
                  </a:lnTo>
                  <a:lnTo>
                    <a:pt x="134" y="20"/>
                  </a:lnTo>
                  <a:lnTo>
                    <a:pt x="144" y="48"/>
                  </a:lnTo>
                  <a:lnTo>
                    <a:pt x="138" y="78"/>
                  </a:lnTo>
                  <a:lnTo>
                    <a:pt x="178" y="112"/>
                  </a:lnTo>
                  <a:lnTo>
                    <a:pt x="190" y="108"/>
                  </a:lnTo>
                  <a:lnTo>
                    <a:pt x="196" y="64"/>
                  </a:lnTo>
                  <a:lnTo>
                    <a:pt x="213" y="44"/>
                  </a:lnTo>
                  <a:lnTo>
                    <a:pt x="224" y="48"/>
                  </a:lnTo>
                  <a:lnTo>
                    <a:pt x="240" y="34"/>
                  </a:lnTo>
                  <a:lnTo>
                    <a:pt x="256" y="31"/>
                  </a:lnTo>
                  <a:lnTo>
                    <a:pt x="258" y="44"/>
                  </a:lnTo>
                  <a:lnTo>
                    <a:pt x="290" y="38"/>
                  </a:lnTo>
                  <a:lnTo>
                    <a:pt x="278" y="80"/>
                  </a:lnTo>
                  <a:lnTo>
                    <a:pt x="306" y="130"/>
                  </a:lnTo>
                  <a:lnTo>
                    <a:pt x="284" y="152"/>
                  </a:lnTo>
                  <a:lnTo>
                    <a:pt x="254" y="140"/>
                  </a:lnTo>
                  <a:lnTo>
                    <a:pt x="240" y="152"/>
                  </a:lnTo>
                  <a:lnTo>
                    <a:pt x="244" y="190"/>
                  </a:lnTo>
                  <a:lnTo>
                    <a:pt x="229" y="216"/>
                  </a:lnTo>
                  <a:lnTo>
                    <a:pt x="211" y="197"/>
                  </a:lnTo>
                  <a:lnTo>
                    <a:pt x="203" y="202"/>
                  </a:lnTo>
                  <a:lnTo>
                    <a:pt x="196" y="195"/>
                  </a:lnTo>
                  <a:lnTo>
                    <a:pt x="152" y="240"/>
                  </a:lnTo>
                  <a:lnTo>
                    <a:pt x="147" y="265"/>
                  </a:lnTo>
                  <a:lnTo>
                    <a:pt x="155" y="270"/>
                  </a:lnTo>
                  <a:lnTo>
                    <a:pt x="141" y="287"/>
                  </a:lnTo>
                  <a:lnTo>
                    <a:pt x="119" y="297"/>
                  </a:lnTo>
                  <a:lnTo>
                    <a:pt x="119" y="311"/>
                  </a:lnTo>
                  <a:lnTo>
                    <a:pt x="102" y="320"/>
                  </a:lnTo>
                  <a:lnTo>
                    <a:pt x="75" y="321"/>
                  </a:lnTo>
                  <a:lnTo>
                    <a:pt x="60" y="328"/>
                  </a:lnTo>
                  <a:lnTo>
                    <a:pt x="56" y="321"/>
                  </a:lnTo>
                  <a:lnTo>
                    <a:pt x="39" y="315"/>
                  </a:lnTo>
                  <a:lnTo>
                    <a:pt x="19" y="330"/>
                  </a:lnTo>
                  <a:lnTo>
                    <a:pt x="12" y="317"/>
                  </a:lnTo>
                  <a:lnTo>
                    <a:pt x="21" y="286"/>
                  </a:lnTo>
                  <a:lnTo>
                    <a:pt x="0" y="259"/>
                  </a:lnTo>
                  <a:lnTo>
                    <a:pt x="32" y="211"/>
                  </a:lnTo>
                  <a:lnTo>
                    <a:pt x="24" y="194"/>
                  </a:lnTo>
                  <a:lnTo>
                    <a:pt x="48" y="189"/>
                  </a:lnTo>
                  <a:lnTo>
                    <a:pt x="41" y="165"/>
                  </a:lnTo>
                  <a:lnTo>
                    <a:pt x="63" y="157"/>
                  </a:lnTo>
                  <a:lnTo>
                    <a:pt x="72" y="137"/>
                  </a:lnTo>
                  <a:lnTo>
                    <a:pt x="94" y="138"/>
                  </a:lnTo>
                  <a:lnTo>
                    <a:pt x="108" y="126"/>
                  </a:lnTo>
                  <a:lnTo>
                    <a:pt x="92" y="100"/>
                  </a:lnTo>
                  <a:lnTo>
                    <a:pt x="86" y="64"/>
                  </a:lnTo>
                  <a:lnTo>
                    <a:pt x="88" y="36"/>
                  </a:lnTo>
                  <a:lnTo>
                    <a:pt x="82" y="14"/>
                  </a:lnTo>
                  <a:close/>
                </a:path>
              </a:pathLst>
            </a:custGeom>
            <a:grpFill/>
            <a:ln w="3175">
              <a:solidFill>
                <a:schemeClr val="bg1"/>
              </a:solidFill>
              <a:round/>
              <a:headEnd/>
              <a:tailEnd/>
            </a:ln>
          </p:spPr>
          <p:txBody>
            <a:bodyPr wrap="none" anchor="ctr"/>
            <a:lstStyle/>
            <a:p>
              <a:pPr fontAlgn="base">
                <a:spcBef>
                  <a:spcPct val="0"/>
                </a:spcBef>
                <a:spcAft>
                  <a:spcPct val="0"/>
                </a:spcAft>
                <a:defRPr/>
              </a:pPr>
              <a:endParaRPr lang="en-GB" dirty="0">
                <a:solidFill>
                  <a:srgbClr val="0B023B"/>
                </a:solidFill>
                <a:cs typeface="Arial" charset="0"/>
              </a:endParaRPr>
            </a:p>
          </p:txBody>
        </p:sp>
        <p:sp>
          <p:nvSpPr>
            <p:cNvPr id="82467" name="Freeform 352"/>
            <p:cNvSpPr>
              <a:spLocks noChangeAspect="1"/>
            </p:cNvSpPr>
            <p:nvPr/>
          </p:nvSpPr>
          <p:spPr bwMode="auto">
            <a:xfrm>
              <a:off x="3129" y="1960"/>
              <a:ext cx="91" cy="79"/>
            </a:xfrm>
            <a:custGeom>
              <a:avLst/>
              <a:gdLst>
                <a:gd name="T0" fmla="*/ 0 w 224"/>
                <a:gd name="T1" fmla="*/ 0 h 182"/>
                <a:gd name="T2" fmla="*/ 0 w 224"/>
                <a:gd name="T3" fmla="*/ 0 h 182"/>
                <a:gd name="T4" fmla="*/ 0 w 224"/>
                <a:gd name="T5" fmla="*/ 0 h 182"/>
                <a:gd name="T6" fmla="*/ 0 w 224"/>
                <a:gd name="T7" fmla="*/ 0 h 182"/>
                <a:gd name="T8" fmla="*/ 0 w 224"/>
                <a:gd name="T9" fmla="*/ 0 h 182"/>
                <a:gd name="T10" fmla="*/ 0 w 224"/>
                <a:gd name="T11" fmla="*/ 0 h 182"/>
                <a:gd name="T12" fmla="*/ 0 w 224"/>
                <a:gd name="T13" fmla="*/ 0 h 182"/>
                <a:gd name="T14" fmla="*/ 0 w 224"/>
                <a:gd name="T15" fmla="*/ 0 h 182"/>
                <a:gd name="T16" fmla="*/ 0 w 224"/>
                <a:gd name="T17" fmla="*/ 0 h 182"/>
                <a:gd name="T18" fmla="*/ 0 w 224"/>
                <a:gd name="T19" fmla="*/ 0 h 182"/>
                <a:gd name="T20" fmla="*/ 0 w 224"/>
                <a:gd name="T21" fmla="*/ 0 h 182"/>
                <a:gd name="T22" fmla="*/ 0 w 224"/>
                <a:gd name="T23" fmla="*/ 0 h 182"/>
                <a:gd name="T24" fmla="*/ 0 w 224"/>
                <a:gd name="T25" fmla="*/ 0 h 182"/>
                <a:gd name="T26" fmla="*/ 0 w 224"/>
                <a:gd name="T27" fmla="*/ 0 h 182"/>
                <a:gd name="T28" fmla="*/ 0 w 224"/>
                <a:gd name="T29" fmla="*/ 0 h 182"/>
                <a:gd name="T30" fmla="*/ 0 w 224"/>
                <a:gd name="T31" fmla="*/ 0 h 182"/>
                <a:gd name="T32" fmla="*/ 0 w 224"/>
                <a:gd name="T33" fmla="*/ 0 h 182"/>
                <a:gd name="T34" fmla="*/ 0 w 224"/>
                <a:gd name="T35" fmla="*/ 0 h 182"/>
                <a:gd name="T36" fmla="*/ 0 w 224"/>
                <a:gd name="T37" fmla="*/ 0 h 182"/>
                <a:gd name="T38" fmla="*/ 0 w 224"/>
                <a:gd name="T39" fmla="*/ 0 h 182"/>
                <a:gd name="T40" fmla="*/ 0 w 224"/>
                <a:gd name="T41" fmla="*/ 0 h 182"/>
                <a:gd name="T42" fmla="*/ 0 w 224"/>
                <a:gd name="T43" fmla="*/ 0 h 182"/>
                <a:gd name="T44" fmla="*/ 0 w 224"/>
                <a:gd name="T45" fmla="*/ 0 h 182"/>
                <a:gd name="T46" fmla="*/ 0 w 224"/>
                <a:gd name="T47" fmla="*/ 0 h 182"/>
                <a:gd name="T48" fmla="*/ 0 w 224"/>
                <a:gd name="T49" fmla="*/ 0 h 182"/>
                <a:gd name="T50" fmla="*/ 0 w 224"/>
                <a:gd name="T51" fmla="*/ 0 h 182"/>
                <a:gd name="T52" fmla="*/ 0 w 224"/>
                <a:gd name="T53" fmla="*/ 0 h 182"/>
                <a:gd name="T54" fmla="*/ 0 w 224"/>
                <a:gd name="T55" fmla="*/ 0 h 182"/>
                <a:gd name="T56" fmla="*/ 0 w 224"/>
                <a:gd name="T57" fmla="*/ 0 h 182"/>
                <a:gd name="T58" fmla="*/ 0 w 224"/>
                <a:gd name="T59" fmla="*/ 0 h 182"/>
                <a:gd name="T60" fmla="*/ 0 w 224"/>
                <a:gd name="T61" fmla="*/ 0 h 182"/>
                <a:gd name="T62" fmla="*/ 0 w 224"/>
                <a:gd name="T63" fmla="*/ 0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4"/>
                <a:gd name="T97" fmla="*/ 0 h 182"/>
                <a:gd name="T98" fmla="*/ 224 w 224"/>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4" h="182">
                  <a:moveTo>
                    <a:pt x="182" y="137"/>
                  </a:moveTo>
                  <a:lnTo>
                    <a:pt x="167" y="157"/>
                  </a:lnTo>
                  <a:lnTo>
                    <a:pt x="150" y="155"/>
                  </a:lnTo>
                  <a:lnTo>
                    <a:pt x="136" y="169"/>
                  </a:lnTo>
                  <a:lnTo>
                    <a:pt x="126" y="160"/>
                  </a:lnTo>
                  <a:lnTo>
                    <a:pt x="108" y="182"/>
                  </a:lnTo>
                  <a:lnTo>
                    <a:pt x="78" y="182"/>
                  </a:lnTo>
                  <a:lnTo>
                    <a:pt x="62" y="144"/>
                  </a:lnTo>
                  <a:lnTo>
                    <a:pt x="26" y="150"/>
                  </a:lnTo>
                  <a:lnTo>
                    <a:pt x="26" y="130"/>
                  </a:lnTo>
                  <a:lnTo>
                    <a:pt x="0" y="106"/>
                  </a:lnTo>
                  <a:lnTo>
                    <a:pt x="20" y="86"/>
                  </a:lnTo>
                  <a:lnTo>
                    <a:pt x="18" y="76"/>
                  </a:lnTo>
                  <a:lnTo>
                    <a:pt x="32" y="66"/>
                  </a:lnTo>
                  <a:lnTo>
                    <a:pt x="40" y="70"/>
                  </a:lnTo>
                  <a:lnTo>
                    <a:pt x="56" y="66"/>
                  </a:lnTo>
                  <a:lnTo>
                    <a:pt x="54" y="80"/>
                  </a:lnTo>
                  <a:lnTo>
                    <a:pt x="78" y="64"/>
                  </a:lnTo>
                  <a:lnTo>
                    <a:pt x="96" y="64"/>
                  </a:lnTo>
                  <a:lnTo>
                    <a:pt x="116" y="46"/>
                  </a:lnTo>
                  <a:lnTo>
                    <a:pt x="128" y="22"/>
                  </a:lnTo>
                  <a:lnTo>
                    <a:pt x="110" y="0"/>
                  </a:lnTo>
                  <a:lnTo>
                    <a:pt x="164" y="10"/>
                  </a:lnTo>
                  <a:lnTo>
                    <a:pt x="184" y="38"/>
                  </a:lnTo>
                  <a:lnTo>
                    <a:pt x="176" y="70"/>
                  </a:lnTo>
                  <a:lnTo>
                    <a:pt x="178" y="84"/>
                  </a:lnTo>
                  <a:lnTo>
                    <a:pt x="204" y="68"/>
                  </a:lnTo>
                  <a:lnTo>
                    <a:pt x="224" y="79"/>
                  </a:lnTo>
                  <a:lnTo>
                    <a:pt x="214" y="88"/>
                  </a:lnTo>
                  <a:lnTo>
                    <a:pt x="196" y="92"/>
                  </a:lnTo>
                  <a:lnTo>
                    <a:pt x="172" y="117"/>
                  </a:lnTo>
                  <a:lnTo>
                    <a:pt x="182" y="137"/>
                  </a:lnTo>
                  <a:close/>
                </a:path>
              </a:pathLst>
            </a:custGeom>
            <a:grpFill/>
            <a:ln w="3175">
              <a:solidFill>
                <a:schemeClr val="bg1"/>
              </a:solidFill>
              <a:round/>
              <a:headEnd/>
              <a:tailEnd/>
            </a:ln>
          </p:spPr>
          <p:txBody>
            <a:bodyPr wrap="none" anchor="ctr"/>
            <a:lstStyle/>
            <a:p>
              <a:pPr fontAlgn="base">
                <a:spcBef>
                  <a:spcPct val="0"/>
                </a:spcBef>
                <a:spcAft>
                  <a:spcPct val="0"/>
                </a:spcAft>
                <a:defRPr/>
              </a:pPr>
              <a:endParaRPr lang="en-GB" dirty="0">
                <a:solidFill>
                  <a:srgbClr val="0B023B"/>
                </a:solidFill>
                <a:cs typeface="Arial" charset="0"/>
              </a:endParaRPr>
            </a:p>
          </p:txBody>
        </p:sp>
        <p:sp>
          <p:nvSpPr>
            <p:cNvPr id="82468" name="Freeform 353"/>
            <p:cNvSpPr>
              <a:spLocks noChangeAspect="1"/>
            </p:cNvSpPr>
            <p:nvPr/>
          </p:nvSpPr>
          <p:spPr bwMode="auto">
            <a:xfrm>
              <a:off x="3180" y="2074"/>
              <a:ext cx="124" cy="118"/>
            </a:xfrm>
            <a:custGeom>
              <a:avLst/>
              <a:gdLst>
                <a:gd name="T0" fmla="*/ 0 w 306"/>
                <a:gd name="T1" fmla="*/ 0 h 274"/>
                <a:gd name="T2" fmla="*/ 0 w 306"/>
                <a:gd name="T3" fmla="*/ 0 h 274"/>
                <a:gd name="T4" fmla="*/ 0 w 306"/>
                <a:gd name="T5" fmla="*/ 0 h 274"/>
                <a:gd name="T6" fmla="*/ 0 w 306"/>
                <a:gd name="T7" fmla="*/ 0 h 274"/>
                <a:gd name="T8" fmla="*/ 0 w 306"/>
                <a:gd name="T9" fmla="*/ 0 h 274"/>
                <a:gd name="T10" fmla="*/ 0 w 306"/>
                <a:gd name="T11" fmla="*/ 0 h 274"/>
                <a:gd name="T12" fmla="*/ 0 w 306"/>
                <a:gd name="T13" fmla="*/ 0 h 274"/>
                <a:gd name="T14" fmla="*/ 0 w 306"/>
                <a:gd name="T15" fmla="*/ 0 h 274"/>
                <a:gd name="T16" fmla="*/ 0 w 306"/>
                <a:gd name="T17" fmla="*/ 0 h 274"/>
                <a:gd name="T18" fmla="*/ 0 w 306"/>
                <a:gd name="T19" fmla="*/ 0 h 274"/>
                <a:gd name="T20" fmla="*/ 0 w 306"/>
                <a:gd name="T21" fmla="*/ 0 h 274"/>
                <a:gd name="T22" fmla="*/ 0 w 306"/>
                <a:gd name="T23" fmla="*/ 0 h 274"/>
                <a:gd name="T24" fmla="*/ 0 w 306"/>
                <a:gd name="T25" fmla="*/ 0 h 274"/>
                <a:gd name="T26" fmla="*/ 0 w 306"/>
                <a:gd name="T27" fmla="*/ 0 h 274"/>
                <a:gd name="T28" fmla="*/ 0 w 306"/>
                <a:gd name="T29" fmla="*/ 0 h 274"/>
                <a:gd name="T30" fmla="*/ 0 w 306"/>
                <a:gd name="T31" fmla="*/ 0 h 274"/>
                <a:gd name="T32" fmla="*/ 0 w 306"/>
                <a:gd name="T33" fmla="*/ 0 h 274"/>
                <a:gd name="T34" fmla="*/ 0 w 306"/>
                <a:gd name="T35" fmla="*/ 0 h 274"/>
                <a:gd name="T36" fmla="*/ 0 w 306"/>
                <a:gd name="T37" fmla="*/ 0 h 274"/>
                <a:gd name="T38" fmla="*/ 0 w 306"/>
                <a:gd name="T39" fmla="*/ 0 h 274"/>
                <a:gd name="T40" fmla="*/ 0 w 306"/>
                <a:gd name="T41" fmla="*/ 0 h 274"/>
                <a:gd name="T42" fmla="*/ 0 w 306"/>
                <a:gd name="T43" fmla="*/ 0 h 274"/>
                <a:gd name="T44" fmla="*/ 0 w 306"/>
                <a:gd name="T45" fmla="*/ 0 h 274"/>
                <a:gd name="T46" fmla="*/ 0 w 306"/>
                <a:gd name="T47" fmla="*/ 0 h 274"/>
                <a:gd name="T48" fmla="*/ 0 w 306"/>
                <a:gd name="T49" fmla="*/ 0 h 274"/>
                <a:gd name="T50" fmla="*/ 0 w 306"/>
                <a:gd name="T51" fmla="*/ 0 h 274"/>
                <a:gd name="T52" fmla="*/ 0 w 306"/>
                <a:gd name="T53" fmla="*/ 0 h 274"/>
                <a:gd name="T54" fmla="*/ 0 w 306"/>
                <a:gd name="T55" fmla="*/ 0 h 274"/>
                <a:gd name="T56" fmla="*/ 0 w 306"/>
                <a:gd name="T57" fmla="*/ 0 h 274"/>
                <a:gd name="T58" fmla="*/ 0 w 306"/>
                <a:gd name="T59" fmla="*/ 0 h 274"/>
                <a:gd name="T60" fmla="*/ 0 w 306"/>
                <a:gd name="T61" fmla="*/ 0 h 274"/>
                <a:gd name="T62" fmla="*/ 0 w 306"/>
                <a:gd name="T63" fmla="*/ 0 h 274"/>
                <a:gd name="T64" fmla="*/ 0 w 306"/>
                <a:gd name="T65" fmla="*/ 0 h 274"/>
                <a:gd name="T66" fmla="*/ 0 w 306"/>
                <a:gd name="T67" fmla="*/ 0 h 274"/>
                <a:gd name="T68" fmla="*/ 0 w 306"/>
                <a:gd name="T69" fmla="*/ 0 h 274"/>
                <a:gd name="T70" fmla="*/ 0 w 306"/>
                <a:gd name="T71" fmla="*/ 0 h 274"/>
                <a:gd name="T72" fmla="*/ 0 w 306"/>
                <a:gd name="T73" fmla="*/ 0 h 274"/>
                <a:gd name="T74" fmla="*/ 0 w 306"/>
                <a:gd name="T75" fmla="*/ 0 h 274"/>
                <a:gd name="T76" fmla="*/ 0 w 306"/>
                <a:gd name="T77" fmla="*/ 0 h 274"/>
                <a:gd name="T78" fmla="*/ 0 w 306"/>
                <a:gd name="T79" fmla="*/ 0 h 274"/>
                <a:gd name="T80" fmla="*/ 0 w 306"/>
                <a:gd name="T81" fmla="*/ 0 h 2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274"/>
                <a:gd name="T125" fmla="*/ 306 w 306"/>
                <a:gd name="T126" fmla="*/ 274 h 27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274">
                  <a:moveTo>
                    <a:pt x="139" y="20"/>
                  </a:moveTo>
                  <a:lnTo>
                    <a:pt x="151" y="0"/>
                  </a:lnTo>
                  <a:lnTo>
                    <a:pt x="166" y="7"/>
                  </a:lnTo>
                  <a:lnTo>
                    <a:pt x="168" y="29"/>
                  </a:lnTo>
                  <a:lnTo>
                    <a:pt x="179" y="34"/>
                  </a:lnTo>
                  <a:lnTo>
                    <a:pt x="158" y="67"/>
                  </a:lnTo>
                  <a:lnTo>
                    <a:pt x="174" y="63"/>
                  </a:lnTo>
                  <a:lnTo>
                    <a:pt x="183" y="78"/>
                  </a:lnTo>
                  <a:lnTo>
                    <a:pt x="196" y="73"/>
                  </a:lnTo>
                  <a:lnTo>
                    <a:pt x="200" y="113"/>
                  </a:lnTo>
                  <a:lnTo>
                    <a:pt x="155" y="118"/>
                  </a:lnTo>
                  <a:lnTo>
                    <a:pt x="151" y="130"/>
                  </a:lnTo>
                  <a:lnTo>
                    <a:pt x="179" y="131"/>
                  </a:lnTo>
                  <a:lnTo>
                    <a:pt x="220" y="128"/>
                  </a:lnTo>
                  <a:lnTo>
                    <a:pt x="234" y="138"/>
                  </a:lnTo>
                  <a:lnTo>
                    <a:pt x="250" y="143"/>
                  </a:lnTo>
                  <a:lnTo>
                    <a:pt x="261" y="137"/>
                  </a:lnTo>
                  <a:lnTo>
                    <a:pt x="274" y="139"/>
                  </a:lnTo>
                  <a:lnTo>
                    <a:pt x="277" y="151"/>
                  </a:lnTo>
                  <a:lnTo>
                    <a:pt x="266" y="199"/>
                  </a:lnTo>
                  <a:lnTo>
                    <a:pt x="290" y="215"/>
                  </a:lnTo>
                  <a:lnTo>
                    <a:pt x="290" y="239"/>
                  </a:lnTo>
                  <a:lnTo>
                    <a:pt x="306" y="272"/>
                  </a:lnTo>
                  <a:lnTo>
                    <a:pt x="260" y="274"/>
                  </a:lnTo>
                  <a:lnTo>
                    <a:pt x="232" y="254"/>
                  </a:lnTo>
                  <a:lnTo>
                    <a:pt x="202" y="256"/>
                  </a:lnTo>
                  <a:lnTo>
                    <a:pt x="150" y="236"/>
                  </a:lnTo>
                  <a:lnTo>
                    <a:pt x="134" y="238"/>
                  </a:lnTo>
                  <a:lnTo>
                    <a:pt x="100" y="224"/>
                  </a:lnTo>
                  <a:lnTo>
                    <a:pt x="68" y="210"/>
                  </a:lnTo>
                  <a:lnTo>
                    <a:pt x="46" y="206"/>
                  </a:lnTo>
                  <a:lnTo>
                    <a:pt x="34" y="188"/>
                  </a:lnTo>
                  <a:lnTo>
                    <a:pt x="48" y="151"/>
                  </a:lnTo>
                  <a:lnTo>
                    <a:pt x="48" y="135"/>
                  </a:lnTo>
                  <a:lnTo>
                    <a:pt x="84" y="92"/>
                  </a:lnTo>
                  <a:lnTo>
                    <a:pt x="84" y="62"/>
                  </a:lnTo>
                  <a:lnTo>
                    <a:pt x="0" y="112"/>
                  </a:lnTo>
                  <a:lnTo>
                    <a:pt x="0" y="80"/>
                  </a:lnTo>
                  <a:lnTo>
                    <a:pt x="34" y="46"/>
                  </a:lnTo>
                  <a:lnTo>
                    <a:pt x="124" y="18"/>
                  </a:lnTo>
                  <a:lnTo>
                    <a:pt x="139" y="20"/>
                  </a:lnTo>
                  <a:close/>
                </a:path>
              </a:pathLst>
            </a:custGeom>
            <a:grpFill/>
            <a:ln w="3175">
              <a:solidFill>
                <a:schemeClr val="bg1"/>
              </a:solidFill>
              <a:round/>
              <a:headEnd/>
              <a:tailEnd/>
            </a:ln>
          </p:spPr>
          <p:txBody>
            <a:bodyPr wrap="none" anchor="ctr"/>
            <a:lstStyle/>
            <a:p>
              <a:pPr fontAlgn="base">
                <a:spcBef>
                  <a:spcPct val="0"/>
                </a:spcBef>
                <a:spcAft>
                  <a:spcPct val="0"/>
                </a:spcAft>
                <a:defRPr/>
              </a:pPr>
              <a:endParaRPr lang="en-GB" dirty="0">
                <a:solidFill>
                  <a:srgbClr val="0B023B"/>
                </a:solidFill>
                <a:cs typeface="Arial" charset="0"/>
              </a:endParaRPr>
            </a:p>
          </p:txBody>
        </p:sp>
        <p:sp>
          <p:nvSpPr>
            <p:cNvPr id="82469" name="Freeform 354"/>
            <p:cNvSpPr>
              <a:spLocks noChangeAspect="1"/>
            </p:cNvSpPr>
            <p:nvPr/>
          </p:nvSpPr>
          <p:spPr bwMode="auto">
            <a:xfrm>
              <a:off x="3184" y="1937"/>
              <a:ext cx="159" cy="274"/>
            </a:xfrm>
            <a:custGeom>
              <a:avLst/>
              <a:gdLst>
                <a:gd name="T0" fmla="*/ 0 w 398"/>
                <a:gd name="T1" fmla="*/ 0 h 632"/>
                <a:gd name="T2" fmla="*/ 0 w 398"/>
                <a:gd name="T3" fmla="*/ 0 h 632"/>
                <a:gd name="T4" fmla="*/ 0 w 398"/>
                <a:gd name="T5" fmla="*/ 0 h 632"/>
                <a:gd name="T6" fmla="*/ 0 w 398"/>
                <a:gd name="T7" fmla="*/ 0 h 632"/>
                <a:gd name="T8" fmla="*/ 0 w 398"/>
                <a:gd name="T9" fmla="*/ 0 h 632"/>
                <a:gd name="T10" fmla="*/ 0 w 398"/>
                <a:gd name="T11" fmla="*/ 0 h 632"/>
                <a:gd name="T12" fmla="*/ 0 w 398"/>
                <a:gd name="T13" fmla="*/ 0 h 632"/>
                <a:gd name="T14" fmla="*/ 0 w 398"/>
                <a:gd name="T15" fmla="*/ 0 h 632"/>
                <a:gd name="T16" fmla="*/ 0 w 398"/>
                <a:gd name="T17" fmla="*/ 0 h 632"/>
                <a:gd name="T18" fmla="*/ 0 w 398"/>
                <a:gd name="T19" fmla="*/ 0 h 632"/>
                <a:gd name="T20" fmla="*/ 0 w 398"/>
                <a:gd name="T21" fmla="*/ 0 h 632"/>
                <a:gd name="T22" fmla="*/ 0 w 398"/>
                <a:gd name="T23" fmla="*/ 0 h 632"/>
                <a:gd name="T24" fmla="*/ 0 w 398"/>
                <a:gd name="T25" fmla="*/ 0 h 632"/>
                <a:gd name="T26" fmla="*/ 0 w 398"/>
                <a:gd name="T27" fmla="*/ 0 h 632"/>
                <a:gd name="T28" fmla="*/ 0 w 398"/>
                <a:gd name="T29" fmla="*/ 0 h 632"/>
                <a:gd name="T30" fmla="*/ 0 w 398"/>
                <a:gd name="T31" fmla="*/ 0 h 632"/>
                <a:gd name="T32" fmla="*/ 0 w 398"/>
                <a:gd name="T33" fmla="*/ 0 h 632"/>
                <a:gd name="T34" fmla="*/ 0 w 398"/>
                <a:gd name="T35" fmla="*/ 0 h 632"/>
                <a:gd name="T36" fmla="*/ 0 w 398"/>
                <a:gd name="T37" fmla="*/ 0 h 632"/>
                <a:gd name="T38" fmla="*/ 0 w 398"/>
                <a:gd name="T39" fmla="*/ 0 h 632"/>
                <a:gd name="T40" fmla="*/ 0 w 398"/>
                <a:gd name="T41" fmla="*/ 0 h 632"/>
                <a:gd name="T42" fmla="*/ 0 w 398"/>
                <a:gd name="T43" fmla="*/ 0 h 632"/>
                <a:gd name="T44" fmla="*/ 0 w 398"/>
                <a:gd name="T45" fmla="*/ 0 h 632"/>
                <a:gd name="T46" fmla="*/ 0 w 398"/>
                <a:gd name="T47" fmla="*/ 0 h 632"/>
                <a:gd name="T48" fmla="*/ 0 w 398"/>
                <a:gd name="T49" fmla="*/ 0 h 632"/>
                <a:gd name="T50" fmla="*/ 0 w 398"/>
                <a:gd name="T51" fmla="*/ 0 h 632"/>
                <a:gd name="T52" fmla="*/ 0 w 398"/>
                <a:gd name="T53" fmla="*/ 0 h 632"/>
                <a:gd name="T54" fmla="*/ 0 w 398"/>
                <a:gd name="T55" fmla="*/ 0 h 632"/>
                <a:gd name="T56" fmla="*/ 0 w 398"/>
                <a:gd name="T57" fmla="*/ 0 h 632"/>
                <a:gd name="T58" fmla="*/ 0 w 398"/>
                <a:gd name="T59" fmla="*/ 0 h 632"/>
                <a:gd name="T60" fmla="*/ 0 w 398"/>
                <a:gd name="T61" fmla="*/ 0 h 632"/>
                <a:gd name="T62" fmla="*/ 0 w 398"/>
                <a:gd name="T63" fmla="*/ 0 h 632"/>
                <a:gd name="T64" fmla="*/ 0 w 398"/>
                <a:gd name="T65" fmla="*/ 0 h 632"/>
                <a:gd name="T66" fmla="*/ 0 w 398"/>
                <a:gd name="T67" fmla="*/ 0 h 632"/>
                <a:gd name="T68" fmla="*/ 0 w 398"/>
                <a:gd name="T69" fmla="*/ 0 h 632"/>
                <a:gd name="T70" fmla="*/ 0 w 398"/>
                <a:gd name="T71" fmla="*/ 0 h 632"/>
                <a:gd name="T72" fmla="*/ 0 w 398"/>
                <a:gd name="T73" fmla="*/ 0 h 632"/>
                <a:gd name="T74" fmla="*/ 0 w 398"/>
                <a:gd name="T75" fmla="*/ 0 h 632"/>
                <a:gd name="T76" fmla="*/ 0 w 398"/>
                <a:gd name="T77" fmla="*/ 0 h 632"/>
                <a:gd name="T78" fmla="*/ 0 w 398"/>
                <a:gd name="T79" fmla="*/ 0 h 632"/>
                <a:gd name="T80" fmla="*/ 0 w 398"/>
                <a:gd name="T81" fmla="*/ 0 h 6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8"/>
                <a:gd name="T124" fmla="*/ 0 h 632"/>
                <a:gd name="T125" fmla="*/ 398 w 398"/>
                <a:gd name="T126" fmla="*/ 632 h 6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8" h="632">
                  <a:moveTo>
                    <a:pt x="298" y="598"/>
                  </a:moveTo>
                  <a:lnTo>
                    <a:pt x="318" y="612"/>
                  </a:lnTo>
                  <a:lnTo>
                    <a:pt x="350" y="616"/>
                  </a:lnTo>
                  <a:lnTo>
                    <a:pt x="352" y="632"/>
                  </a:lnTo>
                  <a:lnTo>
                    <a:pt x="374" y="610"/>
                  </a:lnTo>
                  <a:lnTo>
                    <a:pt x="398" y="598"/>
                  </a:lnTo>
                  <a:lnTo>
                    <a:pt x="368" y="564"/>
                  </a:lnTo>
                  <a:lnTo>
                    <a:pt x="370" y="538"/>
                  </a:lnTo>
                  <a:lnTo>
                    <a:pt x="336" y="520"/>
                  </a:lnTo>
                  <a:lnTo>
                    <a:pt x="350" y="458"/>
                  </a:lnTo>
                  <a:lnTo>
                    <a:pt x="386" y="458"/>
                  </a:lnTo>
                  <a:lnTo>
                    <a:pt x="352" y="426"/>
                  </a:lnTo>
                  <a:lnTo>
                    <a:pt x="368" y="402"/>
                  </a:lnTo>
                  <a:lnTo>
                    <a:pt x="336" y="364"/>
                  </a:lnTo>
                  <a:lnTo>
                    <a:pt x="302" y="364"/>
                  </a:lnTo>
                  <a:lnTo>
                    <a:pt x="300" y="344"/>
                  </a:lnTo>
                  <a:lnTo>
                    <a:pt x="284" y="344"/>
                  </a:lnTo>
                  <a:lnTo>
                    <a:pt x="286" y="312"/>
                  </a:lnTo>
                  <a:lnTo>
                    <a:pt x="300" y="294"/>
                  </a:lnTo>
                  <a:lnTo>
                    <a:pt x="288" y="294"/>
                  </a:lnTo>
                  <a:lnTo>
                    <a:pt x="300" y="252"/>
                  </a:lnTo>
                  <a:lnTo>
                    <a:pt x="286" y="244"/>
                  </a:lnTo>
                  <a:lnTo>
                    <a:pt x="296" y="226"/>
                  </a:lnTo>
                  <a:lnTo>
                    <a:pt x="300" y="186"/>
                  </a:lnTo>
                  <a:lnTo>
                    <a:pt x="332" y="178"/>
                  </a:lnTo>
                  <a:lnTo>
                    <a:pt x="342" y="152"/>
                  </a:lnTo>
                  <a:lnTo>
                    <a:pt x="330" y="140"/>
                  </a:lnTo>
                  <a:lnTo>
                    <a:pt x="352" y="118"/>
                  </a:lnTo>
                  <a:lnTo>
                    <a:pt x="312" y="64"/>
                  </a:lnTo>
                  <a:lnTo>
                    <a:pt x="290" y="78"/>
                  </a:lnTo>
                  <a:lnTo>
                    <a:pt x="290" y="88"/>
                  </a:lnTo>
                  <a:lnTo>
                    <a:pt x="258" y="82"/>
                  </a:lnTo>
                  <a:lnTo>
                    <a:pt x="264" y="40"/>
                  </a:lnTo>
                  <a:lnTo>
                    <a:pt x="256" y="18"/>
                  </a:lnTo>
                  <a:lnTo>
                    <a:pt x="238" y="4"/>
                  </a:lnTo>
                  <a:lnTo>
                    <a:pt x="226" y="8"/>
                  </a:lnTo>
                  <a:lnTo>
                    <a:pt x="224" y="0"/>
                  </a:lnTo>
                  <a:lnTo>
                    <a:pt x="180" y="46"/>
                  </a:lnTo>
                  <a:lnTo>
                    <a:pt x="172" y="68"/>
                  </a:lnTo>
                  <a:lnTo>
                    <a:pt x="184" y="76"/>
                  </a:lnTo>
                  <a:lnTo>
                    <a:pt x="170" y="92"/>
                  </a:lnTo>
                  <a:lnTo>
                    <a:pt x="146" y="100"/>
                  </a:lnTo>
                  <a:lnTo>
                    <a:pt x="146" y="114"/>
                  </a:lnTo>
                  <a:lnTo>
                    <a:pt x="134" y="126"/>
                  </a:lnTo>
                  <a:lnTo>
                    <a:pt x="106" y="126"/>
                  </a:lnTo>
                  <a:lnTo>
                    <a:pt x="92" y="140"/>
                  </a:lnTo>
                  <a:lnTo>
                    <a:pt x="74" y="140"/>
                  </a:lnTo>
                  <a:lnTo>
                    <a:pt x="60" y="146"/>
                  </a:lnTo>
                  <a:lnTo>
                    <a:pt x="38" y="170"/>
                  </a:lnTo>
                  <a:lnTo>
                    <a:pt x="46" y="188"/>
                  </a:lnTo>
                  <a:lnTo>
                    <a:pt x="30" y="212"/>
                  </a:lnTo>
                  <a:lnTo>
                    <a:pt x="16" y="210"/>
                  </a:lnTo>
                  <a:lnTo>
                    <a:pt x="0" y="220"/>
                  </a:lnTo>
                  <a:lnTo>
                    <a:pt x="4" y="232"/>
                  </a:lnTo>
                  <a:lnTo>
                    <a:pt x="52" y="248"/>
                  </a:lnTo>
                  <a:lnTo>
                    <a:pt x="76" y="236"/>
                  </a:lnTo>
                  <a:lnTo>
                    <a:pt x="74" y="280"/>
                  </a:lnTo>
                  <a:lnTo>
                    <a:pt x="90" y="300"/>
                  </a:lnTo>
                  <a:lnTo>
                    <a:pt x="88" y="324"/>
                  </a:lnTo>
                  <a:lnTo>
                    <a:pt x="28" y="358"/>
                  </a:lnTo>
                  <a:lnTo>
                    <a:pt x="58" y="352"/>
                  </a:lnTo>
                  <a:lnTo>
                    <a:pt x="118" y="330"/>
                  </a:lnTo>
                  <a:lnTo>
                    <a:pt x="128" y="334"/>
                  </a:lnTo>
                  <a:lnTo>
                    <a:pt x="140" y="316"/>
                  </a:lnTo>
                  <a:lnTo>
                    <a:pt x="156" y="320"/>
                  </a:lnTo>
                  <a:lnTo>
                    <a:pt x="158" y="344"/>
                  </a:lnTo>
                  <a:lnTo>
                    <a:pt x="168" y="354"/>
                  </a:lnTo>
                  <a:lnTo>
                    <a:pt x="146" y="378"/>
                  </a:lnTo>
                  <a:lnTo>
                    <a:pt x="164" y="372"/>
                  </a:lnTo>
                  <a:lnTo>
                    <a:pt x="174" y="388"/>
                  </a:lnTo>
                  <a:lnTo>
                    <a:pt x="186" y="382"/>
                  </a:lnTo>
                  <a:lnTo>
                    <a:pt x="188" y="424"/>
                  </a:lnTo>
                  <a:lnTo>
                    <a:pt x="148" y="430"/>
                  </a:lnTo>
                  <a:lnTo>
                    <a:pt x="142" y="442"/>
                  </a:lnTo>
                  <a:lnTo>
                    <a:pt x="212" y="444"/>
                  </a:lnTo>
                  <a:lnTo>
                    <a:pt x="234" y="458"/>
                  </a:lnTo>
                  <a:lnTo>
                    <a:pt x="254" y="448"/>
                  </a:lnTo>
                  <a:lnTo>
                    <a:pt x="268" y="456"/>
                  </a:lnTo>
                  <a:lnTo>
                    <a:pt x="258" y="510"/>
                  </a:lnTo>
                  <a:lnTo>
                    <a:pt x="280" y="530"/>
                  </a:lnTo>
                  <a:lnTo>
                    <a:pt x="280" y="556"/>
                  </a:lnTo>
                  <a:lnTo>
                    <a:pt x="300" y="586"/>
                  </a:lnTo>
                  <a:lnTo>
                    <a:pt x="298" y="598"/>
                  </a:lnTo>
                  <a:close/>
                </a:path>
              </a:pathLst>
            </a:custGeom>
            <a:grpFill/>
            <a:ln w="3175">
              <a:solidFill>
                <a:schemeClr val="bg1"/>
              </a:solidFill>
              <a:round/>
              <a:headEnd/>
              <a:tailEnd/>
            </a:ln>
          </p:spPr>
          <p:txBody>
            <a:bodyPr wrap="none" anchor="ctr"/>
            <a:lstStyle/>
            <a:p>
              <a:pPr fontAlgn="base">
                <a:spcBef>
                  <a:spcPct val="0"/>
                </a:spcBef>
                <a:spcAft>
                  <a:spcPct val="0"/>
                </a:spcAft>
                <a:defRPr/>
              </a:pPr>
              <a:endParaRPr lang="en-GB" dirty="0">
                <a:solidFill>
                  <a:srgbClr val="0B023B"/>
                </a:solidFill>
                <a:cs typeface="Arial" charset="0"/>
              </a:endParaRPr>
            </a:p>
          </p:txBody>
        </p:sp>
        <p:sp>
          <p:nvSpPr>
            <p:cNvPr id="82470" name="Freeform 355">
              <a:hlinkClick r:id="rId3" action="ppaction://hlinksldjump" tooltip="Vietnam"/>
            </p:cNvPr>
            <p:cNvSpPr>
              <a:spLocks noChangeAspect="1"/>
            </p:cNvSpPr>
            <p:nvPr/>
          </p:nvSpPr>
          <p:spPr bwMode="auto">
            <a:xfrm>
              <a:off x="4114" y="2501"/>
              <a:ext cx="113" cy="239"/>
            </a:xfrm>
            <a:custGeom>
              <a:avLst/>
              <a:gdLst>
                <a:gd name="T0" fmla="*/ 3 w 130"/>
                <a:gd name="T1" fmla="*/ 9 h 253"/>
                <a:gd name="T2" fmla="*/ 3 w 130"/>
                <a:gd name="T3" fmla="*/ 9 h 253"/>
                <a:gd name="T4" fmla="*/ 3 w 130"/>
                <a:gd name="T5" fmla="*/ 8 h 253"/>
                <a:gd name="T6" fmla="*/ 3 w 130"/>
                <a:gd name="T7" fmla="*/ 0 h 253"/>
                <a:gd name="T8" fmla="*/ 3 w 130"/>
                <a:gd name="T9" fmla="*/ 9 h 253"/>
                <a:gd name="T10" fmla="*/ 3 w 130"/>
                <a:gd name="T11" fmla="*/ 9 h 253"/>
                <a:gd name="T12" fmla="*/ 0 w 130"/>
                <a:gd name="T13" fmla="*/ 9 h 253"/>
                <a:gd name="T14" fmla="*/ 3 w 130"/>
                <a:gd name="T15" fmla="*/ 9 h 253"/>
                <a:gd name="T16" fmla="*/ 3 w 130"/>
                <a:gd name="T17" fmla="*/ 9 h 253"/>
                <a:gd name="T18" fmla="*/ 3 w 130"/>
                <a:gd name="T19" fmla="*/ 9 h 253"/>
                <a:gd name="T20" fmla="*/ 3 w 130"/>
                <a:gd name="T21" fmla="*/ 9 h 253"/>
                <a:gd name="T22" fmla="*/ 3 w 130"/>
                <a:gd name="T23" fmla="*/ 9 h 253"/>
                <a:gd name="T24" fmla="*/ 3 w 130"/>
                <a:gd name="T25" fmla="*/ 9 h 253"/>
                <a:gd name="T26" fmla="*/ 3 w 130"/>
                <a:gd name="T27" fmla="*/ 9 h 253"/>
                <a:gd name="T28" fmla="*/ 3 w 130"/>
                <a:gd name="T29" fmla="*/ 11 h 253"/>
                <a:gd name="T30" fmla="*/ 3 w 130"/>
                <a:gd name="T31" fmla="*/ 13 h 253"/>
                <a:gd name="T32" fmla="*/ 3 w 130"/>
                <a:gd name="T33" fmla="*/ 14 h 253"/>
                <a:gd name="T34" fmla="*/ 3 w 130"/>
                <a:gd name="T35" fmla="*/ 15 h 253"/>
                <a:gd name="T36" fmla="*/ 3 w 130"/>
                <a:gd name="T37" fmla="*/ 17 h 253"/>
                <a:gd name="T38" fmla="*/ 3 w 130"/>
                <a:gd name="T39" fmla="*/ 17 h 253"/>
                <a:gd name="T40" fmla="*/ 3 w 130"/>
                <a:gd name="T41" fmla="*/ 19 h 253"/>
                <a:gd name="T42" fmla="*/ 3 w 130"/>
                <a:gd name="T43" fmla="*/ 19 h 253"/>
                <a:gd name="T44" fmla="*/ 3 w 130"/>
                <a:gd name="T45" fmla="*/ 21 h 253"/>
                <a:gd name="T46" fmla="*/ 3 w 130"/>
                <a:gd name="T47" fmla="*/ 22 h 253"/>
                <a:gd name="T48" fmla="*/ 3 w 130"/>
                <a:gd name="T49" fmla="*/ 24 h 253"/>
                <a:gd name="T50" fmla="*/ 3 w 130"/>
                <a:gd name="T51" fmla="*/ 24 h 253"/>
                <a:gd name="T52" fmla="*/ 3 w 130"/>
                <a:gd name="T53" fmla="*/ 22 h 253"/>
                <a:gd name="T54" fmla="*/ 3 w 130"/>
                <a:gd name="T55" fmla="*/ 21 h 253"/>
                <a:gd name="T56" fmla="*/ 3 w 130"/>
                <a:gd name="T57" fmla="*/ 18 h 253"/>
                <a:gd name="T58" fmla="*/ 3 w 130"/>
                <a:gd name="T59" fmla="*/ 14 h 253"/>
                <a:gd name="T60" fmla="*/ 3 w 130"/>
                <a:gd name="T61" fmla="*/ 11 h 253"/>
                <a:gd name="T62" fmla="*/ 3 w 130"/>
                <a:gd name="T63" fmla="*/ 9 h 253"/>
                <a:gd name="T64" fmla="*/ 3 w 130"/>
                <a:gd name="T65" fmla="*/ 9 h 253"/>
                <a:gd name="T66" fmla="*/ 3 w 130"/>
                <a:gd name="T67" fmla="*/ 9 h 253"/>
                <a:gd name="T68" fmla="*/ 3 w 130"/>
                <a:gd name="T69" fmla="*/ 9 h 253"/>
                <a:gd name="T70" fmla="*/ 3 w 130"/>
                <a:gd name="T71" fmla="*/ 9 h 2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0"/>
                <a:gd name="T109" fmla="*/ 0 h 253"/>
                <a:gd name="T110" fmla="*/ 130 w 130"/>
                <a:gd name="T111" fmla="*/ 253 h 25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0" h="253">
                  <a:moveTo>
                    <a:pt x="83" y="44"/>
                  </a:moveTo>
                  <a:lnTo>
                    <a:pt x="68" y="21"/>
                  </a:lnTo>
                  <a:lnTo>
                    <a:pt x="68" y="8"/>
                  </a:lnTo>
                  <a:lnTo>
                    <a:pt x="54" y="0"/>
                  </a:lnTo>
                  <a:lnTo>
                    <a:pt x="31" y="21"/>
                  </a:lnTo>
                  <a:lnTo>
                    <a:pt x="8" y="16"/>
                  </a:lnTo>
                  <a:lnTo>
                    <a:pt x="0" y="21"/>
                  </a:lnTo>
                  <a:lnTo>
                    <a:pt x="16" y="37"/>
                  </a:lnTo>
                  <a:lnTo>
                    <a:pt x="16" y="44"/>
                  </a:lnTo>
                  <a:lnTo>
                    <a:pt x="47" y="52"/>
                  </a:lnTo>
                  <a:lnTo>
                    <a:pt x="47" y="67"/>
                  </a:lnTo>
                  <a:lnTo>
                    <a:pt x="39" y="73"/>
                  </a:lnTo>
                  <a:lnTo>
                    <a:pt x="47" y="89"/>
                  </a:lnTo>
                  <a:lnTo>
                    <a:pt x="54" y="89"/>
                  </a:lnTo>
                  <a:lnTo>
                    <a:pt x="75" y="119"/>
                  </a:lnTo>
                  <a:lnTo>
                    <a:pt x="91" y="133"/>
                  </a:lnTo>
                  <a:lnTo>
                    <a:pt x="98" y="140"/>
                  </a:lnTo>
                  <a:lnTo>
                    <a:pt x="91" y="148"/>
                  </a:lnTo>
                  <a:lnTo>
                    <a:pt x="91" y="171"/>
                  </a:lnTo>
                  <a:lnTo>
                    <a:pt x="106" y="171"/>
                  </a:lnTo>
                  <a:lnTo>
                    <a:pt x="98" y="192"/>
                  </a:lnTo>
                  <a:lnTo>
                    <a:pt x="75" y="192"/>
                  </a:lnTo>
                  <a:lnTo>
                    <a:pt x="68" y="208"/>
                  </a:lnTo>
                  <a:lnTo>
                    <a:pt x="54" y="221"/>
                  </a:lnTo>
                  <a:lnTo>
                    <a:pt x="54" y="252"/>
                  </a:lnTo>
                  <a:lnTo>
                    <a:pt x="62" y="252"/>
                  </a:lnTo>
                  <a:lnTo>
                    <a:pt x="83" y="221"/>
                  </a:lnTo>
                  <a:lnTo>
                    <a:pt x="114" y="215"/>
                  </a:lnTo>
                  <a:lnTo>
                    <a:pt x="129" y="177"/>
                  </a:lnTo>
                  <a:lnTo>
                    <a:pt x="121" y="140"/>
                  </a:lnTo>
                  <a:lnTo>
                    <a:pt x="98" y="119"/>
                  </a:lnTo>
                  <a:lnTo>
                    <a:pt x="83" y="104"/>
                  </a:lnTo>
                  <a:lnTo>
                    <a:pt x="75" y="89"/>
                  </a:lnTo>
                  <a:lnTo>
                    <a:pt x="62" y="67"/>
                  </a:lnTo>
                  <a:lnTo>
                    <a:pt x="68" y="60"/>
                  </a:lnTo>
                  <a:lnTo>
                    <a:pt x="83" y="44"/>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71" name="Freeform 356">
              <a:hlinkClick r:id="rId3" action="ppaction://hlinksldjump" tooltip="Laos"/>
            </p:cNvPr>
            <p:cNvSpPr>
              <a:spLocks noChangeAspect="1"/>
            </p:cNvSpPr>
            <p:nvPr/>
          </p:nvSpPr>
          <p:spPr bwMode="auto">
            <a:xfrm>
              <a:off x="4089" y="2523"/>
              <a:ext cx="111" cy="131"/>
            </a:xfrm>
            <a:custGeom>
              <a:avLst/>
              <a:gdLst>
                <a:gd name="T0" fmla="*/ 0 w 277"/>
                <a:gd name="T1" fmla="*/ 0 h 302"/>
                <a:gd name="T2" fmla="*/ 0 w 277"/>
                <a:gd name="T3" fmla="*/ 0 h 302"/>
                <a:gd name="T4" fmla="*/ 0 w 277"/>
                <a:gd name="T5" fmla="*/ 0 h 302"/>
                <a:gd name="T6" fmla="*/ 0 w 277"/>
                <a:gd name="T7" fmla="*/ 0 h 302"/>
                <a:gd name="T8" fmla="*/ 0 w 277"/>
                <a:gd name="T9" fmla="*/ 0 h 302"/>
                <a:gd name="T10" fmla="*/ 0 w 277"/>
                <a:gd name="T11" fmla="*/ 0 h 302"/>
                <a:gd name="T12" fmla="*/ 0 w 277"/>
                <a:gd name="T13" fmla="*/ 0 h 302"/>
                <a:gd name="T14" fmla="*/ 0 w 277"/>
                <a:gd name="T15" fmla="*/ 0 h 302"/>
                <a:gd name="T16" fmla="*/ 0 w 277"/>
                <a:gd name="T17" fmla="*/ 0 h 302"/>
                <a:gd name="T18" fmla="*/ 0 w 277"/>
                <a:gd name="T19" fmla="*/ 0 h 302"/>
                <a:gd name="T20" fmla="*/ 0 w 277"/>
                <a:gd name="T21" fmla="*/ 0 h 302"/>
                <a:gd name="T22" fmla="*/ 0 w 277"/>
                <a:gd name="T23" fmla="*/ 0 h 302"/>
                <a:gd name="T24" fmla="*/ 0 w 277"/>
                <a:gd name="T25" fmla="*/ 0 h 302"/>
                <a:gd name="T26" fmla="*/ 0 w 277"/>
                <a:gd name="T27" fmla="*/ 0 h 302"/>
                <a:gd name="T28" fmla="*/ 0 w 277"/>
                <a:gd name="T29" fmla="*/ 0 h 302"/>
                <a:gd name="T30" fmla="*/ 0 w 277"/>
                <a:gd name="T31" fmla="*/ 0 h 302"/>
                <a:gd name="T32" fmla="*/ 0 w 277"/>
                <a:gd name="T33" fmla="*/ 0 h 302"/>
                <a:gd name="T34" fmla="*/ 0 w 277"/>
                <a:gd name="T35" fmla="*/ 0 h 302"/>
                <a:gd name="T36" fmla="*/ 0 w 277"/>
                <a:gd name="T37" fmla="*/ 0 h 302"/>
                <a:gd name="T38" fmla="*/ 0 w 277"/>
                <a:gd name="T39" fmla="*/ 0 h 302"/>
                <a:gd name="T40" fmla="*/ 0 w 277"/>
                <a:gd name="T41" fmla="*/ 0 h 302"/>
                <a:gd name="T42" fmla="*/ 0 w 277"/>
                <a:gd name="T43" fmla="*/ 0 h 302"/>
                <a:gd name="T44" fmla="*/ 0 w 277"/>
                <a:gd name="T45" fmla="*/ 0 h 302"/>
                <a:gd name="T46" fmla="*/ 0 w 277"/>
                <a:gd name="T47" fmla="*/ 0 h 302"/>
                <a:gd name="T48" fmla="*/ 0 w 277"/>
                <a:gd name="T49" fmla="*/ 0 h 302"/>
                <a:gd name="T50" fmla="*/ 0 w 277"/>
                <a:gd name="T51" fmla="*/ 0 h 302"/>
                <a:gd name="T52" fmla="*/ 0 w 277"/>
                <a:gd name="T53" fmla="*/ 0 h 302"/>
                <a:gd name="T54" fmla="*/ 0 w 277"/>
                <a:gd name="T55" fmla="*/ 0 h 302"/>
                <a:gd name="T56" fmla="*/ 0 w 277"/>
                <a:gd name="T57" fmla="*/ 0 h 302"/>
                <a:gd name="T58" fmla="*/ 0 w 277"/>
                <a:gd name="T59" fmla="*/ 0 h 3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77"/>
                <a:gd name="T91" fmla="*/ 0 h 302"/>
                <a:gd name="T92" fmla="*/ 277 w 277"/>
                <a:gd name="T93" fmla="*/ 302 h 30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77" h="302">
                  <a:moveTo>
                    <a:pt x="65" y="0"/>
                  </a:moveTo>
                  <a:lnTo>
                    <a:pt x="58" y="30"/>
                  </a:lnTo>
                  <a:lnTo>
                    <a:pt x="38" y="28"/>
                  </a:lnTo>
                  <a:lnTo>
                    <a:pt x="0" y="42"/>
                  </a:lnTo>
                  <a:lnTo>
                    <a:pt x="4" y="80"/>
                  </a:lnTo>
                  <a:lnTo>
                    <a:pt x="36" y="95"/>
                  </a:lnTo>
                  <a:lnTo>
                    <a:pt x="54" y="176"/>
                  </a:lnTo>
                  <a:lnTo>
                    <a:pt x="65" y="176"/>
                  </a:lnTo>
                  <a:lnTo>
                    <a:pt x="82" y="158"/>
                  </a:lnTo>
                  <a:lnTo>
                    <a:pt x="117" y="176"/>
                  </a:lnTo>
                  <a:lnTo>
                    <a:pt x="132" y="158"/>
                  </a:lnTo>
                  <a:lnTo>
                    <a:pt x="166" y="176"/>
                  </a:lnTo>
                  <a:lnTo>
                    <a:pt x="182" y="226"/>
                  </a:lnTo>
                  <a:lnTo>
                    <a:pt x="216" y="254"/>
                  </a:lnTo>
                  <a:lnTo>
                    <a:pt x="182" y="289"/>
                  </a:lnTo>
                  <a:lnTo>
                    <a:pt x="208" y="302"/>
                  </a:lnTo>
                  <a:lnTo>
                    <a:pt x="227" y="289"/>
                  </a:lnTo>
                  <a:lnTo>
                    <a:pt x="262" y="289"/>
                  </a:lnTo>
                  <a:lnTo>
                    <a:pt x="262" y="271"/>
                  </a:lnTo>
                  <a:lnTo>
                    <a:pt x="277" y="254"/>
                  </a:lnTo>
                  <a:lnTo>
                    <a:pt x="264" y="242"/>
                  </a:lnTo>
                  <a:lnTo>
                    <a:pt x="227" y="208"/>
                  </a:lnTo>
                  <a:lnTo>
                    <a:pt x="182" y="145"/>
                  </a:lnTo>
                  <a:lnTo>
                    <a:pt x="166" y="145"/>
                  </a:lnTo>
                  <a:lnTo>
                    <a:pt x="149" y="113"/>
                  </a:lnTo>
                  <a:lnTo>
                    <a:pt x="166" y="95"/>
                  </a:lnTo>
                  <a:lnTo>
                    <a:pt x="164" y="62"/>
                  </a:lnTo>
                  <a:lnTo>
                    <a:pt x="100" y="46"/>
                  </a:lnTo>
                  <a:lnTo>
                    <a:pt x="99" y="35"/>
                  </a:lnTo>
                  <a:lnTo>
                    <a:pt x="65" y="0"/>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72" name="Freeform 357">
              <a:hlinkClick r:id="rId3" action="ppaction://hlinksldjump" tooltip="Myanmar"/>
            </p:cNvPr>
            <p:cNvSpPr>
              <a:spLocks noChangeAspect="1"/>
            </p:cNvSpPr>
            <p:nvPr/>
          </p:nvSpPr>
          <p:spPr bwMode="auto">
            <a:xfrm>
              <a:off x="3971" y="2425"/>
              <a:ext cx="119" cy="314"/>
            </a:xfrm>
            <a:custGeom>
              <a:avLst/>
              <a:gdLst>
                <a:gd name="T0" fmla="*/ 0 w 298"/>
                <a:gd name="T1" fmla="*/ 0 h 720"/>
                <a:gd name="T2" fmla="*/ 0 w 298"/>
                <a:gd name="T3" fmla="*/ 0 h 720"/>
                <a:gd name="T4" fmla="*/ 0 w 298"/>
                <a:gd name="T5" fmla="*/ 0 h 720"/>
                <a:gd name="T6" fmla="*/ 0 w 298"/>
                <a:gd name="T7" fmla="*/ 0 h 720"/>
                <a:gd name="T8" fmla="*/ 0 w 298"/>
                <a:gd name="T9" fmla="*/ 0 h 720"/>
                <a:gd name="T10" fmla="*/ 0 w 298"/>
                <a:gd name="T11" fmla="*/ 0 h 720"/>
                <a:gd name="T12" fmla="*/ 0 w 298"/>
                <a:gd name="T13" fmla="*/ 0 h 720"/>
                <a:gd name="T14" fmla="*/ 0 w 298"/>
                <a:gd name="T15" fmla="*/ 0 h 720"/>
                <a:gd name="T16" fmla="*/ 0 w 298"/>
                <a:gd name="T17" fmla="*/ 0 h 720"/>
                <a:gd name="T18" fmla="*/ 0 w 298"/>
                <a:gd name="T19" fmla="*/ 0 h 720"/>
                <a:gd name="T20" fmla="*/ 0 w 298"/>
                <a:gd name="T21" fmla="*/ 0 h 720"/>
                <a:gd name="T22" fmla="*/ 0 w 298"/>
                <a:gd name="T23" fmla="*/ 0 h 720"/>
                <a:gd name="T24" fmla="*/ 0 w 298"/>
                <a:gd name="T25" fmla="*/ 0 h 720"/>
                <a:gd name="T26" fmla="*/ 0 w 298"/>
                <a:gd name="T27" fmla="*/ 0 h 720"/>
                <a:gd name="T28" fmla="*/ 0 w 298"/>
                <a:gd name="T29" fmla="*/ 0 h 720"/>
                <a:gd name="T30" fmla="*/ 0 w 298"/>
                <a:gd name="T31" fmla="*/ 0 h 720"/>
                <a:gd name="T32" fmla="*/ 0 w 298"/>
                <a:gd name="T33" fmla="*/ 0 h 720"/>
                <a:gd name="T34" fmla="*/ 0 w 298"/>
                <a:gd name="T35" fmla="*/ 0 h 720"/>
                <a:gd name="T36" fmla="*/ 0 w 298"/>
                <a:gd name="T37" fmla="*/ 0 h 720"/>
                <a:gd name="T38" fmla="*/ 0 w 298"/>
                <a:gd name="T39" fmla="*/ 0 h 720"/>
                <a:gd name="T40" fmla="*/ 0 w 298"/>
                <a:gd name="T41" fmla="*/ 0 h 720"/>
                <a:gd name="T42" fmla="*/ 0 w 298"/>
                <a:gd name="T43" fmla="*/ 0 h 720"/>
                <a:gd name="T44" fmla="*/ 0 w 298"/>
                <a:gd name="T45" fmla="*/ 0 h 720"/>
                <a:gd name="T46" fmla="*/ 0 w 298"/>
                <a:gd name="T47" fmla="*/ 0 h 720"/>
                <a:gd name="T48" fmla="*/ 0 w 298"/>
                <a:gd name="T49" fmla="*/ 0 h 720"/>
                <a:gd name="T50" fmla="*/ 0 w 298"/>
                <a:gd name="T51" fmla="*/ 0 h 720"/>
                <a:gd name="T52" fmla="*/ 0 w 298"/>
                <a:gd name="T53" fmla="*/ 0 h 720"/>
                <a:gd name="T54" fmla="*/ 0 w 298"/>
                <a:gd name="T55" fmla="*/ 0 h 720"/>
                <a:gd name="T56" fmla="*/ 0 w 298"/>
                <a:gd name="T57" fmla="*/ 0 h 720"/>
                <a:gd name="T58" fmla="*/ 0 w 298"/>
                <a:gd name="T59" fmla="*/ 0 h 720"/>
                <a:gd name="T60" fmla="*/ 0 w 298"/>
                <a:gd name="T61" fmla="*/ 0 h 720"/>
                <a:gd name="T62" fmla="*/ 0 w 298"/>
                <a:gd name="T63" fmla="*/ 0 h 720"/>
                <a:gd name="T64" fmla="*/ 0 w 298"/>
                <a:gd name="T65" fmla="*/ 0 h 720"/>
                <a:gd name="T66" fmla="*/ 0 w 298"/>
                <a:gd name="T67" fmla="*/ 0 h 720"/>
                <a:gd name="T68" fmla="*/ 0 w 298"/>
                <a:gd name="T69" fmla="*/ 0 h 720"/>
                <a:gd name="T70" fmla="*/ 0 w 298"/>
                <a:gd name="T71" fmla="*/ 0 h 720"/>
                <a:gd name="T72" fmla="*/ 0 w 298"/>
                <a:gd name="T73" fmla="*/ 0 h 720"/>
                <a:gd name="T74" fmla="*/ 0 w 298"/>
                <a:gd name="T75" fmla="*/ 0 h 720"/>
                <a:gd name="T76" fmla="*/ 0 w 298"/>
                <a:gd name="T77" fmla="*/ 0 h 720"/>
                <a:gd name="T78" fmla="*/ 0 w 298"/>
                <a:gd name="T79" fmla="*/ 0 h 720"/>
                <a:gd name="T80" fmla="*/ 0 w 298"/>
                <a:gd name="T81" fmla="*/ 0 h 7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8"/>
                <a:gd name="T124" fmla="*/ 0 h 720"/>
                <a:gd name="T125" fmla="*/ 298 w 298"/>
                <a:gd name="T126" fmla="*/ 720 h 7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8" h="720">
                  <a:moveTo>
                    <a:pt x="0" y="319"/>
                  </a:moveTo>
                  <a:lnTo>
                    <a:pt x="17" y="286"/>
                  </a:lnTo>
                  <a:lnTo>
                    <a:pt x="17" y="269"/>
                  </a:lnTo>
                  <a:lnTo>
                    <a:pt x="50" y="241"/>
                  </a:lnTo>
                  <a:lnTo>
                    <a:pt x="50" y="208"/>
                  </a:lnTo>
                  <a:lnTo>
                    <a:pt x="85" y="173"/>
                  </a:lnTo>
                  <a:lnTo>
                    <a:pt x="67" y="145"/>
                  </a:lnTo>
                  <a:lnTo>
                    <a:pt x="100" y="95"/>
                  </a:lnTo>
                  <a:lnTo>
                    <a:pt x="117" y="78"/>
                  </a:lnTo>
                  <a:lnTo>
                    <a:pt x="135" y="0"/>
                  </a:lnTo>
                  <a:lnTo>
                    <a:pt x="180" y="0"/>
                  </a:lnTo>
                  <a:lnTo>
                    <a:pt x="230" y="95"/>
                  </a:lnTo>
                  <a:lnTo>
                    <a:pt x="198" y="128"/>
                  </a:lnTo>
                  <a:lnTo>
                    <a:pt x="213" y="173"/>
                  </a:lnTo>
                  <a:lnTo>
                    <a:pt x="248" y="158"/>
                  </a:lnTo>
                  <a:lnTo>
                    <a:pt x="263" y="208"/>
                  </a:lnTo>
                  <a:lnTo>
                    <a:pt x="262" y="237"/>
                  </a:lnTo>
                  <a:lnTo>
                    <a:pt x="278" y="237"/>
                  </a:lnTo>
                  <a:lnTo>
                    <a:pt x="298" y="269"/>
                  </a:lnTo>
                  <a:lnTo>
                    <a:pt x="298" y="304"/>
                  </a:lnTo>
                  <a:lnTo>
                    <a:pt x="263" y="336"/>
                  </a:lnTo>
                  <a:lnTo>
                    <a:pt x="230" y="336"/>
                  </a:lnTo>
                  <a:lnTo>
                    <a:pt x="213" y="366"/>
                  </a:lnTo>
                  <a:lnTo>
                    <a:pt x="248" y="399"/>
                  </a:lnTo>
                  <a:lnTo>
                    <a:pt x="280" y="512"/>
                  </a:lnTo>
                  <a:lnTo>
                    <a:pt x="298" y="607"/>
                  </a:lnTo>
                  <a:lnTo>
                    <a:pt x="263" y="720"/>
                  </a:lnTo>
                  <a:lnTo>
                    <a:pt x="248" y="702"/>
                  </a:lnTo>
                  <a:lnTo>
                    <a:pt x="248" y="640"/>
                  </a:lnTo>
                  <a:lnTo>
                    <a:pt x="263" y="590"/>
                  </a:lnTo>
                  <a:lnTo>
                    <a:pt x="263" y="544"/>
                  </a:lnTo>
                  <a:lnTo>
                    <a:pt x="248" y="527"/>
                  </a:lnTo>
                  <a:lnTo>
                    <a:pt x="230" y="449"/>
                  </a:lnTo>
                  <a:lnTo>
                    <a:pt x="213" y="431"/>
                  </a:lnTo>
                  <a:lnTo>
                    <a:pt x="180" y="466"/>
                  </a:lnTo>
                  <a:lnTo>
                    <a:pt x="152" y="466"/>
                  </a:lnTo>
                  <a:lnTo>
                    <a:pt x="117" y="494"/>
                  </a:lnTo>
                  <a:lnTo>
                    <a:pt x="85" y="466"/>
                  </a:lnTo>
                  <a:lnTo>
                    <a:pt x="100" y="431"/>
                  </a:lnTo>
                  <a:lnTo>
                    <a:pt x="85" y="353"/>
                  </a:lnTo>
                  <a:lnTo>
                    <a:pt x="0" y="319"/>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sp>
          <p:nvSpPr>
            <p:cNvPr id="82473" name="Freeform 358"/>
            <p:cNvSpPr>
              <a:spLocks noChangeAspect="1"/>
            </p:cNvSpPr>
            <p:nvPr/>
          </p:nvSpPr>
          <p:spPr bwMode="auto">
            <a:xfrm>
              <a:off x="3036" y="1217"/>
              <a:ext cx="1810" cy="994"/>
            </a:xfrm>
            <a:custGeom>
              <a:avLst/>
              <a:gdLst>
                <a:gd name="T0" fmla="*/ 0 w 4516"/>
                <a:gd name="T1" fmla="*/ 0 h 2284"/>
                <a:gd name="T2" fmla="*/ 0 w 4516"/>
                <a:gd name="T3" fmla="*/ 0 h 2284"/>
                <a:gd name="T4" fmla="*/ 0 w 4516"/>
                <a:gd name="T5" fmla="*/ 0 h 2284"/>
                <a:gd name="T6" fmla="*/ 0 w 4516"/>
                <a:gd name="T7" fmla="*/ 0 h 2284"/>
                <a:gd name="T8" fmla="*/ 0 w 4516"/>
                <a:gd name="T9" fmla="*/ 0 h 2284"/>
                <a:gd name="T10" fmla="*/ 0 w 4516"/>
                <a:gd name="T11" fmla="*/ 0 h 2284"/>
                <a:gd name="T12" fmla="*/ 0 w 4516"/>
                <a:gd name="T13" fmla="*/ 0 h 2284"/>
                <a:gd name="T14" fmla="*/ 0 w 4516"/>
                <a:gd name="T15" fmla="*/ 0 h 2284"/>
                <a:gd name="T16" fmla="*/ 0 w 4516"/>
                <a:gd name="T17" fmla="*/ 0 h 2284"/>
                <a:gd name="T18" fmla="*/ 0 w 4516"/>
                <a:gd name="T19" fmla="*/ 0 h 2284"/>
                <a:gd name="T20" fmla="*/ 0 w 4516"/>
                <a:gd name="T21" fmla="*/ 0 h 2284"/>
                <a:gd name="T22" fmla="*/ 0 w 4516"/>
                <a:gd name="T23" fmla="*/ 0 h 2284"/>
                <a:gd name="T24" fmla="*/ 0 w 4516"/>
                <a:gd name="T25" fmla="*/ 0 h 2284"/>
                <a:gd name="T26" fmla="*/ 0 w 4516"/>
                <a:gd name="T27" fmla="*/ 0 h 2284"/>
                <a:gd name="T28" fmla="*/ 0 w 4516"/>
                <a:gd name="T29" fmla="*/ 0 h 2284"/>
                <a:gd name="T30" fmla="*/ 0 w 4516"/>
                <a:gd name="T31" fmla="*/ 0 h 2284"/>
                <a:gd name="T32" fmla="*/ 0 w 4516"/>
                <a:gd name="T33" fmla="*/ 0 h 2284"/>
                <a:gd name="T34" fmla="*/ 0 w 4516"/>
                <a:gd name="T35" fmla="*/ 0 h 2284"/>
                <a:gd name="T36" fmla="*/ 0 w 4516"/>
                <a:gd name="T37" fmla="*/ 0 h 2284"/>
                <a:gd name="T38" fmla="*/ 0 w 4516"/>
                <a:gd name="T39" fmla="*/ 0 h 2284"/>
                <a:gd name="T40" fmla="*/ 0 w 4516"/>
                <a:gd name="T41" fmla="*/ 0 h 2284"/>
                <a:gd name="T42" fmla="*/ 0 w 4516"/>
                <a:gd name="T43" fmla="*/ 0 h 2284"/>
                <a:gd name="T44" fmla="*/ 0 w 4516"/>
                <a:gd name="T45" fmla="*/ 0 h 2284"/>
                <a:gd name="T46" fmla="*/ 0 w 4516"/>
                <a:gd name="T47" fmla="*/ 0 h 2284"/>
                <a:gd name="T48" fmla="*/ 0 w 4516"/>
                <a:gd name="T49" fmla="*/ 0 h 2284"/>
                <a:gd name="T50" fmla="*/ 0 w 4516"/>
                <a:gd name="T51" fmla="*/ 0 h 2284"/>
                <a:gd name="T52" fmla="*/ 0 w 4516"/>
                <a:gd name="T53" fmla="*/ 0 h 2284"/>
                <a:gd name="T54" fmla="*/ 0 w 4516"/>
                <a:gd name="T55" fmla="*/ 0 h 2284"/>
                <a:gd name="T56" fmla="*/ 0 w 4516"/>
                <a:gd name="T57" fmla="*/ 0 h 2284"/>
                <a:gd name="T58" fmla="*/ 0 w 4516"/>
                <a:gd name="T59" fmla="*/ 0 h 2284"/>
                <a:gd name="T60" fmla="*/ 0 w 4516"/>
                <a:gd name="T61" fmla="*/ 0 h 2284"/>
                <a:gd name="T62" fmla="*/ 0 w 4516"/>
                <a:gd name="T63" fmla="*/ 0 h 2284"/>
                <a:gd name="T64" fmla="*/ 0 w 4516"/>
                <a:gd name="T65" fmla="*/ 0 h 2284"/>
                <a:gd name="T66" fmla="*/ 0 w 4516"/>
                <a:gd name="T67" fmla="*/ 0 h 2284"/>
                <a:gd name="T68" fmla="*/ 0 w 4516"/>
                <a:gd name="T69" fmla="*/ 0 h 2284"/>
                <a:gd name="T70" fmla="*/ 0 w 4516"/>
                <a:gd name="T71" fmla="*/ 0 h 2284"/>
                <a:gd name="T72" fmla="*/ 0 w 4516"/>
                <a:gd name="T73" fmla="*/ 0 h 2284"/>
                <a:gd name="T74" fmla="*/ 0 w 4516"/>
                <a:gd name="T75" fmla="*/ 0 h 2284"/>
                <a:gd name="T76" fmla="*/ 0 w 4516"/>
                <a:gd name="T77" fmla="*/ 0 h 2284"/>
                <a:gd name="T78" fmla="*/ 0 w 4516"/>
                <a:gd name="T79" fmla="*/ 0 h 2284"/>
                <a:gd name="T80" fmla="*/ 0 w 4516"/>
                <a:gd name="T81" fmla="*/ 0 h 2284"/>
                <a:gd name="T82" fmla="*/ 0 w 4516"/>
                <a:gd name="T83" fmla="*/ 0 h 2284"/>
                <a:gd name="T84" fmla="*/ 0 w 4516"/>
                <a:gd name="T85" fmla="*/ 0 h 2284"/>
                <a:gd name="T86" fmla="*/ 0 w 4516"/>
                <a:gd name="T87" fmla="*/ 0 h 2284"/>
                <a:gd name="T88" fmla="*/ 0 w 4516"/>
                <a:gd name="T89" fmla="*/ 0 h 2284"/>
                <a:gd name="T90" fmla="*/ 0 w 4516"/>
                <a:gd name="T91" fmla="*/ 0 h 2284"/>
                <a:gd name="T92" fmla="*/ 0 w 4516"/>
                <a:gd name="T93" fmla="*/ 0 h 2284"/>
                <a:gd name="T94" fmla="*/ 0 w 4516"/>
                <a:gd name="T95" fmla="*/ 0 h 2284"/>
                <a:gd name="T96" fmla="*/ 0 w 4516"/>
                <a:gd name="T97" fmla="*/ 0 h 2284"/>
                <a:gd name="T98" fmla="*/ 0 w 4516"/>
                <a:gd name="T99" fmla="*/ 0 h 2284"/>
                <a:gd name="T100" fmla="*/ 0 w 4516"/>
                <a:gd name="T101" fmla="*/ 0 h 2284"/>
                <a:gd name="T102" fmla="*/ 0 w 4516"/>
                <a:gd name="T103" fmla="*/ 0 h 2284"/>
                <a:gd name="T104" fmla="*/ 0 w 4516"/>
                <a:gd name="T105" fmla="*/ 0 h 2284"/>
                <a:gd name="T106" fmla="*/ 0 w 4516"/>
                <a:gd name="T107" fmla="*/ 0 h 2284"/>
                <a:gd name="T108" fmla="*/ 0 w 4516"/>
                <a:gd name="T109" fmla="*/ 0 h 2284"/>
                <a:gd name="T110" fmla="*/ 0 w 4516"/>
                <a:gd name="T111" fmla="*/ 0 h 2284"/>
                <a:gd name="T112" fmla="*/ 0 w 4516"/>
                <a:gd name="T113" fmla="*/ 0 h 2284"/>
                <a:gd name="T114" fmla="*/ 0 w 4516"/>
                <a:gd name="T115" fmla="*/ 0 h 2284"/>
                <a:gd name="T116" fmla="*/ 0 w 4516"/>
                <a:gd name="T117" fmla="*/ 0 h 22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16"/>
                <a:gd name="T178" fmla="*/ 0 h 2284"/>
                <a:gd name="T179" fmla="*/ 4516 w 4516"/>
                <a:gd name="T180" fmla="*/ 2284 h 22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16" h="2284">
                  <a:moveTo>
                    <a:pt x="772" y="2251"/>
                  </a:moveTo>
                  <a:lnTo>
                    <a:pt x="740" y="2221"/>
                  </a:lnTo>
                  <a:lnTo>
                    <a:pt x="740" y="2188"/>
                  </a:lnTo>
                  <a:lnTo>
                    <a:pt x="707" y="2171"/>
                  </a:lnTo>
                  <a:lnTo>
                    <a:pt x="723" y="2110"/>
                  </a:lnTo>
                  <a:lnTo>
                    <a:pt x="757" y="2110"/>
                  </a:lnTo>
                  <a:lnTo>
                    <a:pt x="723" y="2078"/>
                  </a:lnTo>
                  <a:lnTo>
                    <a:pt x="740" y="2060"/>
                  </a:lnTo>
                  <a:lnTo>
                    <a:pt x="707" y="2015"/>
                  </a:lnTo>
                  <a:lnTo>
                    <a:pt x="673" y="2015"/>
                  </a:lnTo>
                  <a:lnTo>
                    <a:pt x="673" y="1998"/>
                  </a:lnTo>
                  <a:lnTo>
                    <a:pt x="657" y="1998"/>
                  </a:lnTo>
                  <a:lnTo>
                    <a:pt x="657" y="1965"/>
                  </a:lnTo>
                  <a:lnTo>
                    <a:pt x="673" y="1948"/>
                  </a:lnTo>
                  <a:lnTo>
                    <a:pt x="657" y="1948"/>
                  </a:lnTo>
                  <a:lnTo>
                    <a:pt x="673" y="1904"/>
                  </a:lnTo>
                  <a:lnTo>
                    <a:pt x="690" y="1904"/>
                  </a:lnTo>
                  <a:lnTo>
                    <a:pt x="707" y="1935"/>
                  </a:lnTo>
                  <a:lnTo>
                    <a:pt x="723" y="1922"/>
                  </a:lnTo>
                  <a:lnTo>
                    <a:pt x="723" y="1889"/>
                  </a:lnTo>
                  <a:lnTo>
                    <a:pt x="754" y="1844"/>
                  </a:lnTo>
                  <a:lnTo>
                    <a:pt x="824" y="1826"/>
                  </a:lnTo>
                  <a:lnTo>
                    <a:pt x="868" y="1840"/>
                  </a:lnTo>
                  <a:lnTo>
                    <a:pt x="903" y="1872"/>
                  </a:lnTo>
                  <a:lnTo>
                    <a:pt x="903" y="1854"/>
                  </a:lnTo>
                  <a:lnTo>
                    <a:pt x="952" y="1872"/>
                  </a:lnTo>
                  <a:lnTo>
                    <a:pt x="970" y="1854"/>
                  </a:lnTo>
                  <a:lnTo>
                    <a:pt x="1018" y="1854"/>
                  </a:lnTo>
                  <a:lnTo>
                    <a:pt x="1033" y="1872"/>
                  </a:lnTo>
                  <a:lnTo>
                    <a:pt x="1067" y="1872"/>
                  </a:lnTo>
                  <a:lnTo>
                    <a:pt x="1083" y="1854"/>
                  </a:lnTo>
                  <a:lnTo>
                    <a:pt x="1117" y="1854"/>
                  </a:lnTo>
                  <a:lnTo>
                    <a:pt x="1117" y="1826"/>
                  </a:lnTo>
                  <a:lnTo>
                    <a:pt x="1083" y="1809"/>
                  </a:lnTo>
                  <a:lnTo>
                    <a:pt x="1067" y="1794"/>
                  </a:lnTo>
                  <a:lnTo>
                    <a:pt x="1100" y="1776"/>
                  </a:lnTo>
                  <a:lnTo>
                    <a:pt x="1083" y="1759"/>
                  </a:lnTo>
                  <a:lnTo>
                    <a:pt x="1100" y="1742"/>
                  </a:lnTo>
                  <a:lnTo>
                    <a:pt x="1132" y="1742"/>
                  </a:lnTo>
                  <a:lnTo>
                    <a:pt x="1117" y="1726"/>
                  </a:lnTo>
                  <a:lnTo>
                    <a:pt x="1100" y="1713"/>
                  </a:lnTo>
                  <a:lnTo>
                    <a:pt x="1083" y="1698"/>
                  </a:lnTo>
                  <a:lnTo>
                    <a:pt x="1100" y="1698"/>
                  </a:lnTo>
                  <a:lnTo>
                    <a:pt x="1132" y="1683"/>
                  </a:lnTo>
                  <a:lnTo>
                    <a:pt x="1230" y="1648"/>
                  </a:lnTo>
                  <a:lnTo>
                    <a:pt x="1312" y="1616"/>
                  </a:lnTo>
                  <a:lnTo>
                    <a:pt x="1330" y="1603"/>
                  </a:lnTo>
                  <a:lnTo>
                    <a:pt x="1380" y="1603"/>
                  </a:lnTo>
                  <a:lnTo>
                    <a:pt x="1395" y="1616"/>
                  </a:lnTo>
                  <a:lnTo>
                    <a:pt x="1412" y="1666"/>
                  </a:lnTo>
                  <a:lnTo>
                    <a:pt x="1445" y="1648"/>
                  </a:lnTo>
                  <a:lnTo>
                    <a:pt x="1477" y="1683"/>
                  </a:lnTo>
                  <a:lnTo>
                    <a:pt x="1477" y="1698"/>
                  </a:lnTo>
                  <a:lnTo>
                    <a:pt x="1505" y="1683"/>
                  </a:lnTo>
                  <a:lnTo>
                    <a:pt x="1540" y="1648"/>
                  </a:lnTo>
                  <a:lnTo>
                    <a:pt x="1573" y="1648"/>
                  </a:lnTo>
                  <a:lnTo>
                    <a:pt x="1573" y="1666"/>
                  </a:lnTo>
                  <a:lnTo>
                    <a:pt x="1623" y="1698"/>
                  </a:lnTo>
                  <a:lnTo>
                    <a:pt x="1705" y="1809"/>
                  </a:lnTo>
                  <a:lnTo>
                    <a:pt x="1722" y="1794"/>
                  </a:lnTo>
                  <a:lnTo>
                    <a:pt x="1735" y="1794"/>
                  </a:lnTo>
                  <a:lnTo>
                    <a:pt x="1735" y="1809"/>
                  </a:lnTo>
                  <a:lnTo>
                    <a:pt x="1768" y="1809"/>
                  </a:lnTo>
                  <a:lnTo>
                    <a:pt x="1768" y="1794"/>
                  </a:lnTo>
                  <a:lnTo>
                    <a:pt x="1803" y="1794"/>
                  </a:lnTo>
                  <a:lnTo>
                    <a:pt x="1818" y="1809"/>
                  </a:lnTo>
                  <a:lnTo>
                    <a:pt x="1818" y="1826"/>
                  </a:lnTo>
                  <a:lnTo>
                    <a:pt x="1853" y="1839"/>
                  </a:lnTo>
                  <a:lnTo>
                    <a:pt x="1853" y="1854"/>
                  </a:lnTo>
                  <a:lnTo>
                    <a:pt x="1902" y="1854"/>
                  </a:lnTo>
                  <a:lnTo>
                    <a:pt x="1935" y="1889"/>
                  </a:lnTo>
                  <a:lnTo>
                    <a:pt x="2000" y="1889"/>
                  </a:lnTo>
                  <a:lnTo>
                    <a:pt x="2028" y="1826"/>
                  </a:lnTo>
                  <a:lnTo>
                    <a:pt x="2063" y="1794"/>
                  </a:lnTo>
                  <a:lnTo>
                    <a:pt x="2095" y="1826"/>
                  </a:lnTo>
                  <a:lnTo>
                    <a:pt x="2128" y="1826"/>
                  </a:lnTo>
                  <a:lnTo>
                    <a:pt x="2228" y="1839"/>
                  </a:lnTo>
                  <a:lnTo>
                    <a:pt x="2262" y="1826"/>
                  </a:lnTo>
                  <a:lnTo>
                    <a:pt x="2245" y="1794"/>
                  </a:lnTo>
                  <a:lnTo>
                    <a:pt x="2262" y="1742"/>
                  </a:lnTo>
                  <a:lnTo>
                    <a:pt x="2278" y="1726"/>
                  </a:lnTo>
                  <a:lnTo>
                    <a:pt x="2375" y="1759"/>
                  </a:lnTo>
                  <a:lnTo>
                    <a:pt x="2408" y="1794"/>
                  </a:lnTo>
                  <a:lnTo>
                    <a:pt x="2423" y="1794"/>
                  </a:lnTo>
                  <a:lnTo>
                    <a:pt x="2488" y="1776"/>
                  </a:lnTo>
                  <a:lnTo>
                    <a:pt x="2555" y="1809"/>
                  </a:lnTo>
                  <a:lnTo>
                    <a:pt x="2605" y="1839"/>
                  </a:lnTo>
                  <a:lnTo>
                    <a:pt x="2622" y="1826"/>
                  </a:lnTo>
                  <a:lnTo>
                    <a:pt x="2750" y="1839"/>
                  </a:lnTo>
                  <a:lnTo>
                    <a:pt x="2785" y="1794"/>
                  </a:lnTo>
                  <a:lnTo>
                    <a:pt x="2835" y="1776"/>
                  </a:lnTo>
                  <a:lnTo>
                    <a:pt x="2868" y="1794"/>
                  </a:lnTo>
                  <a:lnTo>
                    <a:pt x="2894" y="1794"/>
                  </a:lnTo>
                  <a:lnTo>
                    <a:pt x="2978" y="1759"/>
                  </a:lnTo>
                  <a:lnTo>
                    <a:pt x="2978" y="1683"/>
                  </a:lnTo>
                  <a:lnTo>
                    <a:pt x="2993" y="1648"/>
                  </a:lnTo>
                  <a:lnTo>
                    <a:pt x="2978" y="1633"/>
                  </a:lnTo>
                  <a:lnTo>
                    <a:pt x="2943" y="1633"/>
                  </a:lnTo>
                  <a:lnTo>
                    <a:pt x="2943" y="1616"/>
                  </a:lnTo>
                  <a:lnTo>
                    <a:pt x="2993" y="1588"/>
                  </a:lnTo>
                  <a:lnTo>
                    <a:pt x="3110" y="1588"/>
                  </a:lnTo>
                  <a:lnTo>
                    <a:pt x="3206" y="1698"/>
                  </a:lnTo>
                  <a:lnTo>
                    <a:pt x="3241" y="1742"/>
                  </a:lnTo>
                  <a:lnTo>
                    <a:pt x="3256" y="1759"/>
                  </a:lnTo>
                  <a:lnTo>
                    <a:pt x="3353" y="1776"/>
                  </a:lnTo>
                  <a:lnTo>
                    <a:pt x="3371" y="1826"/>
                  </a:lnTo>
                  <a:lnTo>
                    <a:pt x="3421" y="1839"/>
                  </a:lnTo>
                  <a:lnTo>
                    <a:pt x="3421" y="1809"/>
                  </a:lnTo>
                  <a:lnTo>
                    <a:pt x="3470" y="1776"/>
                  </a:lnTo>
                  <a:lnTo>
                    <a:pt x="3488" y="1794"/>
                  </a:lnTo>
                  <a:lnTo>
                    <a:pt x="3516" y="1854"/>
                  </a:lnTo>
                  <a:lnTo>
                    <a:pt x="3505" y="1965"/>
                  </a:lnTo>
                  <a:lnTo>
                    <a:pt x="3488" y="1965"/>
                  </a:lnTo>
                  <a:lnTo>
                    <a:pt x="3455" y="1998"/>
                  </a:lnTo>
                  <a:lnTo>
                    <a:pt x="3470" y="2060"/>
                  </a:lnTo>
                  <a:lnTo>
                    <a:pt x="3488" y="2045"/>
                  </a:lnTo>
                  <a:lnTo>
                    <a:pt x="3516" y="2078"/>
                  </a:lnTo>
                  <a:lnTo>
                    <a:pt x="3551" y="2078"/>
                  </a:lnTo>
                  <a:lnTo>
                    <a:pt x="3583" y="2028"/>
                  </a:lnTo>
                  <a:lnTo>
                    <a:pt x="3633" y="1889"/>
                  </a:lnTo>
                  <a:lnTo>
                    <a:pt x="3650" y="1794"/>
                  </a:lnTo>
                  <a:lnTo>
                    <a:pt x="3666" y="1776"/>
                  </a:lnTo>
                  <a:lnTo>
                    <a:pt x="3650" y="1698"/>
                  </a:lnTo>
                  <a:lnTo>
                    <a:pt x="3601" y="1520"/>
                  </a:lnTo>
                  <a:lnTo>
                    <a:pt x="3601" y="1490"/>
                  </a:lnTo>
                  <a:lnTo>
                    <a:pt x="3551" y="1442"/>
                  </a:lnTo>
                  <a:lnTo>
                    <a:pt x="3505" y="1477"/>
                  </a:lnTo>
                  <a:lnTo>
                    <a:pt x="3488" y="1490"/>
                  </a:lnTo>
                  <a:lnTo>
                    <a:pt x="3438" y="1477"/>
                  </a:lnTo>
                  <a:lnTo>
                    <a:pt x="3405" y="1442"/>
                  </a:lnTo>
                  <a:lnTo>
                    <a:pt x="3371" y="1442"/>
                  </a:lnTo>
                  <a:lnTo>
                    <a:pt x="3488" y="1191"/>
                  </a:lnTo>
                  <a:lnTo>
                    <a:pt x="3455" y="1176"/>
                  </a:lnTo>
                  <a:lnTo>
                    <a:pt x="3488" y="1126"/>
                  </a:lnTo>
                  <a:lnTo>
                    <a:pt x="3650" y="1108"/>
                  </a:lnTo>
                  <a:lnTo>
                    <a:pt x="3650" y="1063"/>
                  </a:lnTo>
                  <a:lnTo>
                    <a:pt x="3718" y="1045"/>
                  </a:lnTo>
                  <a:lnTo>
                    <a:pt x="3750" y="1078"/>
                  </a:lnTo>
                  <a:lnTo>
                    <a:pt x="3733" y="1108"/>
                  </a:lnTo>
                  <a:lnTo>
                    <a:pt x="3750" y="1108"/>
                  </a:lnTo>
                  <a:lnTo>
                    <a:pt x="3826" y="1063"/>
                  </a:lnTo>
                  <a:lnTo>
                    <a:pt x="3826" y="1028"/>
                  </a:lnTo>
                  <a:lnTo>
                    <a:pt x="3796" y="1015"/>
                  </a:lnTo>
                  <a:lnTo>
                    <a:pt x="3813" y="920"/>
                  </a:lnTo>
                  <a:lnTo>
                    <a:pt x="3796" y="902"/>
                  </a:lnTo>
                  <a:lnTo>
                    <a:pt x="3861" y="857"/>
                  </a:lnTo>
                  <a:lnTo>
                    <a:pt x="3893" y="857"/>
                  </a:lnTo>
                  <a:lnTo>
                    <a:pt x="3926" y="902"/>
                  </a:lnTo>
                  <a:lnTo>
                    <a:pt x="3961" y="920"/>
                  </a:lnTo>
                  <a:lnTo>
                    <a:pt x="3961" y="839"/>
                  </a:lnTo>
                  <a:lnTo>
                    <a:pt x="3976" y="779"/>
                  </a:lnTo>
                  <a:lnTo>
                    <a:pt x="4010" y="763"/>
                  </a:lnTo>
                  <a:lnTo>
                    <a:pt x="4010" y="839"/>
                  </a:lnTo>
                  <a:lnTo>
                    <a:pt x="4039" y="902"/>
                  </a:lnTo>
                  <a:lnTo>
                    <a:pt x="4010" y="952"/>
                  </a:lnTo>
                  <a:lnTo>
                    <a:pt x="4010" y="1126"/>
                  </a:lnTo>
                  <a:lnTo>
                    <a:pt x="3976" y="1158"/>
                  </a:lnTo>
                  <a:lnTo>
                    <a:pt x="3976" y="1191"/>
                  </a:lnTo>
                  <a:lnTo>
                    <a:pt x="3961" y="1269"/>
                  </a:lnTo>
                  <a:lnTo>
                    <a:pt x="4123" y="1553"/>
                  </a:lnTo>
                  <a:lnTo>
                    <a:pt x="4138" y="1538"/>
                  </a:lnTo>
                  <a:lnTo>
                    <a:pt x="4156" y="1477"/>
                  </a:lnTo>
                  <a:lnTo>
                    <a:pt x="4156" y="1410"/>
                  </a:lnTo>
                  <a:lnTo>
                    <a:pt x="4173" y="1410"/>
                  </a:lnTo>
                  <a:lnTo>
                    <a:pt x="4156" y="1364"/>
                  </a:lnTo>
                  <a:lnTo>
                    <a:pt x="4173" y="1332"/>
                  </a:lnTo>
                  <a:lnTo>
                    <a:pt x="4188" y="1332"/>
                  </a:lnTo>
                  <a:lnTo>
                    <a:pt x="4206" y="1301"/>
                  </a:lnTo>
                  <a:lnTo>
                    <a:pt x="4173" y="1269"/>
                  </a:lnTo>
                  <a:lnTo>
                    <a:pt x="4156" y="1204"/>
                  </a:lnTo>
                  <a:lnTo>
                    <a:pt x="4188" y="1204"/>
                  </a:lnTo>
                  <a:lnTo>
                    <a:pt x="4188" y="1176"/>
                  </a:lnTo>
                  <a:lnTo>
                    <a:pt x="4156" y="1141"/>
                  </a:lnTo>
                  <a:lnTo>
                    <a:pt x="4156" y="1108"/>
                  </a:lnTo>
                  <a:lnTo>
                    <a:pt x="4123" y="1091"/>
                  </a:lnTo>
                  <a:lnTo>
                    <a:pt x="4089" y="1108"/>
                  </a:lnTo>
                  <a:lnTo>
                    <a:pt x="4073" y="952"/>
                  </a:lnTo>
                  <a:lnTo>
                    <a:pt x="4106" y="952"/>
                  </a:lnTo>
                  <a:lnTo>
                    <a:pt x="4123" y="920"/>
                  </a:lnTo>
                  <a:lnTo>
                    <a:pt x="4138" y="935"/>
                  </a:lnTo>
                  <a:lnTo>
                    <a:pt x="4156" y="902"/>
                  </a:lnTo>
                  <a:lnTo>
                    <a:pt x="4206" y="889"/>
                  </a:lnTo>
                  <a:lnTo>
                    <a:pt x="4273" y="902"/>
                  </a:lnTo>
                  <a:lnTo>
                    <a:pt x="4273" y="857"/>
                  </a:lnTo>
                  <a:lnTo>
                    <a:pt x="4286" y="822"/>
                  </a:lnTo>
                  <a:lnTo>
                    <a:pt x="4273" y="746"/>
                  </a:lnTo>
                  <a:lnTo>
                    <a:pt x="4336" y="633"/>
                  </a:lnTo>
                  <a:lnTo>
                    <a:pt x="4384" y="633"/>
                  </a:lnTo>
                  <a:lnTo>
                    <a:pt x="4399" y="583"/>
                  </a:lnTo>
                  <a:lnTo>
                    <a:pt x="4336" y="540"/>
                  </a:lnTo>
                  <a:lnTo>
                    <a:pt x="4286" y="490"/>
                  </a:lnTo>
                  <a:lnTo>
                    <a:pt x="4256" y="508"/>
                  </a:lnTo>
                  <a:lnTo>
                    <a:pt x="4188" y="473"/>
                  </a:lnTo>
                  <a:lnTo>
                    <a:pt x="4206" y="458"/>
                  </a:lnTo>
                  <a:lnTo>
                    <a:pt x="4273" y="458"/>
                  </a:lnTo>
                  <a:lnTo>
                    <a:pt x="4273" y="412"/>
                  </a:lnTo>
                  <a:lnTo>
                    <a:pt x="4238" y="377"/>
                  </a:lnTo>
                  <a:lnTo>
                    <a:pt x="4223" y="349"/>
                  </a:lnTo>
                  <a:lnTo>
                    <a:pt x="4238" y="317"/>
                  </a:lnTo>
                  <a:lnTo>
                    <a:pt x="4303" y="364"/>
                  </a:lnTo>
                  <a:lnTo>
                    <a:pt x="4321" y="364"/>
                  </a:lnTo>
                  <a:lnTo>
                    <a:pt x="4349" y="349"/>
                  </a:lnTo>
                  <a:lnTo>
                    <a:pt x="4399" y="412"/>
                  </a:lnTo>
                  <a:lnTo>
                    <a:pt x="4433" y="395"/>
                  </a:lnTo>
                  <a:lnTo>
                    <a:pt x="4483" y="427"/>
                  </a:lnTo>
                  <a:lnTo>
                    <a:pt x="4516" y="412"/>
                  </a:lnTo>
                  <a:lnTo>
                    <a:pt x="4483" y="377"/>
                  </a:lnTo>
                  <a:lnTo>
                    <a:pt x="4498" y="349"/>
                  </a:lnTo>
                  <a:lnTo>
                    <a:pt x="4433" y="301"/>
                  </a:lnTo>
                  <a:lnTo>
                    <a:pt x="4449" y="284"/>
                  </a:lnTo>
                  <a:lnTo>
                    <a:pt x="4498" y="284"/>
                  </a:lnTo>
                  <a:lnTo>
                    <a:pt x="4498" y="221"/>
                  </a:lnTo>
                  <a:lnTo>
                    <a:pt x="4466" y="221"/>
                  </a:lnTo>
                  <a:lnTo>
                    <a:pt x="4399" y="189"/>
                  </a:lnTo>
                  <a:lnTo>
                    <a:pt x="4349" y="206"/>
                  </a:lnTo>
                  <a:lnTo>
                    <a:pt x="4349" y="239"/>
                  </a:lnTo>
                  <a:lnTo>
                    <a:pt x="4336" y="267"/>
                  </a:lnTo>
                  <a:lnTo>
                    <a:pt x="4286" y="239"/>
                  </a:lnTo>
                  <a:lnTo>
                    <a:pt x="4286" y="189"/>
                  </a:lnTo>
                  <a:lnTo>
                    <a:pt x="4106" y="126"/>
                  </a:lnTo>
                  <a:lnTo>
                    <a:pt x="3961" y="95"/>
                  </a:lnTo>
                  <a:lnTo>
                    <a:pt x="3861" y="95"/>
                  </a:lnTo>
                  <a:lnTo>
                    <a:pt x="3826" y="111"/>
                  </a:lnTo>
                  <a:lnTo>
                    <a:pt x="3750" y="111"/>
                  </a:lnTo>
                  <a:lnTo>
                    <a:pt x="3768" y="156"/>
                  </a:lnTo>
                  <a:lnTo>
                    <a:pt x="3813" y="206"/>
                  </a:lnTo>
                  <a:lnTo>
                    <a:pt x="3778" y="221"/>
                  </a:lnTo>
                  <a:lnTo>
                    <a:pt x="3700" y="156"/>
                  </a:lnTo>
                  <a:lnTo>
                    <a:pt x="3666" y="189"/>
                  </a:lnTo>
                  <a:lnTo>
                    <a:pt x="3583" y="189"/>
                  </a:lnTo>
                  <a:lnTo>
                    <a:pt x="3533" y="221"/>
                  </a:lnTo>
                  <a:lnTo>
                    <a:pt x="3533" y="256"/>
                  </a:lnTo>
                  <a:lnTo>
                    <a:pt x="3488" y="239"/>
                  </a:lnTo>
                  <a:lnTo>
                    <a:pt x="3455" y="239"/>
                  </a:lnTo>
                  <a:lnTo>
                    <a:pt x="3405" y="156"/>
                  </a:lnTo>
                  <a:lnTo>
                    <a:pt x="3273" y="189"/>
                  </a:lnTo>
                  <a:lnTo>
                    <a:pt x="3206" y="221"/>
                  </a:lnTo>
                  <a:lnTo>
                    <a:pt x="3191" y="206"/>
                  </a:lnTo>
                  <a:lnTo>
                    <a:pt x="3160" y="171"/>
                  </a:lnTo>
                  <a:lnTo>
                    <a:pt x="3145" y="189"/>
                  </a:lnTo>
                  <a:lnTo>
                    <a:pt x="3078" y="171"/>
                  </a:lnTo>
                  <a:lnTo>
                    <a:pt x="3078" y="143"/>
                  </a:lnTo>
                  <a:lnTo>
                    <a:pt x="3011" y="143"/>
                  </a:lnTo>
                  <a:lnTo>
                    <a:pt x="2978" y="171"/>
                  </a:lnTo>
                  <a:lnTo>
                    <a:pt x="2961" y="156"/>
                  </a:lnTo>
                  <a:lnTo>
                    <a:pt x="2818" y="156"/>
                  </a:lnTo>
                  <a:lnTo>
                    <a:pt x="2818" y="221"/>
                  </a:lnTo>
                  <a:lnTo>
                    <a:pt x="2881" y="256"/>
                  </a:lnTo>
                  <a:lnTo>
                    <a:pt x="2868" y="284"/>
                  </a:lnTo>
                  <a:lnTo>
                    <a:pt x="2835" y="284"/>
                  </a:lnTo>
                  <a:lnTo>
                    <a:pt x="2835" y="317"/>
                  </a:lnTo>
                  <a:lnTo>
                    <a:pt x="2785" y="284"/>
                  </a:lnTo>
                  <a:lnTo>
                    <a:pt x="2750" y="301"/>
                  </a:lnTo>
                  <a:lnTo>
                    <a:pt x="2750" y="317"/>
                  </a:lnTo>
                  <a:lnTo>
                    <a:pt x="2701" y="301"/>
                  </a:lnTo>
                  <a:lnTo>
                    <a:pt x="2668" y="317"/>
                  </a:lnTo>
                  <a:lnTo>
                    <a:pt x="2683" y="377"/>
                  </a:lnTo>
                  <a:lnTo>
                    <a:pt x="2651" y="412"/>
                  </a:lnTo>
                  <a:lnTo>
                    <a:pt x="2555" y="349"/>
                  </a:lnTo>
                  <a:lnTo>
                    <a:pt x="2538" y="334"/>
                  </a:lnTo>
                  <a:lnTo>
                    <a:pt x="2573" y="301"/>
                  </a:lnTo>
                  <a:lnTo>
                    <a:pt x="2473" y="206"/>
                  </a:lnTo>
                  <a:lnTo>
                    <a:pt x="2358" y="189"/>
                  </a:lnTo>
                  <a:lnTo>
                    <a:pt x="2295" y="221"/>
                  </a:lnTo>
                  <a:lnTo>
                    <a:pt x="2278" y="221"/>
                  </a:lnTo>
                  <a:lnTo>
                    <a:pt x="2295" y="267"/>
                  </a:lnTo>
                  <a:lnTo>
                    <a:pt x="2213" y="301"/>
                  </a:lnTo>
                  <a:lnTo>
                    <a:pt x="2163" y="284"/>
                  </a:lnTo>
                  <a:lnTo>
                    <a:pt x="2178" y="256"/>
                  </a:lnTo>
                  <a:lnTo>
                    <a:pt x="2163" y="256"/>
                  </a:lnTo>
                  <a:lnTo>
                    <a:pt x="2000" y="301"/>
                  </a:lnTo>
                  <a:lnTo>
                    <a:pt x="1965" y="284"/>
                  </a:lnTo>
                  <a:lnTo>
                    <a:pt x="1965" y="334"/>
                  </a:lnTo>
                  <a:lnTo>
                    <a:pt x="1918" y="377"/>
                  </a:lnTo>
                  <a:lnTo>
                    <a:pt x="1902" y="377"/>
                  </a:lnTo>
                  <a:lnTo>
                    <a:pt x="1885" y="349"/>
                  </a:lnTo>
                  <a:lnTo>
                    <a:pt x="1918" y="334"/>
                  </a:lnTo>
                  <a:lnTo>
                    <a:pt x="1935" y="267"/>
                  </a:lnTo>
                  <a:lnTo>
                    <a:pt x="1918" y="267"/>
                  </a:lnTo>
                  <a:lnTo>
                    <a:pt x="1965" y="171"/>
                  </a:lnTo>
                  <a:lnTo>
                    <a:pt x="1935" y="143"/>
                  </a:lnTo>
                  <a:lnTo>
                    <a:pt x="1918" y="143"/>
                  </a:lnTo>
                  <a:lnTo>
                    <a:pt x="1918" y="95"/>
                  </a:lnTo>
                  <a:lnTo>
                    <a:pt x="1853" y="78"/>
                  </a:lnTo>
                  <a:lnTo>
                    <a:pt x="1818" y="46"/>
                  </a:lnTo>
                  <a:lnTo>
                    <a:pt x="1753" y="61"/>
                  </a:lnTo>
                  <a:lnTo>
                    <a:pt x="1753" y="95"/>
                  </a:lnTo>
                  <a:lnTo>
                    <a:pt x="1705" y="111"/>
                  </a:lnTo>
                  <a:lnTo>
                    <a:pt x="1722" y="61"/>
                  </a:lnTo>
                  <a:lnTo>
                    <a:pt x="1690" y="46"/>
                  </a:lnTo>
                  <a:lnTo>
                    <a:pt x="1655" y="46"/>
                  </a:lnTo>
                  <a:lnTo>
                    <a:pt x="1640" y="61"/>
                  </a:lnTo>
                  <a:lnTo>
                    <a:pt x="1640" y="15"/>
                  </a:lnTo>
                  <a:lnTo>
                    <a:pt x="1573" y="0"/>
                  </a:lnTo>
                  <a:lnTo>
                    <a:pt x="1573" y="95"/>
                  </a:lnTo>
                  <a:lnTo>
                    <a:pt x="1623" y="143"/>
                  </a:lnTo>
                  <a:lnTo>
                    <a:pt x="1573" y="156"/>
                  </a:lnTo>
                  <a:lnTo>
                    <a:pt x="1573" y="189"/>
                  </a:lnTo>
                  <a:lnTo>
                    <a:pt x="1540" y="189"/>
                  </a:lnTo>
                  <a:lnTo>
                    <a:pt x="1505" y="239"/>
                  </a:lnTo>
                  <a:lnTo>
                    <a:pt x="1490" y="206"/>
                  </a:lnTo>
                  <a:lnTo>
                    <a:pt x="1462" y="221"/>
                  </a:lnTo>
                  <a:lnTo>
                    <a:pt x="1445" y="256"/>
                  </a:lnTo>
                  <a:lnTo>
                    <a:pt x="1330" y="349"/>
                  </a:lnTo>
                  <a:lnTo>
                    <a:pt x="1330" y="377"/>
                  </a:lnTo>
                  <a:lnTo>
                    <a:pt x="1380" y="412"/>
                  </a:lnTo>
                  <a:lnTo>
                    <a:pt x="1380" y="458"/>
                  </a:lnTo>
                  <a:lnTo>
                    <a:pt x="1280" y="473"/>
                  </a:lnTo>
                  <a:lnTo>
                    <a:pt x="1230" y="508"/>
                  </a:lnTo>
                  <a:lnTo>
                    <a:pt x="1263" y="568"/>
                  </a:lnTo>
                  <a:lnTo>
                    <a:pt x="1312" y="583"/>
                  </a:lnTo>
                  <a:lnTo>
                    <a:pt x="1330" y="601"/>
                  </a:lnTo>
                  <a:lnTo>
                    <a:pt x="1362" y="601"/>
                  </a:lnTo>
                  <a:lnTo>
                    <a:pt x="1380" y="668"/>
                  </a:lnTo>
                  <a:lnTo>
                    <a:pt x="1412" y="679"/>
                  </a:lnTo>
                  <a:lnTo>
                    <a:pt x="1412" y="729"/>
                  </a:lnTo>
                  <a:lnTo>
                    <a:pt x="1395" y="746"/>
                  </a:lnTo>
                  <a:lnTo>
                    <a:pt x="1362" y="714"/>
                  </a:lnTo>
                  <a:lnTo>
                    <a:pt x="1330" y="696"/>
                  </a:lnTo>
                  <a:lnTo>
                    <a:pt x="1345" y="651"/>
                  </a:lnTo>
                  <a:lnTo>
                    <a:pt x="1312" y="633"/>
                  </a:lnTo>
                  <a:lnTo>
                    <a:pt x="1280" y="651"/>
                  </a:lnTo>
                  <a:lnTo>
                    <a:pt x="1245" y="583"/>
                  </a:lnTo>
                  <a:lnTo>
                    <a:pt x="1213" y="583"/>
                  </a:lnTo>
                  <a:lnTo>
                    <a:pt x="1213" y="633"/>
                  </a:lnTo>
                  <a:lnTo>
                    <a:pt x="1180" y="633"/>
                  </a:lnTo>
                  <a:lnTo>
                    <a:pt x="1180" y="668"/>
                  </a:lnTo>
                  <a:lnTo>
                    <a:pt x="1230" y="679"/>
                  </a:lnTo>
                  <a:lnTo>
                    <a:pt x="1230" y="714"/>
                  </a:lnTo>
                  <a:lnTo>
                    <a:pt x="1150" y="696"/>
                  </a:lnTo>
                  <a:lnTo>
                    <a:pt x="1132" y="633"/>
                  </a:lnTo>
                  <a:lnTo>
                    <a:pt x="1117" y="633"/>
                  </a:lnTo>
                  <a:lnTo>
                    <a:pt x="1117" y="714"/>
                  </a:lnTo>
                  <a:lnTo>
                    <a:pt x="1167" y="729"/>
                  </a:lnTo>
                  <a:lnTo>
                    <a:pt x="1180" y="822"/>
                  </a:lnTo>
                  <a:lnTo>
                    <a:pt x="1195" y="839"/>
                  </a:lnTo>
                  <a:lnTo>
                    <a:pt x="1230" y="822"/>
                  </a:lnTo>
                  <a:lnTo>
                    <a:pt x="1312" y="857"/>
                  </a:lnTo>
                  <a:lnTo>
                    <a:pt x="1295" y="889"/>
                  </a:lnTo>
                  <a:lnTo>
                    <a:pt x="1245" y="857"/>
                  </a:lnTo>
                  <a:lnTo>
                    <a:pt x="1213" y="872"/>
                  </a:lnTo>
                  <a:lnTo>
                    <a:pt x="1230" y="902"/>
                  </a:lnTo>
                  <a:lnTo>
                    <a:pt x="1230" y="969"/>
                  </a:lnTo>
                  <a:lnTo>
                    <a:pt x="1195" y="1045"/>
                  </a:lnTo>
                  <a:lnTo>
                    <a:pt x="1167" y="1015"/>
                  </a:lnTo>
                  <a:lnTo>
                    <a:pt x="1180" y="952"/>
                  </a:lnTo>
                  <a:lnTo>
                    <a:pt x="1180" y="889"/>
                  </a:lnTo>
                  <a:lnTo>
                    <a:pt x="1132" y="839"/>
                  </a:lnTo>
                  <a:lnTo>
                    <a:pt x="1117" y="746"/>
                  </a:lnTo>
                  <a:lnTo>
                    <a:pt x="1067" y="714"/>
                  </a:lnTo>
                  <a:lnTo>
                    <a:pt x="1067" y="616"/>
                  </a:lnTo>
                  <a:lnTo>
                    <a:pt x="1033" y="601"/>
                  </a:lnTo>
                  <a:lnTo>
                    <a:pt x="985" y="601"/>
                  </a:lnTo>
                  <a:lnTo>
                    <a:pt x="985" y="679"/>
                  </a:lnTo>
                  <a:lnTo>
                    <a:pt x="952" y="729"/>
                  </a:lnTo>
                  <a:lnTo>
                    <a:pt x="952" y="779"/>
                  </a:lnTo>
                  <a:lnTo>
                    <a:pt x="985" y="779"/>
                  </a:lnTo>
                  <a:lnTo>
                    <a:pt x="1002" y="839"/>
                  </a:lnTo>
                  <a:lnTo>
                    <a:pt x="1050" y="857"/>
                  </a:lnTo>
                  <a:lnTo>
                    <a:pt x="1067" y="872"/>
                  </a:lnTo>
                  <a:lnTo>
                    <a:pt x="1067" y="935"/>
                  </a:lnTo>
                  <a:lnTo>
                    <a:pt x="985" y="872"/>
                  </a:lnTo>
                  <a:lnTo>
                    <a:pt x="885" y="839"/>
                  </a:lnTo>
                  <a:lnTo>
                    <a:pt x="840" y="839"/>
                  </a:lnTo>
                  <a:lnTo>
                    <a:pt x="772" y="822"/>
                  </a:lnTo>
                  <a:lnTo>
                    <a:pt x="772" y="839"/>
                  </a:lnTo>
                  <a:lnTo>
                    <a:pt x="824" y="872"/>
                  </a:lnTo>
                  <a:lnTo>
                    <a:pt x="853" y="935"/>
                  </a:lnTo>
                  <a:lnTo>
                    <a:pt x="807" y="952"/>
                  </a:lnTo>
                  <a:lnTo>
                    <a:pt x="807" y="920"/>
                  </a:lnTo>
                  <a:lnTo>
                    <a:pt x="690" y="969"/>
                  </a:lnTo>
                  <a:lnTo>
                    <a:pt x="673" y="935"/>
                  </a:lnTo>
                  <a:lnTo>
                    <a:pt x="657" y="935"/>
                  </a:lnTo>
                  <a:lnTo>
                    <a:pt x="545" y="1015"/>
                  </a:lnTo>
                  <a:lnTo>
                    <a:pt x="530" y="1028"/>
                  </a:lnTo>
                  <a:lnTo>
                    <a:pt x="514" y="1078"/>
                  </a:lnTo>
                  <a:lnTo>
                    <a:pt x="462" y="1078"/>
                  </a:lnTo>
                  <a:lnTo>
                    <a:pt x="430" y="1045"/>
                  </a:lnTo>
                  <a:lnTo>
                    <a:pt x="480" y="1028"/>
                  </a:lnTo>
                  <a:lnTo>
                    <a:pt x="480" y="998"/>
                  </a:lnTo>
                  <a:lnTo>
                    <a:pt x="397" y="969"/>
                  </a:lnTo>
                  <a:lnTo>
                    <a:pt x="397" y="1063"/>
                  </a:lnTo>
                  <a:lnTo>
                    <a:pt x="430" y="1078"/>
                  </a:lnTo>
                  <a:lnTo>
                    <a:pt x="412" y="1126"/>
                  </a:lnTo>
                  <a:lnTo>
                    <a:pt x="380" y="1108"/>
                  </a:lnTo>
                  <a:lnTo>
                    <a:pt x="347" y="1158"/>
                  </a:lnTo>
                  <a:lnTo>
                    <a:pt x="317" y="1191"/>
                  </a:lnTo>
                  <a:lnTo>
                    <a:pt x="334" y="1221"/>
                  </a:lnTo>
                  <a:lnTo>
                    <a:pt x="284" y="1204"/>
                  </a:lnTo>
                  <a:lnTo>
                    <a:pt x="252" y="1191"/>
                  </a:lnTo>
                  <a:lnTo>
                    <a:pt x="235" y="1221"/>
                  </a:lnTo>
                  <a:lnTo>
                    <a:pt x="284" y="1236"/>
                  </a:lnTo>
                  <a:lnTo>
                    <a:pt x="284" y="1269"/>
                  </a:lnTo>
                  <a:lnTo>
                    <a:pt x="185" y="1254"/>
                  </a:lnTo>
                  <a:lnTo>
                    <a:pt x="167" y="1158"/>
                  </a:lnTo>
                  <a:lnTo>
                    <a:pt x="117" y="1141"/>
                  </a:lnTo>
                  <a:lnTo>
                    <a:pt x="100" y="1108"/>
                  </a:lnTo>
                  <a:lnTo>
                    <a:pt x="100" y="1078"/>
                  </a:lnTo>
                  <a:lnTo>
                    <a:pt x="202" y="1126"/>
                  </a:lnTo>
                  <a:lnTo>
                    <a:pt x="302" y="1126"/>
                  </a:lnTo>
                  <a:lnTo>
                    <a:pt x="347" y="1063"/>
                  </a:lnTo>
                  <a:lnTo>
                    <a:pt x="347" y="1045"/>
                  </a:lnTo>
                  <a:lnTo>
                    <a:pt x="235" y="998"/>
                  </a:lnTo>
                  <a:lnTo>
                    <a:pt x="167" y="952"/>
                  </a:lnTo>
                  <a:lnTo>
                    <a:pt x="100" y="952"/>
                  </a:lnTo>
                  <a:lnTo>
                    <a:pt x="52" y="935"/>
                  </a:lnTo>
                  <a:lnTo>
                    <a:pt x="36" y="936"/>
                  </a:lnTo>
                  <a:lnTo>
                    <a:pt x="0" y="970"/>
                  </a:lnTo>
                  <a:lnTo>
                    <a:pt x="0" y="1034"/>
                  </a:lnTo>
                  <a:lnTo>
                    <a:pt x="16" y="1054"/>
                  </a:lnTo>
                  <a:lnTo>
                    <a:pt x="16" y="1142"/>
                  </a:lnTo>
                  <a:lnTo>
                    <a:pt x="44" y="1178"/>
                  </a:lnTo>
                  <a:lnTo>
                    <a:pt x="62" y="1242"/>
                  </a:lnTo>
                  <a:lnTo>
                    <a:pt x="48" y="1264"/>
                  </a:lnTo>
                  <a:lnTo>
                    <a:pt x="94" y="1322"/>
                  </a:lnTo>
                  <a:lnTo>
                    <a:pt x="98" y="1390"/>
                  </a:lnTo>
                  <a:lnTo>
                    <a:pt x="40" y="1446"/>
                  </a:lnTo>
                  <a:lnTo>
                    <a:pt x="100" y="1477"/>
                  </a:lnTo>
                  <a:lnTo>
                    <a:pt x="100" y="1490"/>
                  </a:lnTo>
                  <a:lnTo>
                    <a:pt x="30" y="1522"/>
                  </a:lnTo>
                  <a:lnTo>
                    <a:pt x="20" y="1538"/>
                  </a:lnTo>
                  <a:lnTo>
                    <a:pt x="7" y="1553"/>
                  </a:lnTo>
                  <a:lnTo>
                    <a:pt x="20" y="1588"/>
                  </a:lnTo>
                  <a:lnTo>
                    <a:pt x="20" y="1603"/>
                  </a:lnTo>
                  <a:lnTo>
                    <a:pt x="37" y="1616"/>
                  </a:lnTo>
                  <a:lnTo>
                    <a:pt x="37" y="1633"/>
                  </a:lnTo>
                  <a:lnTo>
                    <a:pt x="52" y="1666"/>
                  </a:lnTo>
                  <a:lnTo>
                    <a:pt x="85" y="1666"/>
                  </a:lnTo>
                  <a:lnTo>
                    <a:pt x="85" y="1683"/>
                  </a:lnTo>
                  <a:lnTo>
                    <a:pt x="117" y="1666"/>
                  </a:lnTo>
                  <a:lnTo>
                    <a:pt x="135" y="1683"/>
                  </a:lnTo>
                  <a:lnTo>
                    <a:pt x="135" y="1713"/>
                  </a:lnTo>
                  <a:lnTo>
                    <a:pt x="167" y="1742"/>
                  </a:lnTo>
                  <a:lnTo>
                    <a:pt x="167" y="1759"/>
                  </a:lnTo>
                  <a:lnTo>
                    <a:pt x="202" y="1759"/>
                  </a:lnTo>
                  <a:lnTo>
                    <a:pt x="185" y="1776"/>
                  </a:lnTo>
                  <a:lnTo>
                    <a:pt x="167" y="1776"/>
                  </a:lnTo>
                  <a:lnTo>
                    <a:pt x="167" y="1794"/>
                  </a:lnTo>
                  <a:lnTo>
                    <a:pt x="185" y="1826"/>
                  </a:lnTo>
                  <a:lnTo>
                    <a:pt x="235" y="1809"/>
                  </a:lnTo>
                  <a:lnTo>
                    <a:pt x="267" y="1839"/>
                  </a:lnTo>
                  <a:lnTo>
                    <a:pt x="267" y="1854"/>
                  </a:lnTo>
                  <a:lnTo>
                    <a:pt x="302" y="1854"/>
                  </a:lnTo>
                  <a:lnTo>
                    <a:pt x="317" y="1889"/>
                  </a:lnTo>
                  <a:lnTo>
                    <a:pt x="347" y="1889"/>
                  </a:lnTo>
                  <a:lnTo>
                    <a:pt x="363" y="1872"/>
                  </a:lnTo>
                  <a:lnTo>
                    <a:pt x="380" y="1889"/>
                  </a:lnTo>
                  <a:lnTo>
                    <a:pt x="430" y="1904"/>
                  </a:lnTo>
                  <a:lnTo>
                    <a:pt x="447" y="1889"/>
                  </a:lnTo>
                  <a:lnTo>
                    <a:pt x="447" y="1935"/>
                  </a:lnTo>
                  <a:lnTo>
                    <a:pt x="462" y="1948"/>
                  </a:lnTo>
                  <a:lnTo>
                    <a:pt x="462" y="1982"/>
                  </a:lnTo>
                  <a:lnTo>
                    <a:pt x="447" y="1982"/>
                  </a:lnTo>
                  <a:lnTo>
                    <a:pt x="397" y="2015"/>
                  </a:lnTo>
                  <a:lnTo>
                    <a:pt x="363" y="2045"/>
                  </a:lnTo>
                  <a:lnTo>
                    <a:pt x="363" y="2078"/>
                  </a:lnTo>
                  <a:lnTo>
                    <a:pt x="397" y="2060"/>
                  </a:lnTo>
                  <a:lnTo>
                    <a:pt x="447" y="2028"/>
                  </a:lnTo>
                  <a:lnTo>
                    <a:pt x="447" y="2060"/>
                  </a:lnTo>
                  <a:lnTo>
                    <a:pt x="412" y="2095"/>
                  </a:lnTo>
                  <a:lnTo>
                    <a:pt x="412" y="2110"/>
                  </a:lnTo>
                  <a:lnTo>
                    <a:pt x="397" y="2156"/>
                  </a:lnTo>
                  <a:lnTo>
                    <a:pt x="412" y="2171"/>
                  </a:lnTo>
                  <a:lnTo>
                    <a:pt x="462" y="2188"/>
                  </a:lnTo>
                  <a:lnTo>
                    <a:pt x="497" y="2204"/>
                  </a:lnTo>
                  <a:lnTo>
                    <a:pt x="514" y="2204"/>
                  </a:lnTo>
                  <a:lnTo>
                    <a:pt x="562" y="2221"/>
                  </a:lnTo>
                  <a:lnTo>
                    <a:pt x="595" y="2221"/>
                  </a:lnTo>
                  <a:lnTo>
                    <a:pt x="623" y="2238"/>
                  </a:lnTo>
                  <a:lnTo>
                    <a:pt x="673" y="2238"/>
                  </a:lnTo>
                  <a:lnTo>
                    <a:pt x="673" y="2251"/>
                  </a:lnTo>
                  <a:lnTo>
                    <a:pt x="690" y="2266"/>
                  </a:lnTo>
                  <a:lnTo>
                    <a:pt x="723" y="2266"/>
                  </a:lnTo>
                  <a:lnTo>
                    <a:pt x="723" y="2284"/>
                  </a:lnTo>
                  <a:lnTo>
                    <a:pt x="740" y="2266"/>
                  </a:lnTo>
                  <a:lnTo>
                    <a:pt x="772" y="2251"/>
                  </a:lnTo>
                </a:path>
              </a:pathLst>
            </a:custGeom>
            <a:grpFill/>
            <a:ln w="3175" cap="rnd">
              <a:solidFill>
                <a:schemeClr val="bg1"/>
              </a:solidFill>
              <a:round/>
              <a:headEnd/>
              <a:tailEnd/>
            </a:ln>
          </p:spPr>
          <p:txBody>
            <a:bodyPr/>
            <a:lstStyle/>
            <a:p>
              <a:pPr fontAlgn="base">
                <a:spcBef>
                  <a:spcPct val="0"/>
                </a:spcBef>
                <a:spcAft>
                  <a:spcPct val="0"/>
                </a:spcAft>
                <a:defRPr/>
              </a:pPr>
              <a:endParaRPr lang="en-GB" dirty="0">
                <a:solidFill>
                  <a:srgbClr val="0B023B"/>
                </a:solidFill>
                <a:cs typeface="Arial" charset="0"/>
              </a:endParaRPr>
            </a:p>
          </p:txBody>
        </p:sp>
      </p:grpSp>
      <p:sp>
        <p:nvSpPr>
          <p:cNvPr id="103428" name="TextBox 1"/>
          <p:cNvSpPr txBox="1">
            <a:spLocks noChangeArrowheads="1"/>
          </p:cNvSpPr>
          <p:nvPr/>
        </p:nvSpPr>
        <p:spPr bwMode="auto">
          <a:xfrm>
            <a:off x="1098550" y="2386013"/>
            <a:ext cx="1703928" cy="954107"/>
          </a:xfrm>
          <a:prstGeom prst="rect">
            <a:avLst/>
          </a:prstGeom>
          <a:noFill/>
          <a:ln w="9525">
            <a:noFill/>
            <a:miter lim="800000"/>
            <a:headEnd/>
            <a:tailEnd/>
          </a:ln>
        </p:spPr>
        <p:txBody>
          <a:bodyPr wrap="none">
            <a:spAutoFit/>
          </a:bodyPr>
          <a:lstStyle/>
          <a:p>
            <a:pPr fontAlgn="base">
              <a:spcBef>
                <a:spcPct val="0"/>
              </a:spcBef>
              <a:spcAft>
                <a:spcPct val="0"/>
              </a:spcAft>
            </a:pPr>
            <a:r>
              <a:rPr lang="en-GB" altLang="en-US" sz="1600" b="1" dirty="0">
                <a:solidFill>
                  <a:srgbClr val="0B023B"/>
                </a:solidFill>
              </a:rPr>
              <a:t>NORTH AMERICA </a:t>
            </a:r>
          </a:p>
          <a:p>
            <a:pPr fontAlgn="base">
              <a:spcBef>
                <a:spcPct val="0"/>
              </a:spcBef>
              <a:spcAft>
                <a:spcPct val="0"/>
              </a:spcAft>
            </a:pPr>
            <a:r>
              <a:rPr lang="en-GB" altLang="en-US" sz="1600" b="1" dirty="0">
                <a:solidFill>
                  <a:srgbClr val="0B023B"/>
                </a:solidFill>
              </a:rPr>
              <a:t>&amp; CARIBBEAN</a:t>
            </a:r>
          </a:p>
          <a:p>
            <a:pPr fontAlgn="base">
              <a:spcBef>
                <a:spcPct val="0"/>
              </a:spcBef>
              <a:spcAft>
                <a:spcPct val="0"/>
              </a:spcAft>
            </a:pPr>
            <a:r>
              <a:rPr lang="en-GB" altLang="en-US" sz="2400" b="1" dirty="0" smtClean="0">
                <a:solidFill>
                  <a:srgbClr val="E00034"/>
                </a:solidFill>
              </a:rPr>
              <a:t>140m </a:t>
            </a:r>
            <a:r>
              <a:rPr lang="en-GB" altLang="en-US" sz="1600" b="1" dirty="0" smtClean="0">
                <a:solidFill>
                  <a:srgbClr val="0B023B"/>
                </a:solidFill>
              </a:rPr>
              <a:t>3.7M</a:t>
            </a:r>
            <a:endParaRPr lang="en-GB" altLang="en-US" sz="1600" b="1" dirty="0">
              <a:solidFill>
                <a:srgbClr val="0B023B"/>
              </a:solidFill>
            </a:endParaRPr>
          </a:p>
        </p:txBody>
      </p:sp>
      <p:sp>
        <p:nvSpPr>
          <p:cNvPr id="103429" name="TextBox 361"/>
          <p:cNvSpPr txBox="1">
            <a:spLocks noChangeArrowheads="1"/>
          </p:cNvSpPr>
          <p:nvPr/>
        </p:nvSpPr>
        <p:spPr bwMode="auto">
          <a:xfrm>
            <a:off x="2197100" y="4591050"/>
            <a:ext cx="1606530" cy="830997"/>
          </a:xfrm>
          <a:prstGeom prst="rect">
            <a:avLst/>
          </a:prstGeom>
          <a:noFill/>
          <a:ln w="9525">
            <a:noFill/>
            <a:miter lim="800000"/>
            <a:headEnd/>
            <a:tailEnd/>
          </a:ln>
        </p:spPr>
        <p:txBody>
          <a:bodyPr wrap="none">
            <a:spAutoFit/>
          </a:bodyPr>
          <a:lstStyle/>
          <a:p>
            <a:pPr fontAlgn="base">
              <a:spcBef>
                <a:spcPct val="0"/>
              </a:spcBef>
              <a:spcAft>
                <a:spcPct val="0"/>
              </a:spcAft>
            </a:pPr>
            <a:r>
              <a:rPr lang="en-GB" altLang="en-US" sz="1400" b="1" dirty="0">
                <a:solidFill>
                  <a:srgbClr val="0B023B"/>
                </a:solidFill>
              </a:rPr>
              <a:t>SOUTH &amp;</a:t>
            </a:r>
          </a:p>
          <a:p>
            <a:pPr fontAlgn="base">
              <a:spcBef>
                <a:spcPct val="0"/>
              </a:spcBef>
              <a:spcAft>
                <a:spcPct val="0"/>
              </a:spcAft>
            </a:pPr>
            <a:r>
              <a:rPr lang="en-GB" altLang="en-US" sz="1400" b="1" dirty="0">
                <a:solidFill>
                  <a:srgbClr val="0B023B"/>
                </a:solidFill>
              </a:rPr>
              <a:t>CENTRAL AMERICA</a:t>
            </a:r>
          </a:p>
          <a:p>
            <a:pPr fontAlgn="base">
              <a:spcBef>
                <a:spcPct val="0"/>
              </a:spcBef>
              <a:spcAft>
                <a:spcPct val="0"/>
              </a:spcAft>
            </a:pPr>
            <a:r>
              <a:rPr lang="en-GB" altLang="en-US" sz="2000" b="1" dirty="0" smtClean="0">
                <a:solidFill>
                  <a:srgbClr val="E00034"/>
                </a:solidFill>
              </a:rPr>
              <a:t>61m </a:t>
            </a:r>
            <a:r>
              <a:rPr lang="en-GB" altLang="en-US" sz="1400" b="1" dirty="0" smtClean="0">
                <a:solidFill>
                  <a:srgbClr val="0B023B"/>
                </a:solidFill>
              </a:rPr>
              <a:t>1.6M</a:t>
            </a:r>
            <a:endParaRPr lang="en-GB" altLang="en-US" sz="1400" b="1" dirty="0">
              <a:solidFill>
                <a:srgbClr val="0B023B"/>
              </a:solidFill>
            </a:endParaRPr>
          </a:p>
        </p:txBody>
      </p:sp>
      <p:sp>
        <p:nvSpPr>
          <p:cNvPr id="103430" name="TextBox 362"/>
          <p:cNvSpPr txBox="1">
            <a:spLocks noChangeArrowheads="1"/>
          </p:cNvSpPr>
          <p:nvPr/>
        </p:nvSpPr>
        <p:spPr bwMode="auto">
          <a:xfrm>
            <a:off x="3635896" y="2492896"/>
            <a:ext cx="1594786" cy="707886"/>
          </a:xfrm>
          <a:prstGeom prst="rect">
            <a:avLst/>
          </a:prstGeom>
          <a:noFill/>
          <a:ln w="9525">
            <a:noFill/>
            <a:miter lim="800000"/>
            <a:headEnd/>
            <a:tailEnd/>
          </a:ln>
        </p:spPr>
        <p:txBody>
          <a:bodyPr wrap="square">
            <a:spAutoFit/>
          </a:bodyPr>
          <a:lstStyle/>
          <a:p>
            <a:pPr fontAlgn="base">
              <a:spcBef>
                <a:spcPct val="0"/>
              </a:spcBef>
              <a:spcAft>
                <a:spcPct val="0"/>
              </a:spcAft>
            </a:pPr>
            <a:r>
              <a:rPr lang="en-GB" altLang="en-US" sz="1600" b="1" dirty="0">
                <a:solidFill>
                  <a:srgbClr val="0B023B"/>
                </a:solidFill>
              </a:rPr>
              <a:t>UK</a:t>
            </a:r>
          </a:p>
          <a:p>
            <a:pPr fontAlgn="base">
              <a:spcBef>
                <a:spcPct val="0"/>
              </a:spcBef>
              <a:spcAft>
                <a:spcPct val="0"/>
              </a:spcAft>
            </a:pPr>
            <a:r>
              <a:rPr lang="en-GB" altLang="en-US" sz="2400" b="1" dirty="0" smtClean="0">
                <a:solidFill>
                  <a:srgbClr val="E00034"/>
                </a:solidFill>
              </a:rPr>
              <a:t>184m </a:t>
            </a:r>
            <a:r>
              <a:rPr lang="en-GB" altLang="en-US" sz="1600" b="1" dirty="0" smtClean="0">
                <a:solidFill>
                  <a:srgbClr val="0B023B"/>
                </a:solidFill>
              </a:rPr>
              <a:t>5.76M</a:t>
            </a:r>
            <a:endParaRPr lang="en-GB" altLang="en-US" sz="1600" b="1" dirty="0">
              <a:solidFill>
                <a:srgbClr val="0B023B"/>
              </a:solidFill>
            </a:endParaRPr>
          </a:p>
        </p:txBody>
      </p:sp>
      <p:sp>
        <p:nvSpPr>
          <p:cNvPr id="103431" name="TextBox 363"/>
          <p:cNvSpPr txBox="1">
            <a:spLocks noChangeArrowheads="1"/>
          </p:cNvSpPr>
          <p:nvPr/>
        </p:nvSpPr>
        <p:spPr bwMode="auto">
          <a:xfrm>
            <a:off x="4211960" y="3068960"/>
            <a:ext cx="1358064" cy="707886"/>
          </a:xfrm>
          <a:prstGeom prst="rect">
            <a:avLst/>
          </a:prstGeom>
          <a:noFill/>
          <a:ln w="9525">
            <a:noFill/>
            <a:miter lim="800000"/>
            <a:headEnd/>
            <a:tailEnd/>
          </a:ln>
        </p:spPr>
        <p:txBody>
          <a:bodyPr wrap="none">
            <a:spAutoFit/>
          </a:bodyPr>
          <a:lstStyle/>
          <a:p>
            <a:pPr fontAlgn="base">
              <a:spcBef>
                <a:spcPct val="0"/>
              </a:spcBef>
              <a:spcAft>
                <a:spcPct val="0"/>
              </a:spcAft>
            </a:pPr>
            <a:r>
              <a:rPr lang="en-GB" altLang="en-US" sz="1600" b="1" dirty="0">
                <a:solidFill>
                  <a:srgbClr val="0B023B"/>
                </a:solidFill>
              </a:rPr>
              <a:t>EUROPE</a:t>
            </a:r>
          </a:p>
          <a:p>
            <a:pPr fontAlgn="base">
              <a:spcBef>
                <a:spcPct val="0"/>
              </a:spcBef>
              <a:spcAft>
                <a:spcPct val="0"/>
              </a:spcAft>
            </a:pPr>
            <a:r>
              <a:rPr lang="en-GB" altLang="en-US" sz="2400" b="1" dirty="0" smtClean="0">
                <a:solidFill>
                  <a:srgbClr val="E00034"/>
                </a:solidFill>
              </a:rPr>
              <a:t>454m </a:t>
            </a:r>
            <a:r>
              <a:rPr lang="en-GB" altLang="en-US" sz="1600" b="1" dirty="0" smtClean="0">
                <a:solidFill>
                  <a:srgbClr val="0B023B"/>
                </a:solidFill>
              </a:rPr>
              <a:t>12M</a:t>
            </a:r>
            <a:endParaRPr lang="en-GB" altLang="en-US" sz="1600" b="1" dirty="0">
              <a:solidFill>
                <a:srgbClr val="0B023B"/>
              </a:solidFill>
            </a:endParaRPr>
          </a:p>
        </p:txBody>
      </p:sp>
      <p:sp>
        <p:nvSpPr>
          <p:cNvPr id="103432" name="TextBox 364"/>
          <p:cNvSpPr txBox="1">
            <a:spLocks noChangeArrowheads="1"/>
          </p:cNvSpPr>
          <p:nvPr/>
        </p:nvSpPr>
        <p:spPr bwMode="auto">
          <a:xfrm>
            <a:off x="3848100" y="3822139"/>
            <a:ext cx="1520288" cy="954107"/>
          </a:xfrm>
          <a:prstGeom prst="rect">
            <a:avLst/>
          </a:prstGeom>
          <a:noFill/>
          <a:ln w="9525">
            <a:noFill/>
            <a:miter lim="800000"/>
            <a:headEnd/>
            <a:tailEnd/>
          </a:ln>
        </p:spPr>
        <p:txBody>
          <a:bodyPr wrap="none">
            <a:spAutoFit/>
          </a:bodyPr>
          <a:lstStyle/>
          <a:p>
            <a:pPr fontAlgn="base">
              <a:spcBef>
                <a:spcPct val="0"/>
              </a:spcBef>
              <a:spcAft>
                <a:spcPct val="0"/>
              </a:spcAft>
            </a:pPr>
            <a:r>
              <a:rPr lang="en-GB" altLang="en-US" sz="1600" b="1" dirty="0">
                <a:solidFill>
                  <a:srgbClr val="0B023B"/>
                </a:solidFill>
              </a:rPr>
              <a:t>MIDDLE EAST &amp;</a:t>
            </a:r>
          </a:p>
          <a:p>
            <a:pPr fontAlgn="base">
              <a:spcBef>
                <a:spcPct val="0"/>
              </a:spcBef>
              <a:spcAft>
                <a:spcPct val="0"/>
              </a:spcAft>
            </a:pPr>
            <a:r>
              <a:rPr lang="en-GB" altLang="en-US" sz="1600" b="1" dirty="0">
                <a:solidFill>
                  <a:srgbClr val="0B023B"/>
                </a:solidFill>
              </a:rPr>
              <a:t>NORTH AFRICA</a:t>
            </a:r>
          </a:p>
          <a:p>
            <a:pPr fontAlgn="base">
              <a:spcBef>
                <a:spcPct val="0"/>
              </a:spcBef>
              <a:spcAft>
                <a:spcPct val="0"/>
              </a:spcAft>
            </a:pPr>
            <a:r>
              <a:rPr lang="en-GB" altLang="en-US" sz="2400" b="1" dirty="0" smtClean="0">
                <a:solidFill>
                  <a:srgbClr val="E00034"/>
                </a:solidFill>
              </a:rPr>
              <a:t>77m </a:t>
            </a:r>
            <a:r>
              <a:rPr lang="en-GB" altLang="en-US" sz="1600" b="1" dirty="0" smtClean="0">
                <a:solidFill>
                  <a:srgbClr val="0B023B"/>
                </a:solidFill>
              </a:rPr>
              <a:t>2M</a:t>
            </a:r>
            <a:endParaRPr lang="en-GB" altLang="en-US" sz="1600" b="1" dirty="0">
              <a:solidFill>
                <a:srgbClr val="0B023B"/>
              </a:solidFill>
            </a:endParaRPr>
          </a:p>
        </p:txBody>
      </p:sp>
      <p:sp>
        <p:nvSpPr>
          <p:cNvPr id="103433" name="TextBox 365"/>
          <p:cNvSpPr txBox="1">
            <a:spLocks noChangeArrowheads="1"/>
          </p:cNvSpPr>
          <p:nvPr/>
        </p:nvSpPr>
        <p:spPr bwMode="auto">
          <a:xfrm>
            <a:off x="4511302" y="4779149"/>
            <a:ext cx="1491819" cy="954107"/>
          </a:xfrm>
          <a:prstGeom prst="rect">
            <a:avLst/>
          </a:prstGeom>
          <a:noFill/>
          <a:ln w="9525">
            <a:noFill/>
            <a:miter lim="800000"/>
            <a:headEnd/>
            <a:tailEnd/>
          </a:ln>
        </p:spPr>
        <p:txBody>
          <a:bodyPr wrap="none">
            <a:spAutoFit/>
          </a:bodyPr>
          <a:lstStyle/>
          <a:p>
            <a:pPr fontAlgn="base">
              <a:spcBef>
                <a:spcPct val="0"/>
              </a:spcBef>
              <a:spcAft>
                <a:spcPct val="0"/>
              </a:spcAft>
            </a:pPr>
            <a:r>
              <a:rPr lang="en-GB" altLang="en-US" sz="1600" b="1" dirty="0">
                <a:solidFill>
                  <a:srgbClr val="0B023B"/>
                </a:solidFill>
              </a:rPr>
              <a:t>SUB-SAHARAN </a:t>
            </a:r>
          </a:p>
          <a:p>
            <a:pPr fontAlgn="base">
              <a:spcBef>
                <a:spcPct val="0"/>
              </a:spcBef>
              <a:spcAft>
                <a:spcPct val="0"/>
              </a:spcAft>
            </a:pPr>
            <a:r>
              <a:rPr lang="en-GB" altLang="en-US" sz="1600" b="1" dirty="0">
                <a:solidFill>
                  <a:srgbClr val="0B023B"/>
                </a:solidFill>
              </a:rPr>
              <a:t>AFRICA</a:t>
            </a:r>
          </a:p>
          <a:p>
            <a:pPr fontAlgn="base">
              <a:spcBef>
                <a:spcPct val="0"/>
              </a:spcBef>
              <a:spcAft>
                <a:spcPct val="0"/>
              </a:spcAft>
            </a:pPr>
            <a:r>
              <a:rPr lang="en-GB" altLang="en-US" sz="2400" b="1" dirty="0" smtClean="0">
                <a:solidFill>
                  <a:srgbClr val="E00034"/>
                </a:solidFill>
              </a:rPr>
              <a:t>82m </a:t>
            </a:r>
            <a:r>
              <a:rPr lang="en-GB" altLang="en-US" sz="1600" b="1" dirty="0" smtClean="0">
                <a:solidFill>
                  <a:srgbClr val="0B023B"/>
                </a:solidFill>
              </a:rPr>
              <a:t>2.2M</a:t>
            </a:r>
            <a:endParaRPr lang="en-GB" altLang="en-US" sz="1600" b="1" dirty="0">
              <a:solidFill>
                <a:srgbClr val="0B023B"/>
              </a:solidFill>
            </a:endParaRPr>
          </a:p>
        </p:txBody>
      </p:sp>
      <p:sp>
        <p:nvSpPr>
          <p:cNvPr id="103434" name="TextBox 366"/>
          <p:cNvSpPr txBox="1">
            <a:spLocks noChangeArrowheads="1"/>
          </p:cNvSpPr>
          <p:nvPr/>
        </p:nvSpPr>
        <p:spPr bwMode="auto">
          <a:xfrm>
            <a:off x="6372200" y="3140968"/>
            <a:ext cx="745717" cy="707886"/>
          </a:xfrm>
          <a:prstGeom prst="rect">
            <a:avLst/>
          </a:prstGeom>
          <a:noFill/>
          <a:ln w="9525">
            <a:noFill/>
            <a:miter lim="800000"/>
            <a:headEnd/>
            <a:tailEnd/>
          </a:ln>
        </p:spPr>
        <p:txBody>
          <a:bodyPr wrap="none">
            <a:spAutoFit/>
          </a:bodyPr>
          <a:lstStyle/>
          <a:p>
            <a:pPr fontAlgn="base">
              <a:spcBef>
                <a:spcPct val="0"/>
              </a:spcBef>
              <a:spcAft>
                <a:spcPct val="0"/>
              </a:spcAft>
            </a:pPr>
            <a:r>
              <a:rPr lang="en-GB" altLang="en-US" sz="1600" b="1" dirty="0">
                <a:solidFill>
                  <a:srgbClr val="0B023B"/>
                </a:solidFill>
              </a:rPr>
              <a:t>CHINA</a:t>
            </a:r>
          </a:p>
          <a:p>
            <a:pPr fontAlgn="base">
              <a:spcBef>
                <a:spcPct val="0"/>
              </a:spcBef>
              <a:spcAft>
                <a:spcPct val="0"/>
              </a:spcAft>
            </a:pPr>
            <a:r>
              <a:rPr lang="en-GB" altLang="en-US" sz="2400" b="1" dirty="0" smtClean="0">
                <a:solidFill>
                  <a:srgbClr val="E00034"/>
                </a:solidFill>
              </a:rPr>
              <a:t>42m</a:t>
            </a:r>
            <a:endParaRPr lang="en-GB" altLang="en-US" sz="1600" b="1" dirty="0">
              <a:solidFill>
                <a:srgbClr val="0B023B"/>
              </a:solidFill>
            </a:endParaRPr>
          </a:p>
        </p:txBody>
      </p:sp>
      <p:sp>
        <p:nvSpPr>
          <p:cNvPr id="103435" name="TextBox 367"/>
          <p:cNvSpPr txBox="1">
            <a:spLocks noChangeArrowheads="1"/>
          </p:cNvSpPr>
          <p:nvPr/>
        </p:nvSpPr>
        <p:spPr bwMode="auto">
          <a:xfrm>
            <a:off x="6650832" y="4284965"/>
            <a:ext cx="1608838" cy="923330"/>
          </a:xfrm>
          <a:prstGeom prst="rect">
            <a:avLst/>
          </a:prstGeom>
          <a:noFill/>
          <a:ln w="9525">
            <a:noFill/>
            <a:miter lim="800000"/>
            <a:headEnd/>
            <a:tailEnd/>
          </a:ln>
        </p:spPr>
        <p:txBody>
          <a:bodyPr wrap="none">
            <a:spAutoFit/>
          </a:bodyPr>
          <a:lstStyle/>
          <a:p>
            <a:pPr fontAlgn="base">
              <a:spcBef>
                <a:spcPct val="0"/>
              </a:spcBef>
              <a:spcAft>
                <a:spcPct val="0"/>
              </a:spcAft>
            </a:pPr>
            <a:r>
              <a:rPr lang="en-GB" altLang="en-US" sz="1600" b="1" dirty="0">
                <a:solidFill>
                  <a:srgbClr val="0B023B"/>
                </a:solidFill>
              </a:rPr>
              <a:t>ASIA &amp; OCEANIA</a:t>
            </a:r>
          </a:p>
          <a:p>
            <a:pPr fontAlgn="base">
              <a:spcBef>
                <a:spcPct val="0"/>
              </a:spcBef>
              <a:spcAft>
                <a:spcPct val="0"/>
              </a:spcAft>
            </a:pPr>
            <a:r>
              <a:rPr lang="en-GB" altLang="en-US" sz="1400" b="1" dirty="0">
                <a:solidFill>
                  <a:srgbClr val="0B023B"/>
                </a:solidFill>
              </a:rPr>
              <a:t>(EXCL CHINA)</a:t>
            </a:r>
          </a:p>
          <a:p>
            <a:pPr fontAlgn="base">
              <a:spcBef>
                <a:spcPct val="0"/>
              </a:spcBef>
              <a:spcAft>
                <a:spcPct val="0"/>
              </a:spcAft>
            </a:pPr>
            <a:r>
              <a:rPr lang="en-GB" altLang="en-US" sz="2400" b="1" dirty="0" smtClean="0">
                <a:solidFill>
                  <a:srgbClr val="E00034"/>
                </a:solidFill>
              </a:rPr>
              <a:t>346m </a:t>
            </a:r>
            <a:r>
              <a:rPr lang="en-GB" altLang="en-US" sz="1600" b="1" dirty="0" smtClean="0">
                <a:solidFill>
                  <a:srgbClr val="0B023B"/>
                </a:solidFill>
              </a:rPr>
              <a:t>9.1M</a:t>
            </a:r>
            <a:endParaRPr lang="en-GB" altLang="en-US" sz="1600" b="1" dirty="0">
              <a:solidFill>
                <a:srgbClr val="0B023B"/>
              </a:solidFill>
            </a:endParaRPr>
          </a:p>
        </p:txBody>
      </p:sp>
      <p:sp>
        <p:nvSpPr>
          <p:cNvPr id="369" name="TextBox 368"/>
          <p:cNvSpPr txBox="1"/>
          <p:nvPr/>
        </p:nvSpPr>
        <p:spPr>
          <a:xfrm>
            <a:off x="3901576" y="6170570"/>
            <a:ext cx="3742435" cy="338554"/>
          </a:xfrm>
          <a:prstGeom prst="rect">
            <a:avLst/>
          </a:prstGeom>
          <a:noFill/>
        </p:spPr>
        <p:txBody>
          <a:bodyPr wrap="none">
            <a:spAutoFit/>
          </a:bodyPr>
          <a:lstStyle/>
          <a:p>
            <a:pPr fontAlgn="base">
              <a:spcBef>
                <a:spcPct val="0"/>
              </a:spcBef>
              <a:spcAft>
                <a:spcPct val="0"/>
              </a:spcAft>
              <a:defRPr/>
            </a:pPr>
            <a:r>
              <a:rPr lang="en-GB" sz="1600" b="1" dirty="0">
                <a:solidFill>
                  <a:srgbClr val="E00034"/>
                </a:solidFill>
              </a:rPr>
              <a:t>CUMULATIVE AUDIENCE / </a:t>
            </a:r>
            <a:r>
              <a:rPr lang="en-GB" sz="1200" b="1" dirty="0">
                <a:solidFill>
                  <a:srgbClr val="0B023B"/>
                </a:solidFill>
              </a:rPr>
              <a:t>WEEKLY </a:t>
            </a:r>
            <a:r>
              <a:rPr lang="en-GB" sz="1400" b="1" dirty="0">
                <a:solidFill>
                  <a:srgbClr val="0B023B"/>
                </a:solidFill>
              </a:rPr>
              <a:t>AUDIENCE</a:t>
            </a:r>
          </a:p>
        </p:txBody>
      </p:sp>
    </p:spTree>
    <p:extLst>
      <p:ext uri="{BB962C8B-B14F-4D97-AF65-F5344CB8AC3E}">
        <p14:creationId xmlns:p14="http://schemas.microsoft.com/office/powerpoint/2010/main" val="170562654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p:cNvPicPr>
          <p:nvPr/>
        </p:nvPicPr>
        <p:blipFill>
          <a:blip r:embed="rId3" cstate="print"/>
          <a:srcRect l="5556" r="5556"/>
          <a:stretch>
            <a:fillRect/>
          </a:stretch>
        </p:blipFill>
        <p:spPr bwMode="auto">
          <a:xfrm>
            <a:off x="0" y="0"/>
            <a:ext cx="9144000" cy="6858000"/>
          </a:xfrm>
          <a:prstGeom prst="rect">
            <a:avLst/>
          </a:prstGeom>
          <a:noFill/>
          <a:ln w="9525">
            <a:noFill/>
            <a:miter lim="800000"/>
            <a:headEnd/>
            <a:tailEnd/>
          </a:ln>
        </p:spPr>
      </p:pic>
      <p:sp>
        <p:nvSpPr>
          <p:cNvPr id="105475" name="Title 1"/>
          <p:cNvSpPr>
            <a:spLocks noGrp="1"/>
          </p:cNvSpPr>
          <p:nvPr>
            <p:ph type="title"/>
          </p:nvPr>
        </p:nvSpPr>
        <p:spPr>
          <a:xfrm>
            <a:off x="395288" y="333375"/>
            <a:ext cx="8494712" cy="584200"/>
          </a:xfrm>
        </p:spPr>
        <p:txBody>
          <a:bodyPr>
            <a:normAutofit fontScale="90000"/>
          </a:bodyPr>
          <a:lstStyle/>
          <a:p>
            <a:r>
              <a:rPr lang="en-GB" altLang="en-US" dirty="0" smtClean="0">
                <a:solidFill>
                  <a:srgbClr val="FFFFFF"/>
                </a:solidFill>
              </a:rPr>
              <a:t>DEVELOPING HOME GROWN PLAYERS</a:t>
            </a:r>
          </a:p>
        </p:txBody>
      </p:sp>
    </p:spTree>
    <p:extLst>
      <p:ext uri="{BB962C8B-B14F-4D97-AF65-F5344CB8AC3E}">
        <p14:creationId xmlns:p14="http://schemas.microsoft.com/office/powerpoint/2010/main" val="83989202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0466"/>
            <a:ext cx="9161424" cy="6114877"/>
          </a:xfrm>
          <a:prstGeom prst="rect">
            <a:avLst/>
          </a:prstGeom>
        </p:spPr>
      </p:pic>
      <p:sp>
        <p:nvSpPr>
          <p:cNvPr id="106498" name="Slide Number Placeholder 1"/>
          <p:cNvSpPr>
            <a:spLocks noGrp="1"/>
          </p:cNvSpPr>
          <p:nvPr>
            <p:ph type="sldNum" sz="quarter" idx="10"/>
          </p:nvPr>
        </p:nvSpPr>
        <p:spPr>
          <a:noFill/>
        </p:spPr>
        <p:txBody>
          <a:bodyPr/>
          <a:lstStyle/>
          <a:p>
            <a:fld id="{644219FD-46DA-4585-AFDD-CCD62C9CF7F9}" type="slidenum">
              <a:rPr lang="en-GB" altLang="en-US" smtClean="0">
                <a:latin typeface="Arial" pitchFamily="34" charset="0"/>
              </a:rPr>
              <a:pPr/>
              <a:t>16</a:t>
            </a:fld>
            <a:endParaRPr lang="en-GB" altLang="en-US" smtClean="0">
              <a:latin typeface="Arial" pitchFamily="34" charset="0"/>
            </a:endParaRPr>
          </a:p>
        </p:txBody>
      </p:sp>
      <p:sp>
        <p:nvSpPr>
          <p:cNvPr id="106500" name="Text Box 6"/>
          <p:cNvSpPr txBox="1">
            <a:spLocks noChangeArrowheads="1"/>
          </p:cNvSpPr>
          <p:nvPr/>
        </p:nvSpPr>
        <p:spPr bwMode="auto">
          <a:xfrm>
            <a:off x="344488" y="5996136"/>
            <a:ext cx="5802312" cy="457200"/>
          </a:xfrm>
          <a:prstGeom prst="rect">
            <a:avLst/>
          </a:prstGeom>
          <a:solidFill>
            <a:schemeClr val="bg1"/>
          </a:solidFill>
          <a:ln w="9525">
            <a:noFill/>
            <a:miter lim="800000"/>
            <a:headEnd/>
            <a:tailEnd/>
          </a:ln>
        </p:spPr>
        <p:txBody>
          <a:bodyPr wrap="none">
            <a:spAutoFit/>
          </a:bodyPr>
          <a:lstStyle/>
          <a:p>
            <a:r>
              <a:rPr lang="en-GB" altLang="en-US" sz="2400" b="1" dirty="0"/>
              <a:t>Manchester City’s new training ground</a:t>
            </a:r>
          </a:p>
        </p:txBody>
      </p:sp>
    </p:spTree>
    <p:extLst>
      <p:ext uri="{BB962C8B-B14F-4D97-AF65-F5344CB8AC3E}">
        <p14:creationId xmlns:p14="http://schemas.microsoft.com/office/powerpoint/2010/main" val="2227540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7523" name="Picture 2"/>
          <p:cNvPicPr>
            <a:picLocks noChangeAspect="1"/>
          </p:cNvPicPr>
          <p:nvPr/>
        </p:nvPicPr>
        <p:blipFill>
          <a:blip r:embed="rId2" cstate="print"/>
          <a:srcRect/>
          <a:stretch>
            <a:fillRect/>
          </a:stretch>
        </p:blipFill>
        <p:spPr bwMode="auto">
          <a:xfrm>
            <a:off x="0" y="247650"/>
            <a:ext cx="9144000" cy="6019800"/>
          </a:xfrm>
          <a:prstGeom prst="rect">
            <a:avLst/>
          </a:prstGeom>
          <a:noFill/>
          <a:ln w="9525">
            <a:noFill/>
            <a:miter lim="800000"/>
            <a:headEnd/>
            <a:tailEnd/>
          </a:ln>
        </p:spPr>
      </p:pic>
      <p:sp>
        <p:nvSpPr>
          <p:cNvPr id="107524" name="Text Box 6"/>
          <p:cNvSpPr txBox="1">
            <a:spLocks noChangeArrowheads="1"/>
          </p:cNvSpPr>
          <p:nvPr/>
        </p:nvSpPr>
        <p:spPr bwMode="auto">
          <a:xfrm>
            <a:off x="344488" y="5322888"/>
            <a:ext cx="5600123" cy="461665"/>
          </a:xfrm>
          <a:prstGeom prst="rect">
            <a:avLst/>
          </a:prstGeom>
          <a:solidFill>
            <a:schemeClr val="bg1"/>
          </a:solidFill>
          <a:ln w="9525">
            <a:noFill/>
            <a:miter lim="800000"/>
            <a:headEnd/>
            <a:tailEnd/>
          </a:ln>
        </p:spPr>
        <p:txBody>
          <a:bodyPr wrap="none">
            <a:spAutoFit/>
          </a:bodyPr>
          <a:lstStyle/>
          <a:p>
            <a:r>
              <a:rPr lang="en-GB" altLang="en-US" sz="2400" b="1" dirty="0"/>
              <a:t>Tottenham </a:t>
            </a:r>
            <a:r>
              <a:rPr lang="en-GB" altLang="en-US" sz="2400" b="1" dirty="0" smtClean="0"/>
              <a:t>Hotspur’s </a:t>
            </a:r>
            <a:r>
              <a:rPr lang="en-GB" altLang="en-US" sz="2400" b="1" dirty="0"/>
              <a:t>new training ground</a:t>
            </a:r>
          </a:p>
        </p:txBody>
      </p:sp>
    </p:spTree>
    <p:extLst>
      <p:ext uri="{BB962C8B-B14F-4D97-AF65-F5344CB8AC3E}">
        <p14:creationId xmlns:p14="http://schemas.microsoft.com/office/powerpoint/2010/main" val="1171307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8546" name="Picture 1"/>
          <p:cNvPicPr>
            <a:picLocks noChangeAspect="1"/>
          </p:cNvPicPr>
          <p:nvPr/>
        </p:nvPicPr>
        <p:blipFill>
          <a:blip r:embed="rId2" cstate="print"/>
          <a:srcRect/>
          <a:stretch>
            <a:fillRect/>
          </a:stretch>
        </p:blipFill>
        <p:spPr bwMode="auto">
          <a:xfrm>
            <a:off x="0" y="293688"/>
            <a:ext cx="9144000" cy="5970587"/>
          </a:xfrm>
          <a:prstGeom prst="rect">
            <a:avLst/>
          </a:prstGeom>
          <a:noFill/>
          <a:ln w="9525">
            <a:noFill/>
            <a:miter lim="800000"/>
            <a:headEnd/>
            <a:tailEnd/>
          </a:ln>
        </p:spPr>
      </p:pic>
      <p:sp>
        <p:nvSpPr>
          <p:cNvPr id="108547" name="Slide Number Placeholder 1"/>
          <p:cNvSpPr>
            <a:spLocks noGrp="1"/>
          </p:cNvSpPr>
          <p:nvPr>
            <p:ph type="sldNum" sz="quarter" idx="10"/>
          </p:nvPr>
        </p:nvSpPr>
        <p:spPr>
          <a:noFill/>
        </p:spPr>
        <p:txBody>
          <a:bodyPr/>
          <a:lstStyle/>
          <a:p>
            <a:fld id="{0F11CABF-AF4D-4A3B-8462-41188E18262E}" type="slidenum">
              <a:rPr lang="en-GB" altLang="en-US" smtClean="0">
                <a:latin typeface="Arial" pitchFamily="34" charset="0"/>
              </a:rPr>
              <a:pPr/>
              <a:t>18</a:t>
            </a:fld>
            <a:endParaRPr lang="en-GB" altLang="en-US" smtClean="0">
              <a:latin typeface="Arial" pitchFamily="34" charset="0"/>
            </a:endParaRPr>
          </a:p>
        </p:txBody>
      </p:sp>
      <p:sp>
        <p:nvSpPr>
          <p:cNvPr id="108548" name="Text Box 6"/>
          <p:cNvSpPr txBox="1">
            <a:spLocks noChangeArrowheads="1"/>
          </p:cNvSpPr>
          <p:nvPr/>
        </p:nvSpPr>
        <p:spPr bwMode="auto">
          <a:xfrm>
            <a:off x="344488" y="5322888"/>
            <a:ext cx="3889375" cy="457200"/>
          </a:xfrm>
          <a:prstGeom prst="rect">
            <a:avLst/>
          </a:prstGeom>
          <a:solidFill>
            <a:schemeClr val="bg1"/>
          </a:solidFill>
          <a:ln w="9525">
            <a:noFill/>
            <a:miter lim="800000"/>
            <a:headEnd/>
            <a:tailEnd/>
          </a:ln>
        </p:spPr>
        <p:txBody>
          <a:bodyPr wrap="none">
            <a:spAutoFit/>
          </a:bodyPr>
          <a:lstStyle/>
          <a:p>
            <a:r>
              <a:rPr lang="en-GB" altLang="en-US" sz="2400" b="1"/>
              <a:t>Arsenal’s training ground</a:t>
            </a:r>
          </a:p>
        </p:txBody>
      </p:sp>
    </p:spTree>
    <p:extLst>
      <p:ext uri="{BB962C8B-B14F-4D97-AF65-F5344CB8AC3E}">
        <p14:creationId xmlns:p14="http://schemas.microsoft.com/office/powerpoint/2010/main" val="1517201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Autofit/>
          </a:bodyPr>
          <a:lstStyle/>
          <a:p>
            <a:r>
              <a:rPr lang="en-GB" sz="4000" b="1" dirty="0" smtClean="0">
                <a:solidFill>
                  <a:schemeClr val="tx1"/>
                </a:solidFill>
              </a:rPr>
              <a:t>Women’s and girls’ football</a:t>
            </a:r>
            <a:endParaRPr lang="en-GB" sz="4000" b="1" dirty="0">
              <a:solidFill>
                <a:schemeClr val="tx1"/>
              </a:solidFill>
            </a:endParaRPr>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729" r="4980"/>
          <a:stretch/>
        </p:blipFill>
        <p:spPr>
          <a:xfrm>
            <a:off x="5436096" y="1659396"/>
            <a:ext cx="2974246" cy="2171988"/>
          </a:xfrm>
        </p:spPr>
      </p:pic>
      <p:sp>
        <p:nvSpPr>
          <p:cNvPr id="4" name="Slide Number Placeholder 3"/>
          <p:cNvSpPr>
            <a:spLocks noGrp="1"/>
          </p:cNvSpPr>
          <p:nvPr>
            <p:ph type="sldNum" sz="quarter" idx="12"/>
          </p:nvPr>
        </p:nvSpPr>
        <p:spPr/>
        <p:txBody>
          <a:bodyPr/>
          <a:lstStyle/>
          <a:p>
            <a:fld id="{25C91225-B35F-4F7E-908B-52A15EA3D6D1}" type="slidenum">
              <a:rPr lang="en-GB" smtClean="0"/>
              <a:pPr/>
              <a:t>19</a:t>
            </a:fld>
            <a:endParaRPr lang="en-GB" dirty="0"/>
          </a:p>
        </p:txBody>
      </p:sp>
      <p:sp>
        <p:nvSpPr>
          <p:cNvPr id="5" name="Text Placeholder 4"/>
          <p:cNvSpPr>
            <a:spLocks noGrp="1"/>
          </p:cNvSpPr>
          <p:nvPr>
            <p:ph type="body" sz="quarter" idx="13"/>
          </p:nvPr>
        </p:nvSpPr>
        <p:spPr>
          <a:xfrm>
            <a:off x="341313" y="1116033"/>
            <a:ext cx="8494712" cy="584775"/>
          </a:xfrm>
        </p:spPr>
        <p:txBody>
          <a:bodyPr/>
          <a:lstStyle/>
          <a:p>
            <a:r>
              <a:rPr lang="en-GB" sz="3200" b="1" dirty="0" smtClean="0"/>
              <a:t>Growth of the game</a:t>
            </a:r>
            <a:endParaRPr lang="en-GB" sz="3200" b="1" dirty="0"/>
          </a:p>
        </p:txBody>
      </p:sp>
      <p:sp>
        <p:nvSpPr>
          <p:cNvPr id="7" name="TextBox 6"/>
          <p:cNvSpPr txBox="1"/>
          <p:nvPr/>
        </p:nvSpPr>
        <p:spPr>
          <a:xfrm>
            <a:off x="306964" y="1800072"/>
            <a:ext cx="4409052" cy="4154984"/>
          </a:xfrm>
          <a:prstGeom prst="rect">
            <a:avLst/>
          </a:prstGeom>
          <a:noFill/>
        </p:spPr>
        <p:txBody>
          <a:bodyPr wrap="square" rtlCol="0">
            <a:spAutoFit/>
          </a:bodyPr>
          <a:lstStyle/>
          <a:p>
            <a:pPr marL="342900" indent="-342900">
              <a:buFont typeface="Arial" panose="020B0604020202020204" pitchFamily="34" charset="0"/>
              <a:buChar char="•"/>
            </a:pPr>
            <a:r>
              <a:rPr lang="en-GB" sz="2400" b="1" dirty="0" smtClean="0"/>
              <a:t>Fastest </a:t>
            </a:r>
            <a:r>
              <a:rPr lang="en-GB" sz="2400" b="1" dirty="0"/>
              <a:t>growing sport in the </a:t>
            </a:r>
            <a:r>
              <a:rPr lang="en-GB" sz="2400" b="1" dirty="0" smtClean="0"/>
              <a:t>country </a:t>
            </a:r>
          </a:p>
          <a:p>
            <a:pPr marL="342900" indent="-342900">
              <a:buFont typeface="Arial" panose="020B0604020202020204" pitchFamily="34" charset="0"/>
              <a:buChar char="•"/>
            </a:pPr>
            <a:endParaRPr lang="en-GB" sz="2400" b="1" dirty="0" smtClean="0"/>
          </a:p>
          <a:p>
            <a:pPr marL="342900" indent="-342900">
              <a:buFont typeface="Arial" panose="020B0604020202020204" pitchFamily="34" charset="0"/>
              <a:buChar char="•"/>
            </a:pPr>
            <a:r>
              <a:rPr lang="en-GB" sz="2400" b="1" dirty="0" smtClean="0"/>
              <a:t>Over one </a:t>
            </a:r>
            <a:r>
              <a:rPr lang="en-GB" sz="2400" b="1" dirty="0"/>
              <a:t>million women and girls now play </a:t>
            </a:r>
            <a:r>
              <a:rPr lang="en-GB" sz="2400" b="1" dirty="0" smtClean="0"/>
              <a:t>football</a:t>
            </a:r>
          </a:p>
          <a:p>
            <a:pPr marL="342900" indent="-342900">
              <a:buFont typeface="Arial" panose="020B0604020202020204" pitchFamily="34" charset="0"/>
              <a:buChar char="•"/>
            </a:pPr>
            <a:endParaRPr lang="en-GB" sz="2400" b="1" dirty="0" smtClean="0"/>
          </a:p>
          <a:p>
            <a:pPr marL="342900" indent="-342900">
              <a:buFont typeface="Arial" panose="020B0604020202020204" pitchFamily="34" charset="0"/>
              <a:buChar char="•"/>
            </a:pPr>
            <a:r>
              <a:rPr lang="en-GB" sz="2400" b="1" dirty="0" smtClean="0"/>
              <a:t>Women’s Super League: </a:t>
            </a:r>
          </a:p>
          <a:p>
            <a:pPr marL="800100" lvl="1" indent="-342900">
              <a:buFont typeface="Arial" panose="020B0604020202020204" pitchFamily="34" charset="0"/>
              <a:buChar char="•"/>
            </a:pPr>
            <a:r>
              <a:rPr lang="en-GB" sz="2400" b="1" dirty="0" smtClean="0"/>
              <a:t>started with 8 teams in 2011 </a:t>
            </a:r>
          </a:p>
          <a:p>
            <a:pPr marL="800100" lvl="1" indent="-342900">
              <a:buFont typeface="Arial" panose="020B0604020202020204" pitchFamily="34" charset="0"/>
              <a:buChar char="•"/>
            </a:pPr>
            <a:r>
              <a:rPr lang="en-GB" sz="2400" b="1" dirty="0" smtClean="0"/>
              <a:t>19 teams in 2016</a:t>
            </a:r>
          </a:p>
          <a:p>
            <a:pPr marL="342900" indent="-342900">
              <a:buFont typeface="Arial" panose="020B0604020202020204" pitchFamily="34" charset="0"/>
              <a:buChar char="•"/>
            </a:pPr>
            <a:endParaRPr lang="en-GB" sz="2400" b="1"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 r="2467"/>
          <a:stretch/>
        </p:blipFill>
        <p:spPr>
          <a:xfrm>
            <a:off x="5436096" y="3958346"/>
            <a:ext cx="2974246" cy="2409683"/>
          </a:xfrm>
          <a:prstGeom prst="rect">
            <a:avLst/>
          </a:prstGeom>
        </p:spPr>
      </p:pic>
    </p:spTree>
    <p:extLst>
      <p:ext uri="{BB962C8B-B14F-4D97-AF65-F5344CB8AC3E}">
        <p14:creationId xmlns:p14="http://schemas.microsoft.com/office/powerpoint/2010/main" val="41650702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525"/>
            <a:ext cx="9144000" cy="68484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3187" name="Rectangle 2"/>
          <p:cNvSpPr>
            <a:spLocks noGrp="1"/>
          </p:cNvSpPr>
          <p:nvPr>
            <p:ph type="title" idx="4294967295"/>
          </p:nvPr>
        </p:nvSpPr>
        <p:spPr>
          <a:xfrm>
            <a:off x="34925" y="2708275"/>
            <a:ext cx="9109075" cy="1143000"/>
          </a:xfrm>
        </p:spPr>
        <p:txBody>
          <a:bodyPr>
            <a:normAutofit fontScale="90000"/>
          </a:bodyPr>
          <a:lstStyle/>
          <a:p>
            <a:pPr eaLnBrk="1" hangingPunct="1"/>
            <a:r>
              <a:rPr lang="en-GB" altLang="en-US" sz="4000" smtClean="0"/>
              <a:t>PL Formation VT</a:t>
            </a:r>
            <a:br>
              <a:rPr lang="en-GB" altLang="en-US" sz="4000" smtClean="0"/>
            </a:br>
            <a:endParaRPr lang="en-US" altLang="en-US" sz="4000" smtClean="0"/>
          </a:p>
        </p:txBody>
      </p:sp>
      <p:pic>
        <p:nvPicPr>
          <p:cNvPr id="2" name="new_premier_league_formation.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rcRect/>
          <a:stretch>
            <a:fillRect/>
          </a:stretch>
        </p:blipFill>
        <p:spPr bwMode="auto">
          <a:xfrm>
            <a:off x="0" y="685800"/>
            <a:ext cx="9144000" cy="5486400"/>
          </a:xfrm>
          <a:prstGeom prst="rect">
            <a:avLst/>
          </a:prstGeom>
          <a:noFill/>
          <a:ln w="9525">
            <a:noFill/>
            <a:miter lim="800000"/>
            <a:headEnd/>
            <a:tailEnd/>
          </a:ln>
        </p:spPr>
      </p:pic>
    </p:spTree>
    <p:extLst>
      <p:ext uri="{BB962C8B-B14F-4D97-AF65-F5344CB8AC3E}">
        <p14:creationId xmlns:p14="http://schemas.microsoft.com/office/powerpoint/2010/main" val="3255935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2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000" b="1" dirty="0">
                <a:solidFill>
                  <a:schemeClr val="tx1"/>
                </a:solidFill>
              </a:rPr>
              <a:t>Women’s and girls’ football</a:t>
            </a:r>
          </a:p>
        </p:txBody>
      </p:sp>
      <p:sp>
        <p:nvSpPr>
          <p:cNvPr id="4" name="Slide Number Placeholder 3"/>
          <p:cNvSpPr>
            <a:spLocks noGrp="1"/>
          </p:cNvSpPr>
          <p:nvPr>
            <p:ph type="sldNum" sz="quarter" idx="12"/>
          </p:nvPr>
        </p:nvSpPr>
        <p:spPr>
          <a:xfrm>
            <a:off x="2267744" y="6237312"/>
            <a:ext cx="2133600" cy="365125"/>
          </a:xfrm>
        </p:spPr>
        <p:txBody>
          <a:bodyPr/>
          <a:lstStyle/>
          <a:p>
            <a:fld id="{25C91225-B35F-4F7E-908B-52A15EA3D6D1}" type="slidenum">
              <a:rPr lang="en-GB" smtClean="0"/>
              <a:pPr/>
              <a:t>20</a:t>
            </a:fld>
            <a:endParaRPr lang="en-GB" dirty="0"/>
          </a:p>
        </p:txBody>
      </p:sp>
      <p:sp>
        <p:nvSpPr>
          <p:cNvPr id="3" name="TextBox 2"/>
          <p:cNvSpPr txBox="1"/>
          <p:nvPr/>
        </p:nvSpPr>
        <p:spPr>
          <a:xfrm>
            <a:off x="4860032" y="2276872"/>
            <a:ext cx="4032448" cy="3046988"/>
          </a:xfrm>
          <a:prstGeom prst="rect">
            <a:avLst/>
          </a:prstGeom>
          <a:noFill/>
        </p:spPr>
        <p:txBody>
          <a:bodyPr wrap="square" rtlCol="0">
            <a:spAutoFit/>
          </a:bodyPr>
          <a:lstStyle/>
          <a:p>
            <a:pPr marL="285750" indent="-285750">
              <a:buFont typeface="Arial" panose="020B0604020202020204" pitchFamily="34" charset="0"/>
              <a:buChar char="•"/>
            </a:pPr>
            <a:endParaRPr lang="en-GB" sz="2400" b="1" dirty="0" smtClean="0"/>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sz="2400" b="1" dirty="0" smtClean="0"/>
              <a:t>New Premier League Girls’ Football programme - over 20,000 participants in the first year</a:t>
            </a:r>
          </a:p>
          <a:p>
            <a:endParaRPr lang="en-GB" sz="2400" b="1" dirty="0" smtClean="0"/>
          </a:p>
          <a:p>
            <a:pPr marL="285750" indent="-285750">
              <a:buFont typeface="Arial" panose="020B0604020202020204" pitchFamily="34" charset="0"/>
              <a:buChar char="•"/>
            </a:pPr>
            <a:endParaRPr lang="en-GB" sz="2400"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313" y="2125611"/>
            <a:ext cx="4507698" cy="3247605"/>
          </a:xfrm>
          <a:prstGeom prst="rect">
            <a:avLst/>
          </a:prstGeom>
        </p:spPr>
      </p:pic>
    </p:spTree>
    <p:extLst>
      <p:ext uri="{BB962C8B-B14F-4D97-AF65-F5344CB8AC3E}">
        <p14:creationId xmlns:p14="http://schemas.microsoft.com/office/powerpoint/2010/main" val="24698879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000" b="1" dirty="0" smtClean="0">
                <a:solidFill>
                  <a:schemeClr val="tx1"/>
                </a:solidFill>
              </a:rPr>
              <a:t>Women’s and girls’ football</a:t>
            </a:r>
            <a:endParaRPr lang="en-GB" sz="4000" b="1" dirty="0">
              <a:solidFill>
                <a:schemeClr val="tx1"/>
              </a:solidFill>
            </a:endParaRPr>
          </a:p>
        </p:txBody>
      </p:sp>
      <p:sp>
        <p:nvSpPr>
          <p:cNvPr id="4" name="Slide Number Placeholder 3"/>
          <p:cNvSpPr>
            <a:spLocks noGrp="1"/>
          </p:cNvSpPr>
          <p:nvPr>
            <p:ph type="sldNum" sz="quarter" idx="12"/>
          </p:nvPr>
        </p:nvSpPr>
        <p:spPr/>
        <p:txBody>
          <a:bodyPr/>
          <a:lstStyle/>
          <a:p>
            <a:fld id="{25C91225-B35F-4F7E-908B-52A15EA3D6D1}" type="slidenum">
              <a:rPr lang="en-GB" smtClean="0"/>
              <a:pPr/>
              <a:t>21</a:t>
            </a:fld>
            <a:endParaRPr lang="en-GB" dirty="0"/>
          </a:p>
        </p:txBody>
      </p:sp>
      <p:sp>
        <p:nvSpPr>
          <p:cNvPr id="5" name="Text Placeholder 4"/>
          <p:cNvSpPr>
            <a:spLocks noGrp="1"/>
          </p:cNvSpPr>
          <p:nvPr>
            <p:ph type="body" sz="quarter" idx="13"/>
          </p:nvPr>
        </p:nvSpPr>
        <p:spPr>
          <a:xfrm>
            <a:off x="0" y="1224656"/>
            <a:ext cx="9144000" cy="978729"/>
          </a:xfrm>
        </p:spPr>
        <p:txBody>
          <a:bodyPr/>
          <a:lstStyle/>
          <a:p>
            <a:r>
              <a:rPr lang="en-GB" sz="2400" b="1" dirty="0" smtClean="0"/>
              <a:t>More than 45,000 at Wembley for England v Germany</a:t>
            </a:r>
          </a:p>
          <a:p>
            <a:endParaRPr lang="en-GB" sz="28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646" y="1693338"/>
            <a:ext cx="7534770" cy="4687990"/>
          </a:xfrm>
          <a:prstGeom prst="rect">
            <a:avLst/>
          </a:prstGeom>
        </p:spPr>
      </p:pic>
      <p:sp>
        <p:nvSpPr>
          <p:cNvPr id="6" name="TextBox 5"/>
          <p:cNvSpPr txBox="1"/>
          <p:nvPr/>
        </p:nvSpPr>
        <p:spPr>
          <a:xfrm>
            <a:off x="899592" y="6042073"/>
            <a:ext cx="2843018" cy="411263"/>
          </a:xfrm>
          <a:prstGeom prst="rect">
            <a:avLst/>
          </a:prstGeom>
          <a:noFill/>
        </p:spPr>
        <p:txBody>
          <a:bodyPr wrap="square" rtlCol="0">
            <a:spAutoFit/>
          </a:bodyPr>
          <a:lstStyle/>
          <a:p>
            <a:r>
              <a:rPr lang="en-GB" sz="2000" b="1" dirty="0" smtClean="0">
                <a:solidFill>
                  <a:schemeClr val="bg1"/>
                </a:solidFill>
                <a:effectLst>
                  <a:outerShdw blurRad="38100" dist="38100" dir="2700000" algn="tl">
                    <a:srgbClr val="000000">
                      <a:alpha val="43137"/>
                    </a:srgbClr>
                  </a:outerShdw>
                </a:effectLst>
              </a:rPr>
              <a:t>23</a:t>
            </a:r>
            <a:r>
              <a:rPr lang="en-GB" sz="2000" b="1" baseline="30000" dirty="0" smtClean="0">
                <a:solidFill>
                  <a:schemeClr val="bg1"/>
                </a:solidFill>
                <a:effectLst>
                  <a:outerShdw blurRad="38100" dist="38100" dir="2700000" algn="tl">
                    <a:srgbClr val="000000">
                      <a:alpha val="43137"/>
                    </a:srgbClr>
                  </a:outerShdw>
                </a:effectLst>
              </a:rPr>
              <a:t>rd</a:t>
            </a:r>
            <a:r>
              <a:rPr lang="en-GB" sz="2000" b="1" dirty="0" smtClean="0">
                <a:solidFill>
                  <a:schemeClr val="bg1"/>
                </a:solidFill>
                <a:effectLst>
                  <a:outerShdw blurRad="38100" dist="38100" dir="2700000" algn="tl">
                    <a:srgbClr val="000000">
                      <a:alpha val="43137"/>
                    </a:srgbClr>
                  </a:outerShdw>
                </a:effectLst>
              </a:rPr>
              <a:t> November 2014</a:t>
            </a:r>
            <a:endParaRPr lang="en-GB"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33723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t>
            </a:r>
            <a:endParaRPr lang="en-GB" dirty="0"/>
          </a:p>
        </p:txBody>
      </p:sp>
      <p:sp>
        <p:nvSpPr>
          <p:cNvPr id="3" name="Content Placeholder 2"/>
          <p:cNvSpPr>
            <a:spLocks noGrp="1"/>
          </p:cNvSpPr>
          <p:nvPr>
            <p:ph idx="1"/>
          </p:nvPr>
        </p:nvSpPr>
        <p:spPr/>
        <p:txBody>
          <a:bodyPr/>
          <a:lstStyle/>
          <a:p>
            <a:endParaRPr lang="en-GB" dirty="0"/>
          </a:p>
        </p:txBody>
      </p:sp>
      <p:sp>
        <p:nvSpPr>
          <p:cNvPr id="4" name="Text Placeholder 3"/>
          <p:cNvSpPr>
            <a:spLocks noGrp="1"/>
          </p:cNvSpPr>
          <p:nvPr>
            <p:ph type="body" sz="quarter" idx="13"/>
          </p:nvPr>
        </p:nvSpPr>
        <p:spPr/>
        <p:txBody>
          <a:bodyPr/>
          <a:lstStyle/>
          <a:p>
            <a:endParaRPr lang="en-GB"/>
          </a:p>
        </p:txBody>
      </p:sp>
      <p:pic>
        <p:nvPicPr>
          <p:cNvPr id="7170" name="Picture 2" descr="C:\Users\Stanley\AppData\Local\Microsoft\Windows\Temporary Internet Files\Content.Outlook\6ZUD0NYH\GettyImages-479588098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63853"/>
            <a:ext cx="9144000" cy="64334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6" y="3168352"/>
            <a:ext cx="9143999" cy="424500"/>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3200" b="1" dirty="0" smtClean="0"/>
              <a:t>FIFA WOMEN’S WORLD CUP 2015</a:t>
            </a:r>
            <a:endParaRPr lang="en-GB" sz="3200" b="1" dirty="0"/>
          </a:p>
        </p:txBody>
      </p:sp>
    </p:spTree>
    <p:extLst>
      <p:ext uri="{BB962C8B-B14F-4D97-AF65-F5344CB8AC3E}">
        <p14:creationId xmlns:p14="http://schemas.microsoft.com/office/powerpoint/2010/main" val="39498289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Stanley\AppData\Local\Microsoft\Windows\Temporary Internet Files\Content.Outlook\6ZUD0NYH\GettyImages-479601968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4035"/>
            <a:ext cx="9144000" cy="613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592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Text Box 5"/>
          <p:cNvSpPr txBox="1">
            <a:spLocks noChangeArrowheads="1"/>
          </p:cNvSpPr>
          <p:nvPr/>
        </p:nvSpPr>
        <p:spPr bwMode="auto">
          <a:xfrm>
            <a:off x="2339752" y="2060848"/>
            <a:ext cx="4406230" cy="3385542"/>
          </a:xfrm>
          <a:prstGeom prst="rect">
            <a:avLst/>
          </a:prstGeom>
          <a:noFill/>
          <a:ln w="9525">
            <a:noFill/>
            <a:miter lim="800000"/>
            <a:headEnd/>
            <a:tailEnd/>
          </a:ln>
        </p:spPr>
        <p:txBody>
          <a:bodyPr wrap="square" tIns="91440" bIns="91440">
            <a:spAutoFit/>
          </a:bodyPr>
          <a:lstStyle/>
          <a:p>
            <a:pPr>
              <a:lnSpc>
                <a:spcPct val="125000"/>
              </a:lnSpc>
              <a:spcBef>
                <a:spcPct val="50000"/>
              </a:spcBef>
              <a:buFontTx/>
              <a:buChar char="•"/>
            </a:pPr>
            <a:r>
              <a:rPr lang="en-GB" altLang="en-US" sz="3200" dirty="0"/>
              <a:t>PRIDE</a:t>
            </a:r>
          </a:p>
          <a:p>
            <a:pPr>
              <a:lnSpc>
                <a:spcPct val="125000"/>
              </a:lnSpc>
              <a:spcBef>
                <a:spcPct val="50000"/>
              </a:spcBef>
              <a:buFontTx/>
              <a:buChar char="•"/>
            </a:pPr>
            <a:r>
              <a:rPr lang="en-GB" altLang="en-US" sz="3200" dirty="0"/>
              <a:t>REPUTATION</a:t>
            </a:r>
          </a:p>
          <a:p>
            <a:pPr>
              <a:lnSpc>
                <a:spcPct val="125000"/>
              </a:lnSpc>
              <a:spcBef>
                <a:spcPct val="50000"/>
              </a:spcBef>
              <a:buFontTx/>
              <a:buChar char="•"/>
            </a:pPr>
            <a:r>
              <a:rPr lang="en-GB" altLang="en-US" sz="3200" dirty="0"/>
              <a:t>FINANCIAL INCENTIVES</a:t>
            </a:r>
          </a:p>
          <a:p>
            <a:pPr>
              <a:lnSpc>
                <a:spcPct val="125000"/>
              </a:lnSpc>
              <a:spcBef>
                <a:spcPct val="50000"/>
              </a:spcBef>
              <a:buFontTx/>
              <a:buChar char="•"/>
            </a:pPr>
            <a:r>
              <a:rPr lang="en-GB" altLang="en-US" sz="3200" dirty="0"/>
              <a:t>MEDAL HAUL</a:t>
            </a:r>
          </a:p>
        </p:txBody>
      </p:sp>
      <p:sp>
        <p:nvSpPr>
          <p:cNvPr id="6" name="Title 1"/>
          <p:cNvSpPr txBox="1">
            <a:spLocks/>
          </p:cNvSpPr>
          <p:nvPr/>
        </p:nvSpPr>
        <p:spPr>
          <a:xfrm>
            <a:off x="468313" y="336898"/>
            <a:ext cx="8235950" cy="9318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4800" b="1" dirty="0" smtClean="0">
                <a:solidFill>
                  <a:srgbClr val="C00000"/>
                </a:solidFill>
                <a:latin typeface="+mn-lt"/>
              </a:rPr>
              <a:t>MOTIVATING MILLIONAIRES</a:t>
            </a:r>
            <a:r>
              <a:rPr lang="en-GB" sz="2800" b="1" dirty="0" smtClean="0">
                <a:solidFill>
                  <a:srgbClr val="C00000"/>
                </a:solidFill>
                <a:latin typeface="Arial Black" pitchFamily="34" charset="0"/>
              </a:rPr>
              <a:t/>
            </a:r>
            <a:br>
              <a:rPr lang="en-GB" sz="2800" b="1" dirty="0" smtClean="0">
                <a:solidFill>
                  <a:srgbClr val="C00000"/>
                </a:solidFill>
                <a:latin typeface="Arial Black" pitchFamily="34" charset="0"/>
              </a:rPr>
            </a:br>
            <a:endParaRPr lang="en-GB" sz="2800" b="1" dirty="0" smtClean="0">
              <a:solidFill>
                <a:srgbClr val="C00000"/>
              </a:solidFill>
            </a:endParaRPr>
          </a:p>
        </p:txBody>
      </p:sp>
    </p:spTree>
    <p:extLst>
      <p:ext uri="{BB962C8B-B14F-4D97-AF65-F5344CB8AC3E}">
        <p14:creationId xmlns:p14="http://schemas.microsoft.com/office/powerpoint/2010/main" val="204399497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037">
                                            <p:txEl>
                                              <p:pRg st="0" end="0"/>
                                            </p:txEl>
                                          </p:spTgt>
                                        </p:tgtEl>
                                        <p:attrNameLst>
                                          <p:attrName>style.visibility</p:attrName>
                                        </p:attrNameLst>
                                      </p:cBhvr>
                                      <p:to>
                                        <p:strVal val="visible"/>
                                      </p:to>
                                    </p:set>
                                    <p:animEffect transition="in" filter="wipe(left)">
                                      <p:cBhvr>
                                        <p:cTn id="7" dur="500"/>
                                        <p:tgtEl>
                                          <p:spTgt spid="440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037">
                                            <p:txEl>
                                              <p:pRg st="1" end="1"/>
                                            </p:txEl>
                                          </p:spTgt>
                                        </p:tgtEl>
                                        <p:attrNameLst>
                                          <p:attrName>style.visibility</p:attrName>
                                        </p:attrNameLst>
                                      </p:cBhvr>
                                      <p:to>
                                        <p:strVal val="visible"/>
                                      </p:to>
                                    </p:set>
                                    <p:animEffect transition="in" filter="wipe(left)">
                                      <p:cBhvr>
                                        <p:cTn id="12" dur="500"/>
                                        <p:tgtEl>
                                          <p:spTgt spid="4403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4037">
                                            <p:txEl>
                                              <p:pRg st="2" end="2"/>
                                            </p:txEl>
                                          </p:spTgt>
                                        </p:tgtEl>
                                        <p:attrNameLst>
                                          <p:attrName>style.visibility</p:attrName>
                                        </p:attrNameLst>
                                      </p:cBhvr>
                                      <p:to>
                                        <p:strVal val="visible"/>
                                      </p:to>
                                    </p:set>
                                    <p:animEffect transition="in" filter="wipe(left)">
                                      <p:cBhvr>
                                        <p:cTn id="17" dur="500"/>
                                        <p:tgtEl>
                                          <p:spTgt spid="4403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4037">
                                            <p:txEl>
                                              <p:pRg st="3" end="3"/>
                                            </p:txEl>
                                          </p:spTgt>
                                        </p:tgtEl>
                                        <p:attrNameLst>
                                          <p:attrName>style.visibility</p:attrName>
                                        </p:attrNameLst>
                                      </p:cBhvr>
                                      <p:to>
                                        <p:strVal val="visible"/>
                                      </p:to>
                                    </p:set>
                                    <p:animEffect transition="in" filter="wipe(left)">
                                      <p:cBhvr>
                                        <p:cTn id="22" dur="500"/>
                                        <p:tgtEl>
                                          <p:spTgt spid="440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336898"/>
            <a:ext cx="9144000" cy="9318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800" b="1" dirty="0">
                <a:solidFill>
                  <a:srgbClr val="C00000"/>
                </a:solidFill>
              </a:rPr>
              <a:t>WHAT MAKES A MODERN MANAGER?</a:t>
            </a:r>
          </a:p>
          <a:p>
            <a:pPr>
              <a:defRPr/>
            </a:pPr>
            <a:r>
              <a:rPr lang="en-GB" sz="2800" b="1" dirty="0" smtClean="0">
                <a:solidFill>
                  <a:srgbClr val="C00000"/>
                </a:solidFill>
              </a:rPr>
              <a:t/>
            </a:r>
            <a:br>
              <a:rPr lang="en-GB" sz="2800" b="1" dirty="0" smtClean="0">
                <a:solidFill>
                  <a:srgbClr val="C00000"/>
                </a:solidFill>
              </a:rPr>
            </a:br>
            <a:endParaRPr lang="en-GB" sz="2800" b="1" dirty="0" smtClean="0">
              <a:solidFill>
                <a:srgbClr val="C00000"/>
              </a:solidFill>
            </a:endParaRPr>
          </a:p>
        </p:txBody>
      </p:sp>
      <p:grpSp>
        <p:nvGrpSpPr>
          <p:cNvPr id="3" name="Group 2"/>
          <p:cNvGrpSpPr/>
          <p:nvPr/>
        </p:nvGrpSpPr>
        <p:grpSpPr>
          <a:xfrm>
            <a:off x="539552" y="2276872"/>
            <a:ext cx="8471828" cy="3385542"/>
            <a:chOff x="539552" y="2276872"/>
            <a:chExt cx="8471828" cy="3385542"/>
          </a:xfrm>
        </p:grpSpPr>
        <p:sp>
          <p:nvSpPr>
            <p:cNvPr id="43012" name="Text Box 4"/>
            <p:cNvSpPr txBox="1">
              <a:spLocks noChangeArrowheads="1"/>
            </p:cNvSpPr>
            <p:nvPr/>
          </p:nvSpPr>
          <p:spPr bwMode="auto">
            <a:xfrm>
              <a:off x="539552" y="2276872"/>
              <a:ext cx="3744416" cy="3385542"/>
            </a:xfrm>
            <a:prstGeom prst="rect">
              <a:avLst/>
            </a:prstGeom>
            <a:noFill/>
            <a:ln w="9525">
              <a:noFill/>
              <a:miter lim="800000"/>
              <a:headEnd/>
              <a:tailEnd/>
            </a:ln>
          </p:spPr>
          <p:txBody>
            <a:bodyPr wrap="square" tIns="91440" bIns="91440">
              <a:spAutoFit/>
            </a:bodyPr>
            <a:lstStyle/>
            <a:p>
              <a:pPr>
                <a:lnSpc>
                  <a:spcPct val="125000"/>
                </a:lnSpc>
                <a:spcBef>
                  <a:spcPct val="50000"/>
                </a:spcBef>
                <a:buFontTx/>
                <a:buChar char="•"/>
              </a:pPr>
              <a:r>
                <a:rPr lang="en-GB" altLang="en-US" sz="3200" dirty="0"/>
                <a:t>SUCCESS IS A MUST</a:t>
              </a:r>
            </a:p>
            <a:p>
              <a:pPr>
                <a:lnSpc>
                  <a:spcPct val="125000"/>
                </a:lnSpc>
                <a:spcBef>
                  <a:spcPct val="50000"/>
                </a:spcBef>
                <a:buFontTx/>
                <a:buChar char="•"/>
              </a:pPr>
              <a:r>
                <a:rPr lang="en-GB" altLang="en-US" sz="3200" dirty="0"/>
                <a:t>TIME PRESSURES</a:t>
              </a:r>
            </a:p>
            <a:p>
              <a:pPr>
                <a:lnSpc>
                  <a:spcPct val="125000"/>
                </a:lnSpc>
                <a:spcBef>
                  <a:spcPct val="50000"/>
                </a:spcBef>
                <a:buFontTx/>
                <a:buChar char="•"/>
              </a:pPr>
              <a:r>
                <a:rPr lang="en-GB" altLang="en-US" sz="3200" dirty="0"/>
                <a:t>BUYING WISELY</a:t>
              </a:r>
            </a:p>
            <a:p>
              <a:pPr>
                <a:lnSpc>
                  <a:spcPct val="125000"/>
                </a:lnSpc>
                <a:spcBef>
                  <a:spcPct val="50000"/>
                </a:spcBef>
                <a:buFontTx/>
                <a:buChar char="•"/>
              </a:pPr>
              <a:r>
                <a:rPr lang="en-GB" altLang="en-US" sz="3200" dirty="0" smtClean="0"/>
                <a:t>INTRUSIONS</a:t>
              </a:r>
              <a:endParaRPr lang="en-GB" altLang="en-US" sz="3200" dirty="0"/>
            </a:p>
          </p:txBody>
        </p:sp>
        <p:sp>
          <p:nvSpPr>
            <p:cNvPr id="2" name="Rectangle 1"/>
            <p:cNvSpPr/>
            <p:nvPr/>
          </p:nvSpPr>
          <p:spPr>
            <a:xfrm>
              <a:off x="4546884" y="2276872"/>
              <a:ext cx="4464496" cy="2431435"/>
            </a:xfrm>
            <a:prstGeom prst="rect">
              <a:avLst/>
            </a:prstGeom>
          </p:spPr>
          <p:txBody>
            <a:bodyPr wrap="square">
              <a:spAutoFit/>
            </a:bodyPr>
            <a:lstStyle/>
            <a:p>
              <a:pPr>
                <a:lnSpc>
                  <a:spcPct val="125000"/>
                </a:lnSpc>
                <a:spcBef>
                  <a:spcPct val="50000"/>
                </a:spcBef>
                <a:buFontTx/>
                <a:buChar char="•"/>
              </a:pPr>
              <a:r>
                <a:rPr lang="en-GB" altLang="en-US" sz="3200" dirty="0"/>
                <a:t>MONEY MATTERS</a:t>
              </a:r>
            </a:p>
            <a:p>
              <a:pPr>
                <a:lnSpc>
                  <a:spcPct val="125000"/>
                </a:lnSpc>
                <a:spcBef>
                  <a:spcPct val="50000"/>
                </a:spcBef>
                <a:buFontTx/>
                <a:buChar char="•"/>
              </a:pPr>
              <a:r>
                <a:rPr lang="en-GB" altLang="en-US" sz="3200" dirty="0"/>
                <a:t>STYLE OF PLAY</a:t>
              </a:r>
            </a:p>
            <a:p>
              <a:pPr>
                <a:lnSpc>
                  <a:spcPct val="125000"/>
                </a:lnSpc>
                <a:spcBef>
                  <a:spcPct val="50000"/>
                </a:spcBef>
                <a:buFontTx/>
                <a:buChar char="•"/>
              </a:pPr>
              <a:r>
                <a:rPr lang="en-GB" altLang="en-US" sz="3200" dirty="0"/>
                <a:t>DEALING WITH AGENTS</a:t>
              </a:r>
            </a:p>
          </p:txBody>
        </p:sp>
      </p:grpSp>
    </p:spTree>
    <p:extLst>
      <p:ext uri="{BB962C8B-B14F-4D97-AF65-F5344CB8AC3E}">
        <p14:creationId xmlns:p14="http://schemas.microsoft.com/office/powerpoint/2010/main" val="21593982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5"/>
          <p:cNvSpPr>
            <a:spLocks noGrp="1"/>
          </p:cNvSpPr>
          <p:nvPr>
            <p:ph type="title"/>
          </p:nvPr>
        </p:nvSpPr>
        <p:spPr>
          <a:xfrm>
            <a:off x="250825" y="2646363"/>
            <a:ext cx="2890838" cy="1143000"/>
          </a:xfrm>
        </p:spPr>
        <p:txBody>
          <a:bodyPr>
            <a:noAutofit/>
          </a:bodyPr>
          <a:lstStyle/>
          <a:p>
            <a:pPr eaLnBrk="1" hangingPunct="1"/>
            <a:r>
              <a:rPr lang="en-GB" altLang="en-US" b="1" dirty="0" smtClean="0"/>
              <a:t>Technology</a:t>
            </a:r>
            <a:endParaRPr lang="en-US" altLang="en-US" b="1" dirty="0" smtClean="0"/>
          </a:p>
        </p:txBody>
      </p:sp>
      <p:sp>
        <p:nvSpPr>
          <p:cNvPr id="2" name="Content Placeholder 1"/>
          <p:cNvSpPr>
            <a:spLocks noGrp="1"/>
          </p:cNvSpPr>
          <p:nvPr>
            <p:ph idx="1"/>
          </p:nvPr>
        </p:nvSpPr>
        <p:spPr/>
        <p:txBody>
          <a:bodyPr/>
          <a:lstStyle/>
          <a:p>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9338" y="0"/>
            <a:ext cx="5601174" cy="6858000"/>
          </a:xfrm>
          <a:prstGeom prst="rect">
            <a:avLst/>
          </a:prstGeom>
        </p:spPr>
      </p:pic>
    </p:spTree>
    <p:extLst>
      <p:ext uri="{BB962C8B-B14F-4D97-AF65-F5344CB8AC3E}">
        <p14:creationId xmlns:p14="http://schemas.microsoft.com/office/powerpoint/2010/main" val="1035710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4" name="Text Box 4"/>
          <p:cNvSpPr txBox="1">
            <a:spLocks noChangeArrowheads="1"/>
          </p:cNvSpPr>
          <p:nvPr/>
        </p:nvSpPr>
        <p:spPr bwMode="auto">
          <a:xfrm>
            <a:off x="3347864" y="1700808"/>
            <a:ext cx="2376264" cy="4019562"/>
          </a:xfrm>
          <a:prstGeom prst="rect">
            <a:avLst/>
          </a:prstGeom>
          <a:noFill/>
          <a:ln w="9525">
            <a:noFill/>
            <a:miter lim="800000"/>
            <a:headEnd/>
            <a:tailEnd/>
          </a:ln>
        </p:spPr>
        <p:txBody>
          <a:bodyPr wrap="square" tIns="91440" bIns="91440">
            <a:spAutoFit/>
          </a:bodyPr>
          <a:lstStyle/>
          <a:p>
            <a:pPr>
              <a:lnSpc>
                <a:spcPct val="185000"/>
              </a:lnSpc>
              <a:spcBef>
                <a:spcPct val="50000"/>
              </a:spcBef>
              <a:buFontTx/>
              <a:buChar char="•"/>
            </a:pPr>
            <a:r>
              <a:rPr lang="en-GB" altLang="en-US" sz="2800" b="1" dirty="0"/>
              <a:t> BOXING</a:t>
            </a:r>
          </a:p>
          <a:p>
            <a:pPr>
              <a:lnSpc>
                <a:spcPct val="185000"/>
              </a:lnSpc>
              <a:spcBef>
                <a:spcPct val="50000"/>
              </a:spcBef>
              <a:buFontTx/>
              <a:buChar char="•"/>
            </a:pPr>
            <a:r>
              <a:rPr lang="en-GB" altLang="en-US" sz="2800" b="1" dirty="0"/>
              <a:t> BASKETBALL</a:t>
            </a:r>
          </a:p>
          <a:p>
            <a:pPr>
              <a:lnSpc>
                <a:spcPct val="185000"/>
              </a:lnSpc>
              <a:spcBef>
                <a:spcPct val="50000"/>
              </a:spcBef>
              <a:buFontTx/>
              <a:buChar char="•"/>
            </a:pPr>
            <a:r>
              <a:rPr lang="en-GB" altLang="en-US" sz="2800" b="1" dirty="0"/>
              <a:t> ICE HOCKEY</a:t>
            </a:r>
          </a:p>
          <a:p>
            <a:pPr>
              <a:lnSpc>
                <a:spcPct val="185000"/>
              </a:lnSpc>
              <a:spcBef>
                <a:spcPct val="50000"/>
              </a:spcBef>
              <a:buFontTx/>
              <a:buChar char="•"/>
            </a:pPr>
            <a:r>
              <a:rPr lang="en-GB" altLang="en-US" sz="2800" b="1" dirty="0"/>
              <a:t> RUGBY</a:t>
            </a:r>
          </a:p>
        </p:txBody>
      </p:sp>
      <p:sp>
        <p:nvSpPr>
          <p:cNvPr id="1131525" name="Text Box 5"/>
          <p:cNvSpPr txBox="1">
            <a:spLocks noChangeArrowheads="1"/>
          </p:cNvSpPr>
          <p:nvPr/>
        </p:nvSpPr>
        <p:spPr bwMode="auto">
          <a:xfrm>
            <a:off x="868363" y="5628175"/>
            <a:ext cx="7408862" cy="897169"/>
          </a:xfrm>
          <a:prstGeom prst="rect">
            <a:avLst/>
          </a:prstGeom>
          <a:noFill/>
          <a:ln w="9525">
            <a:noFill/>
            <a:miter lim="800000"/>
            <a:headEnd/>
            <a:tailEnd/>
          </a:ln>
        </p:spPr>
        <p:txBody>
          <a:bodyPr tIns="91440" bIns="91440">
            <a:spAutoFit/>
          </a:bodyPr>
          <a:lstStyle/>
          <a:p>
            <a:pPr algn="ctr">
              <a:lnSpc>
                <a:spcPct val="125000"/>
              </a:lnSpc>
              <a:spcBef>
                <a:spcPct val="50000"/>
              </a:spcBef>
            </a:pPr>
            <a:r>
              <a:rPr lang="en-GB" altLang="en-US" sz="4000" b="1" dirty="0">
                <a:solidFill>
                  <a:srgbClr val="C00000"/>
                </a:solidFill>
              </a:rPr>
              <a:t> INDEPENDENT TIME KEEPING</a:t>
            </a:r>
          </a:p>
        </p:txBody>
      </p:sp>
      <p:sp>
        <p:nvSpPr>
          <p:cNvPr id="6" name="Title 1"/>
          <p:cNvSpPr txBox="1">
            <a:spLocks/>
          </p:cNvSpPr>
          <p:nvPr/>
        </p:nvSpPr>
        <p:spPr>
          <a:xfrm>
            <a:off x="0" y="336898"/>
            <a:ext cx="9144000" cy="9318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a:solidFill>
                  <a:srgbClr val="C00000"/>
                </a:solidFill>
                <a:latin typeface="+mn-lt"/>
              </a:rPr>
              <a:t>WHAT DO THESE SPORTS HAVE IN COMMON?</a:t>
            </a:r>
          </a:p>
          <a:p>
            <a:pPr>
              <a:defRPr/>
            </a:pPr>
            <a:endParaRPr lang="en-GB" sz="2400" b="1" dirty="0" smtClean="0">
              <a:solidFill>
                <a:srgbClr val="C00000"/>
              </a:solidFill>
            </a:endParaRPr>
          </a:p>
        </p:txBody>
      </p:sp>
    </p:spTree>
    <p:extLst>
      <p:ext uri="{BB962C8B-B14F-4D97-AF65-F5344CB8AC3E}">
        <p14:creationId xmlns:p14="http://schemas.microsoft.com/office/powerpoint/2010/main" val="357218377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31524">
                                            <p:txEl>
                                              <p:pRg st="0" end="0"/>
                                            </p:txEl>
                                          </p:spTgt>
                                        </p:tgtEl>
                                        <p:attrNameLst>
                                          <p:attrName>style.visibility</p:attrName>
                                        </p:attrNameLst>
                                      </p:cBhvr>
                                      <p:to>
                                        <p:strVal val="visible"/>
                                      </p:to>
                                    </p:set>
                                    <p:animEffect transition="in" filter="wipe(left)">
                                      <p:cBhvr>
                                        <p:cTn id="7" dur="500"/>
                                        <p:tgtEl>
                                          <p:spTgt spid="11315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4">
                                            <p:txEl>
                                              <p:pRg st="1" end="1"/>
                                            </p:txEl>
                                          </p:spTgt>
                                        </p:tgtEl>
                                        <p:attrNameLst>
                                          <p:attrName>style.visibility</p:attrName>
                                        </p:attrNameLst>
                                      </p:cBhvr>
                                      <p:to>
                                        <p:strVal val="visible"/>
                                      </p:to>
                                    </p:set>
                                    <p:animEffect transition="in" filter="wipe(left)">
                                      <p:cBhvr>
                                        <p:cTn id="12" dur="500"/>
                                        <p:tgtEl>
                                          <p:spTgt spid="113152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4">
                                            <p:txEl>
                                              <p:pRg st="2" end="2"/>
                                            </p:txEl>
                                          </p:spTgt>
                                        </p:tgtEl>
                                        <p:attrNameLst>
                                          <p:attrName>style.visibility</p:attrName>
                                        </p:attrNameLst>
                                      </p:cBhvr>
                                      <p:to>
                                        <p:strVal val="visible"/>
                                      </p:to>
                                    </p:set>
                                    <p:animEffect transition="in" filter="wipe(left)">
                                      <p:cBhvr>
                                        <p:cTn id="17" dur="500"/>
                                        <p:tgtEl>
                                          <p:spTgt spid="113152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4">
                                            <p:txEl>
                                              <p:pRg st="3" end="3"/>
                                            </p:txEl>
                                          </p:spTgt>
                                        </p:tgtEl>
                                        <p:attrNameLst>
                                          <p:attrName>style.visibility</p:attrName>
                                        </p:attrNameLst>
                                      </p:cBhvr>
                                      <p:to>
                                        <p:strVal val="visible"/>
                                      </p:to>
                                    </p:set>
                                    <p:animEffect transition="in" filter="wipe(left)">
                                      <p:cBhvr>
                                        <p:cTn id="22" dur="500"/>
                                        <p:tgtEl>
                                          <p:spTgt spid="113152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5">
                                            <p:txEl>
                                              <p:pRg st="0" end="0"/>
                                            </p:txEl>
                                          </p:spTgt>
                                        </p:tgtEl>
                                        <p:attrNameLst>
                                          <p:attrName>style.visibility</p:attrName>
                                        </p:attrNameLst>
                                      </p:cBhvr>
                                      <p:to>
                                        <p:strVal val="visible"/>
                                      </p:to>
                                    </p:set>
                                    <p:animEffect transition="in" filter="wipe(left)">
                                      <p:cBhvr>
                                        <p:cTn id="27" dur="500"/>
                                        <p:tgtEl>
                                          <p:spTgt spid="11315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4" grpId="0" build="p"/>
      <p:bldP spid="113152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ming_02_2015">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6895" y="15630"/>
            <a:ext cx="9123159" cy="6842369"/>
          </a:xfrm>
          <a:prstGeom prst="rect">
            <a:avLst/>
          </a:prstGeom>
        </p:spPr>
      </p:pic>
    </p:spTree>
    <p:extLst>
      <p:ext uri="{BB962C8B-B14F-4D97-AF65-F5344CB8AC3E}">
        <p14:creationId xmlns:p14="http://schemas.microsoft.com/office/powerpoint/2010/main" val="1614119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9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4"/>
          <p:cNvSpPr txBox="1">
            <a:spLocks noChangeArrowheads="1"/>
          </p:cNvSpPr>
          <p:nvPr/>
        </p:nvSpPr>
        <p:spPr bwMode="auto">
          <a:xfrm>
            <a:off x="4019550" y="571500"/>
            <a:ext cx="4781550" cy="3785652"/>
          </a:xfrm>
          <a:prstGeom prst="rect">
            <a:avLst/>
          </a:prstGeom>
          <a:noFill/>
          <a:ln w="9525">
            <a:noFill/>
            <a:miter lim="800000"/>
            <a:headEnd/>
            <a:tailEnd/>
          </a:ln>
        </p:spPr>
        <p:txBody>
          <a:bodyPr>
            <a:spAutoFit/>
          </a:bodyPr>
          <a:lstStyle/>
          <a:p>
            <a:pPr>
              <a:spcBef>
                <a:spcPct val="50000"/>
              </a:spcBef>
            </a:pPr>
            <a:r>
              <a:rPr lang="en-GB" altLang="en-US" sz="4800" b="1" i="1" dirty="0">
                <a:cs typeface="Arial" panose="020B0604020202020204" pitchFamily="34" charset="0"/>
              </a:rPr>
              <a:t>“It is a flaw in the game that referees are still responsible for timekeeping.”</a:t>
            </a:r>
            <a:endParaRPr lang="en-US" altLang="en-US" sz="4800" b="1" i="1" dirty="0">
              <a:cs typeface="Arial" panose="020B0604020202020204" pitchFamily="34" charset="0"/>
            </a:endParaRPr>
          </a:p>
        </p:txBody>
      </p:sp>
      <p:pic>
        <p:nvPicPr>
          <p:cNvPr id="114691" name="Picture 6" descr="'Fergie time': United manager Sir Alex Ferguson has called for a rethink in the way stoppage time is calculated "/>
          <p:cNvPicPr>
            <a:picLocks noGrp="1" noChangeAspect="1" noChangeArrowheads="1"/>
          </p:cNvPicPr>
          <p:nvPr>
            <p:ph/>
          </p:nvPr>
        </p:nvPicPr>
        <p:blipFill>
          <a:blip r:embed="rId2" cstate="print"/>
          <a:srcRect r="59929"/>
          <a:stretch>
            <a:fillRect/>
          </a:stretch>
        </p:blipFill>
        <p:spPr>
          <a:xfrm>
            <a:off x="442913" y="412750"/>
            <a:ext cx="3235325" cy="5780088"/>
          </a:xfrm>
        </p:spPr>
      </p:pic>
      <p:sp>
        <p:nvSpPr>
          <p:cNvPr id="114692" name="Text Box 8"/>
          <p:cNvSpPr txBox="1">
            <a:spLocks noChangeArrowheads="1"/>
          </p:cNvSpPr>
          <p:nvPr/>
        </p:nvSpPr>
        <p:spPr bwMode="auto">
          <a:xfrm>
            <a:off x="4019550" y="5257800"/>
            <a:ext cx="4781550" cy="946150"/>
          </a:xfrm>
          <a:prstGeom prst="rect">
            <a:avLst/>
          </a:prstGeom>
          <a:noFill/>
          <a:ln w="9525">
            <a:noFill/>
            <a:miter lim="800000"/>
            <a:headEnd/>
            <a:tailEnd/>
          </a:ln>
        </p:spPr>
        <p:txBody>
          <a:bodyPr>
            <a:spAutoFit/>
          </a:bodyPr>
          <a:lstStyle/>
          <a:p>
            <a:pPr>
              <a:spcBef>
                <a:spcPct val="50000"/>
              </a:spcBef>
            </a:pPr>
            <a:r>
              <a:rPr lang="en-GB" altLang="en-US" sz="2800" b="1" dirty="0">
                <a:cs typeface="Arial" panose="020B0604020202020204" pitchFamily="34" charset="0"/>
              </a:rPr>
              <a:t>Sir Alex Ferguson, September 2012</a:t>
            </a:r>
            <a:endParaRPr lang="en-US" altLang="en-US" sz="2800" b="1" dirty="0">
              <a:cs typeface="Arial" panose="020B0604020202020204" pitchFamily="34" charset="0"/>
            </a:endParaRPr>
          </a:p>
        </p:txBody>
      </p:sp>
    </p:spTree>
    <p:extLst>
      <p:ext uri="{BB962C8B-B14F-4D97-AF65-F5344CB8AC3E}">
        <p14:creationId xmlns:p14="http://schemas.microsoft.com/office/powerpoint/2010/main" val="19641272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5" name="Rectangle 5"/>
          <p:cNvSpPr txBox="1">
            <a:spLocks/>
          </p:cNvSpPr>
          <p:nvPr/>
        </p:nvSpPr>
        <p:spPr>
          <a:xfrm>
            <a:off x="107504" y="2646363"/>
            <a:ext cx="309703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b="1" dirty="0" smtClean="0"/>
              <a:t>DAVID DEIN</a:t>
            </a:r>
            <a:endParaRPr lang="en-US" altLang="en-US" b="1" dirty="0" smtClean="0"/>
          </a:p>
        </p:txBody>
      </p:sp>
      <p:sp>
        <p:nvSpPr>
          <p:cNvPr id="3" name="Content Placeholder 2"/>
          <p:cNvSpPr>
            <a:spLocks noGrp="1"/>
          </p:cNvSpPr>
          <p:nvPr>
            <p:ph idx="1"/>
          </p:nvPr>
        </p:nvSpPr>
        <p:spPr/>
        <p:txBody>
          <a:bodyPr/>
          <a:lstStyle/>
          <a:p>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9338" y="0"/>
            <a:ext cx="5601174" cy="6858000"/>
          </a:xfrm>
          <a:prstGeom prst="rect">
            <a:avLst/>
          </a:prstGeom>
        </p:spPr>
      </p:pic>
    </p:spTree>
    <p:extLst>
      <p:ext uri="{BB962C8B-B14F-4D97-AF65-F5344CB8AC3E}">
        <p14:creationId xmlns:p14="http://schemas.microsoft.com/office/powerpoint/2010/main" val="1348029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1"/>
          <p:cNvSpPr>
            <a:spLocks noGrp="1"/>
          </p:cNvSpPr>
          <p:nvPr>
            <p:ph type="sldNum" sz="quarter" idx="10"/>
          </p:nvPr>
        </p:nvSpPr>
        <p:spPr>
          <a:noFill/>
        </p:spPr>
        <p:txBody>
          <a:bodyPr/>
          <a:lstStyle/>
          <a:p>
            <a:fld id="{D48C7228-871D-405E-BD19-7C471A29EED1}" type="slidenum">
              <a:rPr lang="en-GB" altLang="en-US" smtClean="0">
                <a:latin typeface="Arial" pitchFamily="34" charset="0"/>
              </a:rPr>
              <a:pPr/>
              <a:t>30</a:t>
            </a:fld>
            <a:endParaRPr lang="en-GB" altLang="en-US" smtClean="0">
              <a:latin typeface="Arial" pitchFamily="34" charset="0"/>
            </a:endParaRPr>
          </a:p>
        </p:txBody>
      </p:sp>
      <p:pic>
        <p:nvPicPr>
          <p:cNvPr id="115715" name="Picture 2" descr="Fergie Time.JPG"/>
          <p:cNvPicPr>
            <a:picLocks noChangeAspect="1"/>
          </p:cNvPicPr>
          <p:nvPr/>
        </p:nvPicPr>
        <p:blipFill>
          <a:blip r:embed="rId2" cstate="print"/>
          <a:srcRect t="30278" b="29723"/>
          <a:stretch>
            <a:fillRect/>
          </a:stretch>
        </p:blipFill>
        <p:spPr bwMode="auto">
          <a:xfrm>
            <a:off x="457200" y="971550"/>
            <a:ext cx="8128000" cy="4876800"/>
          </a:xfrm>
          <a:prstGeom prst="rect">
            <a:avLst/>
          </a:prstGeom>
          <a:noFill/>
          <a:ln w="9525">
            <a:noFill/>
            <a:miter lim="800000"/>
            <a:headEnd/>
            <a:tailEnd/>
          </a:ln>
        </p:spPr>
      </p:pic>
    </p:spTree>
    <p:extLst>
      <p:ext uri="{BB962C8B-B14F-4D97-AF65-F5344CB8AC3E}">
        <p14:creationId xmlns:p14="http://schemas.microsoft.com/office/powerpoint/2010/main" val="1777438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4019550" y="666750"/>
            <a:ext cx="4781550" cy="3785652"/>
          </a:xfrm>
          <a:prstGeom prst="rect">
            <a:avLst/>
          </a:prstGeom>
          <a:noFill/>
          <a:ln w="9525">
            <a:noFill/>
            <a:miter lim="800000"/>
            <a:headEnd/>
            <a:tailEnd/>
          </a:ln>
        </p:spPr>
        <p:txBody>
          <a:bodyPr>
            <a:spAutoFit/>
          </a:bodyPr>
          <a:lstStyle/>
          <a:p>
            <a:pPr>
              <a:spcBef>
                <a:spcPct val="50000"/>
              </a:spcBef>
            </a:pPr>
            <a:r>
              <a:rPr lang="en-GB" altLang="en-US" sz="4000" b="1" i="1" dirty="0">
                <a:cs typeface="Arial" panose="020B0604020202020204" pitchFamily="34" charset="0"/>
              </a:rPr>
              <a:t>“I know a lot of referees would be quite happy to have timekeeping taken over by an official in the stand”</a:t>
            </a:r>
            <a:endParaRPr lang="en-US" altLang="en-US" sz="4000" b="1" i="1" dirty="0">
              <a:cs typeface="Arial" panose="020B0604020202020204" pitchFamily="34" charset="0"/>
            </a:endParaRPr>
          </a:p>
        </p:txBody>
      </p:sp>
      <p:sp>
        <p:nvSpPr>
          <p:cNvPr id="116739" name="Text Box 4"/>
          <p:cNvSpPr txBox="1">
            <a:spLocks noChangeArrowheads="1"/>
          </p:cNvSpPr>
          <p:nvPr/>
        </p:nvSpPr>
        <p:spPr bwMode="auto">
          <a:xfrm>
            <a:off x="4019550" y="5257800"/>
            <a:ext cx="4781550" cy="946150"/>
          </a:xfrm>
          <a:prstGeom prst="rect">
            <a:avLst/>
          </a:prstGeom>
          <a:noFill/>
          <a:ln w="9525">
            <a:noFill/>
            <a:miter lim="800000"/>
            <a:headEnd/>
            <a:tailEnd/>
          </a:ln>
        </p:spPr>
        <p:txBody>
          <a:bodyPr>
            <a:spAutoFit/>
          </a:bodyPr>
          <a:lstStyle/>
          <a:p>
            <a:pPr>
              <a:spcBef>
                <a:spcPct val="50000"/>
              </a:spcBef>
            </a:pPr>
            <a:r>
              <a:rPr lang="en-GB" altLang="en-US" sz="2800" b="1" dirty="0">
                <a:cs typeface="Arial" panose="020B0604020202020204" pitchFamily="34" charset="0"/>
              </a:rPr>
              <a:t>Graham Poll, former Premier League referee</a:t>
            </a:r>
            <a:endParaRPr lang="en-US" altLang="en-US" sz="2800" b="1" dirty="0">
              <a:cs typeface="Arial" panose="020B0604020202020204" pitchFamily="34" charset="0"/>
            </a:endParaRPr>
          </a:p>
        </p:txBody>
      </p:sp>
      <p:pic>
        <p:nvPicPr>
          <p:cNvPr id="116740" name="Picture 7" descr=" Graham Poll"/>
          <p:cNvPicPr>
            <a:picLocks noGrp="1" noChangeAspect="1" noChangeArrowheads="1"/>
          </p:cNvPicPr>
          <p:nvPr>
            <p:ph/>
          </p:nvPr>
        </p:nvPicPr>
        <p:blipFill>
          <a:blip r:embed="rId2" cstate="print"/>
          <a:srcRect/>
          <a:stretch>
            <a:fillRect/>
          </a:stretch>
        </p:blipFill>
        <p:spPr>
          <a:xfrm>
            <a:off x="276225" y="719138"/>
            <a:ext cx="3273425" cy="4254500"/>
          </a:xfrm>
        </p:spPr>
      </p:pic>
    </p:spTree>
    <p:extLst>
      <p:ext uri="{BB962C8B-B14F-4D97-AF65-F5344CB8AC3E}">
        <p14:creationId xmlns:p14="http://schemas.microsoft.com/office/powerpoint/2010/main" val="298313555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1"/>
          <p:cNvSpPr txBox="1">
            <a:spLocks noGrp="1"/>
          </p:cNvSpPr>
          <p:nvPr/>
        </p:nvSpPr>
        <p:spPr bwMode="auto">
          <a:xfrm>
            <a:off x="3505200" y="6464300"/>
            <a:ext cx="2133600" cy="257175"/>
          </a:xfrm>
          <a:prstGeom prst="rect">
            <a:avLst/>
          </a:prstGeom>
          <a:noFill/>
          <a:ln w="9525">
            <a:noFill/>
            <a:miter lim="800000"/>
            <a:headEnd/>
            <a:tailEnd/>
          </a:ln>
        </p:spPr>
        <p:txBody>
          <a:bodyPr lIns="0" tIns="0" rIns="0" bIns="0" anchor="b"/>
          <a:lstStyle/>
          <a:p>
            <a:pPr algn="ctr"/>
            <a:fld id="{7D72B349-3774-4CB3-B23A-BBD4C604E122}" type="slidenum">
              <a:rPr lang="en-GB" altLang="en-US" sz="800"/>
              <a:pPr algn="ctr"/>
              <a:t>32</a:t>
            </a:fld>
            <a:endParaRPr lang="en-GB" altLang="en-US" sz="800"/>
          </a:p>
        </p:txBody>
      </p:sp>
      <p:sp>
        <p:nvSpPr>
          <p:cNvPr id="4" name="Rectangle 2"/>
          <p:cNvSpPr txBox="1">
            <a:spLocks noChangeArrowheads="1"/>
          </p:cNvSpPr>
          <p:nvPr/>
        </p:nvSpPr>
        <p:spPr>
          <a:xfrm>
            <a:off x="677863" y="2487613"/>
            <a:ext cx="7481887" cy="1692275"/>
          </a:xfrm>
          <a:prstGeom prst="rect">
            <a:avLst/>
          </a:prstGeom>
        </p:spPr>
        <p:txBody>
          <a:bodyPr anchor="ctr">
            <a:normAutofit fontScale="92500" lnSpcReduction="20000"/>
          </a:bodyPr>
          <a:lstStyle/>
          <a:p>
            <a:pPr algn="ctr">
              <a:defRPr/>
            </a:pPr>
            <a:r>
              <a:rPr lang="fr-BE" sz="4400" b="1" i="1" dirty="0">
                <a:cs typeface="Arial" panose="020B0604020202020204" pitchFamily="34" charset="0"/>
              </a:rPr>
              <a:t>‘Never judge or criticise a man until you have walked in his moccasins for two weeks’</a:t>
            </a:r>
            <a:endParaRPr lang="fr-FR" sz="4400" b="1" i="1" dirty="0">
              <a:cs typeface="Arial" panose="020B0604020202020204" pitchFamily="34" charset="0"/>
            </a:endParaRPr>
          </a:p>
        </p:txBody>
      </p:sp>
      <p:sp>
        <p:nvSpPr>
          <p:cNvPr id="117764" name="Rectangle 5"/>
          <p:cNvSpPr>
            <a:spLocks noChangeArrowheads="1"/>
          </p:cNvSpPr>
          <p:nvPr/>
        </p:nvSpPr>
        <p:spPr bwMode="auto">
          <a:xfrm>
            <a:off x="5211763" y="4416425"/>
            <a:ext cx="3091937" cy="553998"/>
          </a:xfrm>
          <a:prstGeom prst="rect">
            <a:avLst/>
          </a:prstGeom>
          <a:noFill/>
          <a:ln w="9525">
            <a:noFill/>
            <a:miter lim="800000"/>
            <a:headEnd/>
            <a:tailEnd/>
          </a:ln>
        </p:spPr>
        <p:txBody>
          <a:bodyPr wrap="none" tIns="91440" bIns="91440">
            <a:spAutoFit/>
          </a:bodyPr>
          <a:lstStyle/>
          <a:p>
            <a:r>
              <a:rPr lang="fr-BE" altLang="en-US" sz="2400" b="1" dirty="0">
                <a:cs typeface="Arial" panose="020B0604020202020204" pitchFamily="34" charset="0"/>
              </a:rPr>
              <a:t>Old Sioux </a:t>
            </a:r>
            <a:r>
              <a:rPr lang="fr-BE" altLang="en-US" sz="2400" b="1" dirty="0" err="1">
                <a:cs typeface="Arial" panose="020B0604020202020204" pitchFamily="34" charset="0"/>
              </a:rPr>
              <a:t>Indian</a:t>
            </a:r>
            <a:r>
              <a:rPr lang="fr-BE" altLang="en-US" sz="2400" b="1" dirty="0">
                <a:cs typeface="Arial" panose="020B0604020202020204" pitchFamily="34" charset="0"/>
              </a:rPr>
              <a:t> </a:t>
            </a:r>
            <a:r>
              <a:rPr lang="fr-BE" altLang="en-US" sz="2400" b="1" dirty="0" err="1">
                <a:cs typeface="Arial" panose="020B0604020202020204" pitchFamily="34" charset="0"/>
              </a:rPr>
              <a:t>quote</a:t>
            </a:r>
            <a:endParaRPr lang="fr-FR" altLang="en-US" sz="2400" b="1" dirty="0">
              <a:cs typeface="Arial" panose="020B0604020202020204" pitchFamily="34" charset="0"/>
            </a:endParaRPr>
          </a:p>
        </p:txBody>
      </p:sp>
    </p:spTree>
    <p:extLst>
      <p:ext uri="{BB962C8B-B14F-4D97-AF65-F5344CB8AC3E}">
        <p14:creationId xmlns:p14="http://schemas.microsoft.com/office/powerpoint/2010/main" val="3691151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txBox="1">
            <a:spLocks/>
          </p:cNvSpPr>
          <p:nvPr/>
        </p:nvSpPr>
        <p:spPr>
          <a:xfrm>
            <a:off x="250825" y="2646363"/>
            <a:ext cx="2890838"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b="1" dirty="0" smtClean="0"/>
              <a:t>Technology</a:t>
            </a:r>
            <a:endParaRPr lang="en-US" altLang="en-US" b="1"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9338" y="0"/>
            <a:ext cx="5601174" cy="6858000"/>
          </a:xfrm>
          <a:prstGeom prst="rect">
            <a:avLst/>
          </a:prstGeom>
        </p:spPr>
      </p:pic>
    </p:spTree>
    <p:extLst>
      <p:ext uri="{BB962C8B-B14F-4D97-AF65-F5344CB8AC3E}">
        <p14:creationId xmlns:p14="http://schemas.microsoft.com/office/powerpoint/2010/main" val="1031593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1"/>
          <p:cNvSpPr txBox="1">
            <a:spLocks noGrp="1"/>
          </p:cNvSpPr>
          <p:nvPr/>
        </p:nvSpPr>
        <p:spPr bwMode="auto">
          <a:xfrm>
            <a:off x="3505200" y="6464300"/>
            <a:ext cx="2133600" cy="257175"/>
          </a:xfrm>
          <a:prstGeom prst="rect">
            <a:avLst/>
          </a:prstGeom>
          <a:noFill/>
          <a:ln w="9525">
            <a:noFill/>
            <a:miter lim="800000"/>
            <a:headEnd/>
            <a:tailEnd/>
          </a:ln>
        </p:spPr>
        <p:txBody>
          <a:bodyPr lIns="0" tIns="0" rIns="0" bIns="0" anchor="b"/>
          <a:lstStyle/>
          <a:p>
            <a:pPr algn="ctr"/>
            <a:fld id="{0BEEAEF1-ED36-438F-B18F-49CC6C8DA3B2}" type="slidenum">
              <a:rPr lang="en-GB" altLang="en-US" sz="800"/>
              <a:pPr algn="ctr"/>
              <a:t>34</a:t>
            </a:fld>
            <a:endParaRPr lang="en-GB" altLang="en-US" sz="800"/>
          </a:p>
        </p:txBody>
      </p:sp>
      <p:pic>
        <p:nvPicPr>
          <p:cNvPr id="119811" name="Picture 1"/>
          <p:cNvPicPr>
            <a:picLocks noChangeAspect="1"/>
          </p:cNvPicPr>
          <p:nvPr/>
        </p:nvPicPr>
        <p:blipFill>
          <a:blip r:embed="rId2" cstate="print"/>
          <a:srcRect/>
          <a:stretch>
            <a:fillRect/>
          </a:stretch>
        </p:blipFill>
        <p:spPr bwMode="auto">
          <a:xfrm>
            <a:off x="0" y="1009650"/>
            <a:ext cx="9144000" cy="4838700"/>
          </a:xfrm>
          <a:prstGeom prst="rect">
            <a:avLst/>
          </a:prstGeom>
          <a:noFill/>
          <a:ln w="9525">
            <a:noFill/>
            <a:miter lim="800000"/>
            <a:headEnd/>
            <a:tailEnd/>
          </a:ln>
        </p:spPr>
      </p:pic>
    </p:spTree>
    <p:extLst>
      <p:ext uri="{BB962C8B-B14F-4D97-AF65-F5344CB8AC3E}">
        <p14:creationId xmlns:p14="http://schemas.microsoft.com/office/powerpoint/2010/main" val="3516155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Rectangle 5"/>
          <p:cNvSpPr txBox="1">
            <a:spLocks/>
          </p:cNvSpPr>
          <p:nvPr/>
        </p:nvSpPr>
        <p:spPr>
          <a:xfrm>
            <a:off x="250825" y="2646363"/>
            <a:ext cx="289083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b="1" dirty="0" smtClean="0"/>
              <a:t>Goal Line Technology</a:t>
            </a:r>
            <a:endParaRPr lang="en-US" altLang="en-US" b="1" dirty="0" smtClean="0"/>
          </a:p>
        </p:txBody>
      </p:sp>
      <p:sp>
        <p:nvSpPr>
          <p:cNvPr id="3" name="Content Placeholder 2"/>
          <p:cNvSpPr>
            <a:spLocks noGrp="1"/>
          </p:cNvSpPr>
          <p:nvPr>
            <p:ph idx="1"/>
          </p:nvPr>
        </p:nvSpPr>
        <p:spPr/>
        <p:txBody>
          <a:bodyPr/>
          <a:lstStyle/>
          <a:p>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9338" y="0"/>
            <a:ext cx="5601174" cy="6858000"/>
          </a:xfrm>
          <a:prstGeom prst="rect">
            <a:avLst/>
          </a:prstGeom>
        </p:spPr>
      </p:pic>
    </p:spTree>
    <p:extLst>
      <p:ext uri="{BB962C8B-B14F-4D97-AF65-F5344CB8AC3E}">
        <p14:creationId xmlns:p14="http://schemas.microsoft.com/office/powerpoint/2010/main" val="4087982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al_line_aug_2015.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27672" y="-1"/>
            <a:ext cx="9171671" cy="6878753"/>
          </a:xfrm>
          <a:prstGeom prst="rect">
            <a:avLst/>
          </a:prstGeom>
        </p:spPr>
      </p:pic>
    </p:spTree>
    <p:extLst>
      <p:ext uri="{BB962C8B-B14F-4D97-AF65-F5344CB8AC3E}">
        <p14:creationId xmlns:p14="http://schemas.microsoft.com/office/powerpoint/2010/main" val="1907990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8302">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Rectangle 5"/>
          <p:cNvSpPr txBox="1">
            <a:spLocks/>
          </p:cNvSpPr>
          <p:nvPr/>
        </p:nvSpPr>
        <p:spPr>
          <a:xfrm>
            <a:off x="107504" y="2646363"/>
            <a:ext cx="309703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b="1" dirty="0" smtClean="0"/>
              <a:t>DAVID DEIN</a:t>
            </a:r>
            <a:endParaRPr lang="en-US" altLang="en-US" b="1" dirty="0" smtClean="0"/>
          </a:p>
        </p:txBody>
      </p:sp>
      <p:sp>
        <p:nvSpPr>
          <p:cNvPr id="3" name="Content Placeholder 2"/>
          <p:cNvSpPr>
            <a:spLocks noGrp="1"/>
          </p:cNvSpPr>
          <p:nvPr>
            <p:ph idx="1"/>
          </p:nvPr>
        </p:nvSpPr>
        <p:spPr/>
        <p:txBody>
          <a:bodyPr/>
          <a:lstStyle/>
          <a:p>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9338" y="0"/>
            <a:ext cx="5601174" cy="6858000"/>
          </a:xfrm>
          <a:prstGeom prst="rect">
            <a:avLst/>
          </a:prstGeom>
        </p:spPr>
      </p:pic>
    </p:spTree>
    <p:extLst>
      <p:ext uri="{BB962C8B-B14F-4D97-AF65-F5344CB8AC3E}">
        <p14:creationId xmlns:p14="http://schemas.microsoft.com/office/powerpoint/2010/main" val="1944833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endParaRPr lang="en-US" smtClean="0"/>
          </a:p>
        </p:txBody>
      </p:sp>
      <p:sp>
        <p:nvSpPr>
          <p:cNvPr id="128003" name="Content Placeholder 2"/>
          <p:cNvSpPr>
            <a:spLocks noGrp="1"/>
          </p:cNvSpPr>
          <p:nvPr>
            <p:ph idx="1"/>
          </p:nvPr>
        </p:nvSpPr>
        <p:spPr/>
        <p:txBody>
          <a:bodyPr/>
          <a:lstStyle/>
          <a:p>
            <a:endParaRPr lang="en-GB" dirty="0" smtClean="0"/>
          </a:p>
          <a:p>
            <a:pPr>
              <a:buFontTx/>
              <a:buNone/>
            </a:pPr>
            <a:r>
              <a:rPr lang="en-GB" sz="4000" b="1" i="1" dirty="0" smtClean="0">
                <a:latin typeface="Arial" panose="020B0604020202020204" pitchFamily="34" charset="0"/>
                <a:cs typeface="Arial" panose="020B0604020202020204" pitchFamily="34" charset="0"/>
              </a:rPr>
              <a:t>“Life isn’t about waiting for the storm to pass …. it’s about learning to dance in the rain”</a:t>
            </a:r>
          </a:p>
        </p:txBody>
      </p:sp>
    </p:spTree>
    <p:extLst>
      <p:ext uri="{BB962C8B-B14F-4D97-AF65-F5344CB8AC3E}">
        <p14:creationId xmlns:p14="http://schemas.microsoft.com/office/powerpoint/2010/main" val="797092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endParaRPr lang="en-US" dirty="0" smtClean="0"/>
          </a:p>
        </p:txBody>
      </p:sp>
      <p:sp>
        <p:nvSpPr>
          <p:cNvPr id="2" name="Content Placeholder 1"/>
          <p:cNvSpPr>
            <a:spLocks noGrp="1"/>
          </p:cNvSpPr>
          <p:nvPr>
            <p:ph idx="1"/>
          </p:nvPr>
        </p:nvSpPr>
        <p:spPr/>
        <p:txBody>
          <a:bodyPr/>
          <a:lstStyle/>
          <a:p>
            <a:endParaRPr lang="en-GB"/>
          </a:p>
        </p:txBody>
      </p:sp>
      <p:sp>
        <p:nvSpPr>
          <p:cNvPr id="5" name="Content Placeholder 2"/>
          <p:cNvSpPr txBox="1">
            <a:spLocks/>
          </p:cNvSpPr>
          <p:nvPr/>
        </p:nvSpPr>
        <p:spPr>
          <a:xfrm>
            <a:off x="457200" y="1417638"/>
            <a:ext cx="8229600" cy="48387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dirty="0" smtClean="0"/>
          </a:p>
          <a:p>
            <a:pPr>
              <a:buFontTx/>
              <a:buNone/>
            </a:pPr>
            <a:r>
              <a:rPr lang="en-GB" sz="4000" b="1" i="1" dirty="0" smtClean="0">
                <a:latin typeface="Arial" panose="020B0604020202020204" pitchFamily="34" charset="0"/>
                <a:cs typeface="Arial" panose="020B0604020202020204" pitchFamily="34" charset="0"/>
              </a:rPr>
              <a:t>“Nobody can go back and start a new beginning, but anyone can start today and make a new ending”</a:t>
            </a:r>
          </a:p>
        </p:txBody>
      </p:sp>
    </p:spTree>
    <p:extLst>
      <p:ext uri="{BB962C8B-B14F-4D97-AF65-F5344CB8AC3E}">
        <p14:creationId xmlns:p14="http://schemas.microsoft.com/office/powerpoint/2010/main" val="749176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Oval 2"/>
          <p:cNvSpPr>
            <a:spLocks noChangeArrowheads="1"/>
          </p:cNvSpPr>
          <p:nvPr/>
        </p:nvSpPr>
        <p:spPr bwMode="auto">
          <a:xfrm>
            <a:off x="3133725" y="1277938"/>
            <a:ext cx="2797175" cy="1981200"/>
          </a:xfrm>
          <a:prstGeom prst="ellipse">
            <a:avLst/>
          </a:prstGeom>
          <a:solidFill>
            <a:schemeClr val="accent6">
              <a:lumMod val="75000"/>
            </a:schemeClr>
          </a:solidFill>
          <a:ln w="9525">
            <a:solidFill>
              <a:schemeClr val="bg1"/>
            </a:solidFill>
            <a:round/>
            <a:headEnd/>
            <a:tailEnd/>
          </a:ln>
        </p:spPr>
        <p:txBody>
          <a:bodyPr anchor="ctr"/>
          <a:lstStyle/>
          <a:p>
            <a:pPr algn="ctr" eaLnBrk="0" hangingPunct="0">
              <a:lnSpc>
                <a:spcPct val="120000"/>
              </a:lnSpc>
              <a:spcBef>
                <a:spcPct val="50000"/>
              </a:spcBef>
            </a:pPr>
            <a:r>
              <a:rPr lang="en-GB" altLang="en-US" sz="3200" b="1" dirty="0">
                <a:solidFill>
                  <a:schemeClr val="bg1"/>
                </a:solidFill>
                <a:effectLst>
                  <a:outerShdw blurRad="38100" dist="38100" dir="2700000" algn="tl">
                    <a:srgbClr val="000000">
                      <a:alpha val="43137"/>
                    </a:srgbClr>
                  </a:outerShdw>
                </a:effectLst>
              </a:rPr>
              <a:t>BEST SHOW</a:t>
            </a:r>
          </a:p>
        </p:txBody>
      </p:sp>
      <p:sp>
        <p:nvSpPr>
          <p:cNvPr id="95235" name="Oval 3"/>
          <p:cNvSpPr>
            <a:spLocks noChangeArrowheads="1"/>
          </p:cNvSpPr>
          <p:nvPr/>
        </p:nvSpPr>
        <p:spPr bwMode="auto">
          <a:xfrm>
            <a:off x="3144838" y="4673600"/>
            <a:ext cx="2798762" cy="1981200"/>
          </a:xfrm>
          <a:prstGeom prst="ellipse">
            <a:avLst/>
          </a:prstGeom>
          <a:solidFill>
            <a:srgbClr val="879637"/>
          </a:solidFill>
          <a:ln w="9525">
            <a:solidFill>
              <a:schemeClr val="bg1"/>
            </a:solidFill>
            <a:round/>
            <a:headEnd/>
            <a:tailEnd/>
          </a:ln>
        </p:spPr>
        <p:txBody>
          <a:bodyPr anchor="ctr"/>
          <a:lstStyle/>
          <a:p>
            <a:pPr algn="ctr" eaLnBrk="0" hangingPunct="0">
              <a:lnSpc>
                <a:spcPct val="120000"/>
              </a:lnSpc>
              <a:spcBef>
                <a:spcPct val="50000"/>
              </a:spcBef>
            </a:pPr>
            <a:r>
              <a:rPr lang="en-GB" altLang="en-US" sz="2000" b="1" dirty="0">
                <a:solidFill>
                  <a:schemeClr val="bg1"/>
                </a:solidFill>
                <a:effectLst>
                  <a:outerShdw blurRad="38100" dist="38100" dir="2700000" algn="tl">
                    <a:srgbClr val="000000">
                      <a:alpha val="43137"/>
                    </a:srgbClr>
                  </a:outerShdw>
                </a:effectLst>
              </a:rPr>
              <a:t>COMMERCIAL SUCCESS</a:t>
            </a:r>
          </a:p>
        </p:txBody>
      </p:sp>
      <p:sp>
        <p:nvSpPr>
          <p:cNvPr id="95236" name="Oval 4"/>
          <p:cNvSpPr>
            <a:spLocks noChangeArrowheads="1"/>
          </p:cNvSpPr>
          <p:nvPr/>
        </p:nvSpPr>
        <p:spPr bwMode="auto">
          <a:xfrm>
            <a:off x="5811838" y="2863850"/>
            <a:ext cx="2798762" cy="1981200"/>
          </a:xfrm>
          <a:prstGeom prst="ellipse">
            <a:avLst/>
          </a:prstGeom>
          <a:solidFill>
            <a:srgbClr val="64A0C8"/>
          </a:solidFill>
          <a:ln w="9525">
            <a:solidFill>
              <a:schemeClr val="bg1"/>
            </a:solidFill>
            <a:round/>
            <a:headEnd/>
            <a:tailEnd/>
          </a:ln>
        </p:spPr>
        <p:txBody>
          <a:bodyPr anchor="ctr"/>
          <a:lstStyle/>
          <a:p>
            <a:pPr algn="ctr" eaLnBrk="0" hangingPunct="0">
              <a:lnSpc>
                <a:spcPct val="120000"/>
              </a:lnSpc>
              <a:spcBef>
                <a:spcPct val="50000"/>
              </a:spcBef>
            </a:pPr>
            <a:r>
              <a:rPr lang="en-GB" altLang="en-US" sz="2800" b="1" dirty="0">
                <a:solidFill>
                  <a:schemeClr val="bg1"/>
                </a:solidFill>
                <a:effectLst>
                  <a:outerShdw blurRad="38100" dist="38100" dir="2700000" algn="tl">
                    <a:srgbClr val="000000">
                      <a:alpha val="43137"/>
                    </a:srgbClr>
                  </a:outerShdw>
                </a:effectLst>
              </a:rPr>
              <a:t>MAXIMUM INTEREST</a:t>
            </a:r>
          </a:p>
        </p:txBody>
      </p:sp>
      <p:sp>
        <p:nvSpPr>
          <p:cNvPr id="95237" name="Arc 5"/>
          <p:cNvSpPr>
            <a:spLocks/>
          </p:cNvSpPr>
          <p:nvPr/>
        </p:nvSpPr>
        <p:spPr bwMode="auto">
          <a:xfrm>
            <a:off x="6119813" y="1858963"/>
            <a:ext cx="1423987" cy="9032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E00034"/>
            </a:solidFill>
            <a:round/>
            <a:headEnd/>
            <a:tailEnd type="stealth" w="med" len="med"/>
          </a:ln>
        </p:spPr>
        <p:txBody>
          <a:bodyPr anchor="ctr">
            <a:spAutoFit/>
          </a:bodyPr>
          <a:lstStyle/>
          <a:p>
            <a:endParaRPr lang="en-GB"/>
          </a:p>
        </p:txBody>
      </p:sp>
      <p:sp>
        <p:nvSpPr>
          <p:cNvPr id="95238" name="Oval 6"/>
          <p:cNvSpPr>
            <a:spLocks noChangeArrowheads="1"/>
          </p:cNvSpPr>
          <p:nvPr/>
        </p:nvSpPr>
        <p:spPr bwMode="auto">
          <a:xfrm>
            <a:off x="533400" y="2884488"/>
            <a:ext cx="2798763" cy="1981200"/>
          </a:xfrm>
          <a:prstGeom prst="ellipse">
            <a:avLst/>
          </a:prstGeom>
          <a:solidFill>
            <a:srgbClr val="007363"/>
          </a:solidFill>
          <a:ln w="9525">
            <a:solidFill>
              <a:schemeClr val="bg1"/>
            </a:solidFill>
            <a:round/>
            <a:headEnd/>
            <a:tailEnd/>
          </a:ln>
        </p:spPr>
        <p:txBody>
          <a:bodyPr anchor="ctr"/>
          <a:lstStyle/>
          <a:p>
            <a:pPr algn="ctr" eaLnBrk="0" hangingPunct="0">
              <a:lnSpc>
                <a:spcPct val="120000"/>
              </a:lnSpc>
              <a:spcBef>
                <a:spcPct val="50000"/>
              </a:spcBef>
            </a:pPr>
            <a:r>
              <a:rPr lang="en-GB" altLang="en-US" sz="3600" b="1" dirty="0">
                <a:solidFill>
                  <a:schemeClr val="bg1"/>
                </a:solidFill>
                <a:effectLst>
                  <a:outerShdw blurRad="38100" dist="38100" dir="2700000" algn="tl">
                    <a:srgbClr val="000000">
                      <a:alpha val="43137"/>
                    </a:srgbClr>
                  </a:outerShdw>
                </a:effectLst>
              </a:rPr>
              <a:t>CSR</a:t>
            </a:r>
          </a:p>
        </p:txBody>
      </p:sp>
      <p:sp>
        <p:nvSpPr>
          <p:cNvPr id="95239" name="Arc 7"/>
          <p:cNvSpPr>
            <a:spLocks/>
          </p:cNvSpPr>
          <p:nvPr/>
        </p:nvSpPr>
        <p:spPr bwMode="auto">
          <a:xfrm flipH="1">
            <a:off x="1676400" y="1854200"/>
            <a:ext cx="1422400" cy="9032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E00034"/>
            </a:solidFill>
            <a:round/>
            <a:headEnd type="stealth" w="med" len="med"/>
            <a:tailEnd/>
          </a:ln>
        </p:spPr>
        <p:txBody>
          <a:bodyPr anchor="ctr">
            <a:spAutoFit/>
          </a:bodyPr>
          <a:lstStyle/>
          <a:p>
            <a:endParaRPr lang="en-GB"/>
          </a:p>
        </p:txBody>
      </p:sp>
      <p:sp>
        <p:nvSpPr>
          <p:cNvPr id="95240" name="Arc 8"/>
          <p:cNvSpPr>
            <a:spLocks/>
          </p:cNvSpPr>
          <p:nvPr/>
        </p:nvSpPr>
        <p:spPr bwMode="auto">
          <a:xfrm flipV="1">
            <a:off x="6121400" y="4913313"/>
            <a:ext cx="1422400" cy="9032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E00034"/>
            </a:solidFill>
            <a:round/>
            <a:headEnd type="stealth" w="med" len="med"/>
            <a:tailEnd/>
          </a:ln>
        </p:spPr>
        <p:txBody>
          <a:bodyPr anchor="ctr">
            <a:spAutoFit/>
          </a:bodyPr>
          <a:lstStyle/>
          <a:p>
            <a:endParaRPr lang="en-GB"/>
          </a:p>
        </p:txBody>
      </p:sp>
      <p:sp>
        <p:nvSpPr>
          <p:cNvPr id="95241" name="Arc 9"/>
          <p:cNvSpPr>
            <a:spLocks/>
          </p:cNvSpPr>
          <p:nvPr/>
        </p:nvSpPr>
        <p:spPr bwMode="auto">
          <a:xfrm flipH="1" flipV="1">
            <a:off x="1600200" y="4913313"/>
            <a:ext cx="1422400" cy="9032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E00034"/>
            </a:solidFill>
            <a:round/>
            <a:headEnd/>
            <a:tailEnd type="stealth" w="med" len="med"/>
          </a:ln>
        </p:spPr>
        <p:txBody>
          <a:bodyPr anchor="ctr">
            <a:spAutoFit/>
          </a:bodyPr>
          <a:lstStyle/>
          <a:p>
            <a:endParaRPr lang="en-GB"/>
          </a:p>
        </p:txBody>
      </p:sp>
      <p:sp>
        <p:nvSpPr>
          <p:cNvPr id="94219" name="Rectangle 11"/>
          <p:cNvSpPr>
            <a:spLocks noGrp="1" noChangeArrowheads="1"/>
          </p:cNvSpPr>
          <p:nvPr>
            <p:ph type="title"/>
          </p:nvPr>
        </p:nvSpPr>
        <p:spPr>
          <a:xfrm>
            <a:off x="319088" y="274638"/>
            <a:ext cx="8675687" cy="931862"/>
          </a:xfrm>
        </p:spPr>
        <p:txBody>
          <a:bodyPr>
            <a:noAutofit/>
          </a:bodyPr>
          <a:lstStyle/>
          <a:p>
            <a:pPr>
              <a:defRPr/>
            </a:pPr>
            <a:r>
              <a:rPr lang="en-GB" sz="3200" b="1" dirty="0" smtClean="0">
                <a:solidFill>
                  <a:srgbClr val="0B023B"/>
                </a:solidFill>
              </a:rPr>
              <a:t>THE VIRTUOUS CIRCLE</a:t>
            </a:r>
            <a:r>
              <a:rPr lang="en-GB" sz="5400" b="1" dirty="0" smtClean="0">
                <a:solidFill>
                  <a:srgbClr val="0B023B"/>
                </a:solidFill>
              </a:rPr>
              <a:t/>
            </a:r>
            <a:br>
              <a:rPr lang="en-GB" sz="5400" b="1" dirty="0" smtClean="0">
                <a:solidFill>
                  <a:srgbClr val="0B023B"/>
                </a:solidFill>
              </a:rPr>
            </a:br>
            <a:r>
              <a:rPr lang="en-GB" sz="2800" b="1" dirty="0" smtClean="0">
                <a:solidFill>
                  <a:srgbClr val="E00034"/>
                </a:solidFill>
              </a:rPr>
              <a:t>IT STARTS AND ENDS WITH THE BEST FOOTBALL</a:t>
            </a:r>
            <a:endParaRPr lang="en-US" sz="2800" b="1" dirty="0" smtClean="0"/>
          </a:p>
        </p:txBody>
      </p:sp>
      <p:sp>
        <p:nvSpPr>
          <p:cNvPr id="95244"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ltLang="en-US"/>
          </a:p>
        </p:txBody>
      </p:sp>
    </p:spTree>
    <p:extLst>
      <p:ext uri="{BB962C8B-B14F-4D97-AF65-F5344CB8AC3E}">
        <p14:creationId xmlns:p14="http://schemas.microsoft.com/office/powerpoint/2010/main" val="105331009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The Motto of the Turtle</a:t>
            </a:r>
            <a:endParaRPr lang="en-GB" b="1" dirty="0"/>
          </a:p>
        </p:txBody>
      </p:sp>
      <p:pic>
        <p:nvPicPr>
          <p:cNvPr id="8194" name="Picture 2" descr="S:\General docs\David Dein presentation\TURTLE SLID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268760"/>
            <a:ext cx="6706692" cy="5030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425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p:cNvSpPr>
          <p:nvPr/>
        </p:nvSpPr>
        <p:spPr>
          <a:xfrm>
            <a:off x="107504" y="2646363"/>
            <a:ext cx="309703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b="1" dirty="0" smtClean="0"/>
              <a:t>DAVID DEIN</a:t>
            </a:r>
            <a:endParaRPr lang="en-US" altLang="en-US" b="1"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9338" y="0"/>
            <a:ext cx="5601174" cy="6858000"/>
          </a:xfrm>
          <a:prstGeom prst="rect">
            <a:avLst/>
          </a:prstGeom>
        </p:spPr>
      </p:pic>
    </p:spTree>
    <p:extLst>
      <p:ext uri="{BB962C8B-B14F-4D97-AF65-F5344CB8AC3E}">
        <p14:creationId xmlns:p14="http://schemas.microsoft.com/office/powerpoint/2010/main" val="885057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324644" y="836711"/>
            <a:ext cx="8494712" cy="368201"/>
          </a:xfrm>
        </p:spPr>
        <p:txBody>
          <a:bodyPr>
            <a:noAutofit/>
          </a:bodyPr>
          <a:lstStyle/>
          <a:p>
            <a:pPr eaLnBrk="1" fontAlgn="auto" hangingPunct="1">
              <a:spcAft>
                <a:spcPts val="0"/>
              </a:spcAft>
              <a:defRPr/>
            </a:pPr>
            <a:r>
              <a:rPr lang="en-GB" sz="4000" b="1" dirty="0" smtClean="0"/>
              <a:t>A REVIEW OF SEASON 2015/16</a:t>
            </a:r>
            <a:endParaRPr lang="en-GB" sz="4000" b="1" dirty="0">
              <a:solidFill>
                <a:srgbClr val="EE193A"/>
              </a:solidFill>
            </a:endParaRPr>
          </a:p>
        </p:txBody>
      </p:sp>
      <p:sp>
        <p:nvSpPr>
          <p:cNvPr id="16" name="TextBox 15"/>
          <p:cNvSpPr txBox="1"/>
          <p:nvPr/>
        </p:nvSpPr>
        <p:spPr>
          <a:xfrm>
            <a:off x="1403648" y="2132856"/>
            <a:ext cx="5904656" cy="784830"/>
          </a:xfrm>
          <a:prstGeom prst="rect">
            <a:avLst/>
          </a:prstGeom>
          <a:noFill/>
        </p:spPr>
        <p:txBody>
          <a:bodyPr wrap="square">
            <a:spAutoFit/>
          </a:bodyPr>
          <a:lstStyle/>
          <a:p>
            <a:pPr algn="ctr" fontAlgn="base">
              <a:lnSpc>
                <a:spcPts val="2700"/>
              </a:lnSpc>
              <a:spcBef>
                <a:spcPct val="0"/>
              </a:spcBef>
              <a:spcAft>
                <a:spcPct val="0"/>
              </a:spcAft>
              <a:defRPr/>
            </a:pPr>
            <a:r>
              <a:rPr lang="en-US" sz="3600" spc="-100" dirty="0" smtClean="0">
                <a:solidFill>
                  <a:srgbClr val="E00034"/>
                </a:solidFill>
                <a:latin typeface="Premier League" pitchFamily="2" charset="0"/>
                <a:cs typeface="Arial" charset="0"/>
              </a:rPr>
              <a:t>1,026 GOALS SCORED</a:t>
            </a:r>
          </a:p>
          <a:p>
            <a:pPr algn="ctr" fontAlgn="base">
              <a:lnSpc>
                <a:spcPts val="2700"/>
              </a:lnSpc>
              <a:spcBef>
                <a:spcPct val="0"/>
              </a:spcBef>
              <a:spcAft>
                <a:spcPct val="0"/>
              </a:spcAft>
              <a:defRPr/>
            </a:pPr>
            <a:r>
              <a:rPr lang="en-US" sz="2400" b="1" spc="-100" dirty="0" smtClean="0">
                <a:solidFill>
                  <a:srgbClr val="FF0000"/>
                </a:solidFill>
                <a:latin typeface="Premier League" pitchFamily="2" charset="0"/>
                <a:cs typeface="Arial" charset="0"/>
              </a:rPr>
              <a:t>AVERAGE/GAME: 2.70 </a:t>
            </a:r>
            <a:endParaRPr lang="en-GB" sz="2400" spc="-100" dirty="0">
              <a:solidFill>
                <a:srgbClr val="FF0000"/>
              </a:solidFill>
              <a:latin typeface="Premier League" pitchFamily="2" charset="0"/>
              <a:cs typeface="Arial" charset="0"/>
            </a:endParaRPr>
          </a:p>
        </p:txBody>
      </p:sp>
      <p:sp>
        <p:nvSpPr>
          <p:cNvPr id="11" name="TextBox 10"/>
          <p:cNvSpPr txBox="1"/>
          <p:nvPr/>
        </p:nvSpPr>
        <p:spPr>
          <a:xfrm>
            <a:off x="0" y="4226008"/>
            <a:ext cx="8861734" cy="515526"/>
          </a:xfrm>
          <a:prstGeom prst="rect">
            <a:avLst/>
          </a:prstGeom>
          <a:noFill/>
        </p:spPr>
        <p:txBody>
          <a:bodyPr wrap="square">
            <a:spAutoFit/>
          </a:bodyPr>
          <a:lstStyle/>
          <a:p>
            <a:pPr algn="ctr" fontAlgn="base">
              <a:lnSpc>
                <a:spcPts val="3300"/>
              </a:lnSpc>
              <a:spcBef>
                <a:spcPct val="0"/>
              </a:spcBef>
              <a:spcAft>
                <a:spcPct val="0"/>
              </a:spcAft>
              <a:defRPr/>
            </a:pPr>
            <a:r>
              <a:rPr lang="en-GB" sz="4000" spc="-100" dirty="0" smtClean="0">
                <a:solidFill>
                  <a:srgbClr val="91785B"/>
                </a:solidFill>
                <a:latin typeface="Premier League" pitchFamily="2" charset="0"/>
                <a:cs typeface="Arial" charset="0"/>
              </a:rPr>
              <a:t> </a:t>
            </a:r>
            <a:r>
              <a:rPr lang="en-GB" sz="2800" spc="-100" dirty="0" smtClean="0">
                <a:solidFill>
                  <a:srgbClr val="91785B"/>
                </a:solidFill>
                <a:latin typeface="Premier League" pitchFamily="2" charset="0"/>
                <a:cs typeface="Arial" charset="0"/>
              </a:rPr>
              <a:t>96.3% </a:t>
            </a:r>
            <a:r>
              <a:rPr lang="en-GB" sz="2800" spc="-100" dirty="0">
                <a:solidFill>
                  <a:srgbClr val="91785B"/>
                </a:solidFill>
                <a:latin typeface="Premier League" pitchFamily="2" charset="0"/>
                <a:cs typeface="Arial" charset="0"/>
              </a:rPr>
              <a:t>STADIUM OCCUPANCY</a:t>
            </a:r>
          </a:p>
        </p:txBody>
      </p:sp>
      <p:sp>
        <p:nvSpPr>
          <p:cNvPr id="12" name="TextBox 11"/>
          <p:cNvSpPr txBox="1"/>
          <p:nvPr/>
        </p:nvSpPr>
        <p:spPr>
          <a:xfrm>
            <a:off x="402397" y="3067653"/>
            <a:ext cx="8051712" cy="861774"/>
          </a:xfrm>
          <a:prstGeom prst="rect">
            <a:avLst/>
          </a:prstGeom>
          <a:noFill/>
        </p:spPr>
        <p:txBody>
          <a:bodyPr wrap="square">
            <a:spAutoFit/>
          </a:bodyPr>
          <a:lstStyle/>
          <a:p>
            <a:pPr algn="ctr" fontAlgn="base">
              <a:lnSpc>
                <a:spcPts val="3000"/>
              </a:lnSpc>
              <a:spcBef>
                <a:spcPct val="0"/>
              </a:spcBef>
              <a:spcAft>
                <a:spcPct val="0"/>
              </a:spcAft>
              <a:defRPr/>
            </a:pPr>
            <a:r>
              <a:rPr lang="en-US" sz="2800" spc="-100" dirty="0" smtClean="0">
                <a:solidFill>
                  <a:srgbClr val="050528"/>
                </a:solidFill>
                <a:latin typeface="Premier League" pitchFamily="2" charset="0"/>
                <a:cs typeface="Arial" charset="0"/>
              </a:rPr>
              <a:t>AVERAGE </a:t>
            </a:r>
            <a:r>
              <a:rPr lang="en-US" sz="2800" b="1" spc="-100" dirty="0" smtClean="0">
                <a:solidFill>
                  <a:srgbClr val="050528"/>
                </a:solidFill>
                <a:latin typeface="Premier League" pitchFamily="2" charset="0"/>
                <a:cs typeface="Arial" charset="0"/>
              </a:rPr>
              <a:t>ATTENDANCE </a:t>
            </a:r>
          </a:p>
          <a:p>
            <a:pPr algn="ctr" fontAlgn="base">
              <a:lnSpc>
                <a:spcPts val="3000"/>
              </a:lnSpc>
              <a:spcBef>
                <a:spcPct val="0"/>
              </a:spcBef>
              <a:spcAft>
                <a:spcPct val="0"/>
              </a:spcAft>
              <a:defRPr/>
            </a:pPr>
            <a:r>
              <a:rPr lang="en-US" sz="2800" spc="-100" dirty="0" smtClean="0">
                <a:solidFill>
                  <a:srgbClr val="050528"/>
                </a:solidFill>
                <a:latin typeface="Premier League" pitchFamily="2" charset="0"/>
                <a:cs typeface="Arial" charset="0"/>
              </a:rPr>
              <a:t>36,481</a:t>
            </a:r>
            <a:endParaRPr lang="en-GB" sz="2800" spc="-100" dirty="0">
              <a:solidFill>
                <a:srgbClr val="050528"/>
              </a:solidFill>
              <a:latin typeface="Premier League" pitchFamily="2" charset="0"/>
              <a:cs typeface="Arial" charset="0"/>
            </a:endParaRPr>
          </a:p>
        </p:txBody>
      </p:sp>
      <p:sp>
        <p:nvSpPr>
          <p:cNvPr id="9" name="TextBox 8"/>
          <p:cNvSpPr txBox="1"/>
          <p:nvPr/>
        </p:nvSpPr>
        <p:spPr>
          <a:xfrm>
            <a:off x="402397" y="5005573"/>
            <a:ext cx="8051712" cy="477054"/>
          </a:xfrm>
          <a:prstGeom prst="rect">
            <a:avLst/>
          </a:prstGeom>
          <a:noFill/>
        </p:spPr>
        <p:txBody>
          <a:bodyPr wrap="square">
            <a:spAutoFit/>
          </a:bodyPr>
          <a:lstStyle/>
          <a:p>
            <a:pPr algn="ctr" fontAlgn="base">
              <a:lnSpc>
                <a:spcPts val="3000"/>
              </a:lnSpc>
              <a:spcBef>
                <a:spcPct val="0"/>
              </a:spcBef>
              <a:spcAft>
                <a:spcPct val="0"/>
              </a:spcAft>
              <a:defRPr/>
            </a:pPr>
            <a:r>
              <a:rPr lang="en-GB" sz="2800" spc="-100" dirty="0" smtClean="0">
                <a:solidFill>
                  <a:srgbClr val="050528"/>
                </a:solidFill>
                <a:latin typeface="Premier League" pitchFamily="2" charset="0"/>
                <a:cs typeface="Arial" charset="0"/>
              </a:rPr>
              <a:t>50 HOME GROWN PLAYER DEBUTS</a:t>
            </a:r>
            <a:endParaRPr lang="en-GB" sz="2800" spc="-100" dirty="0">
              <a:solidFill>
                <a:srgbClr val="050528"/>
              </a:solidFill>
              <a:latin typeface="Premier League" pitchFamily="2" charset="0"/>
              <a:cs typeface="Arial" charset="0"/>
            </a:endParaRPr>
          </a:p>
        </p:txBody>
      </p:sp>
    </p:spTree>
    <p:extLst>
      <p:ext uri="{BB962C8B-B14F-4D97-AF65-F5344CB8AC3E}">
        <p14:creationId xmlns:p14="http://schemas.microsoft.com/office/powerpoint/2010/main" val="2446484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ph type="tbl" idx="1"/>
            <p:extLst>
              <p:ext uri="{D42A27DB-BD31-4B8C-83A1-F6EECF244321}">
                <p14:modId xmlns:p14="http://schemas.microsoft.com/office/powerpoint/2010/main" val="3071081318"/>
              </p:ext>
            </p:extLst>
          </p:nvPr>
        </p:nvGraphicFramePr>
        <p:xfrm>
          <a:off x="395536" y="1628676"/>
          <a:ext cx="8297613" cy="4216731"/>
        </p:xfrm>
        <a:graphic>
          <a:graphicData uri="http://schemas.openxmlformats.org/drawingml/2006/table">
            <a:tbl>
              <a:tblPr firstRow="1" bandRow="1">
                <a:tableStyleId>{5C22544A-7EE6-4342-B048-85BDC9FD1C3A}</a:tableStyleId>
              </a:tblPr>
              <a:tblGrid>
                <a:gridCol w="5186700"/>
                <a:gridCol w="1499716"/>
                <a:gridCol w="1611197"/>
              </a:tblGrid>
              <a:tr h="504180">
                <a:tc>
                  <a:txBody>
                    <a:bodyPr/>
                    <a:lstStyle/>
                    <a:p>
                      <a:endParaRPr lang="en-GB" sz="2000" dirty="0">
                        <a:solidFill>
                          <a:schemeClr val="bg1"/>
                        </a:solidFill>
                      </a:endParaRPr>
                    </a:p>
                  </a:txBody>
                  <a:tcPr marL="91431" marR="91431" marT="45728" marB="4572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5052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bg1"/>
                          </a:solidFill>
                          <a:effectLst/>
                          <a:latin typeface="Arial" charset="0"/>
                        </a:rPr>
                        <a:t>1992/93</a:t>
                      </a:r>
                      <a:endParaRPr kumimoji="0" lang="en-US" sz="2000" b="1" i="0" u="none" strike="noStrike" cap="none" normalizeH="0" baseline="0" dirty="0" smtClean="0">
                        <a:ln>
                          <a:noFill/>
                        </a:ln>
                        <a:solidFill>
                          <a:schemeClr val="bg1"/>
                        </a:solidFill>
                        <a:effectLst/>
                        <a:latin typeface="Arial" charset="0"/>
                      </a:endParaRPr>
                    </a:p>
                  </a:txBody>
                  <a:tcPr marL="91431" marR="91431" marT="45728" marB="4572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5052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bg1"/>
                          </a:solidFill>
                          <a:effectLst/>
                          <a:latin typeface="Arial" charset="0"/>
                        </a:rPr>
                        <a:t>2015/16</a:t>
                      </a:r>
                      <a:endParaRPr kumimoji="0" lang="en-US" sz="2000" b="1" i="0" u="none" strike="noStrike" cap="none" normalizeH="0" baseline="0" dirty="0" smtClean="0">
                        <a:ln>
                          <a:noFill/>
                        </a:ln>
                        <a:solidFill>
                          <a:schemeClr val="bg1"/>
                        </a:solidFill>
                        <a:effectLst/>
                        <a:latin typeface="Arial" charset="0"/>
                      </a:endParaRPr>
                    </a:p>
                  </a:txBody>
                  <a:tcPr marL="91431" marR="91431" marT="45728" marB="4572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50528"/>
                    </a:solidFill>
                  </a:tcPr>
                </a:tc>
              </a:tr>
              <a:tr h="602299">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000" b="0" i="0" u="none" strike="noStrike" cap="none" normalizeH="0" baseline="0" dirty="0" smtClean="0">
                          <a:ln>
                            <a:noFill/>
                          </a:ln>
                          <a:solidFill>
                            <a:schemeClr val="tx2"/>
                          </a:solidFill>
                          <a:effectLst/>
                          <a:latin typeface="Arial" charset="0"/>
                        </a:rPr>
                        <a:t>AVERAGE ATTENDANCE </a:t>
                      </a:r>
                      <a:endParaRPr kumimoji="0" lang="en-US" sz="2000" b="0" i="0" u="none" strike="noStrike" cap="none" normalizeH="0" baseline="0" dirty="0" smtClean="0">
                        <a:ln>
                          <a:noFill/>
                        </a:ln>
                        <a:solidFill>
                          <a:schemeClr val="tx2"/>
                        </a:solidFill>
                        <a:effectLst/>
                        <a:latin typeface="Arial" charset="0"/>
                      </a:endParaRPr>
                    </a:p>
                  </a:txBody>
                  <a:tcPr marL="91431" marR="91431" marT="45728" marB="4572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2000" b="0" i="0" u="none" strike="noStrike" cap="none" normalizeH="0" baseline="0" dirty="0" smtClean="0">
                          <a:ln>
                            <a:noFill/>
                          </a:ln>
                          <a:solidFill>
                            <a:schemeClr val="tx2"/>
                          </a:solidFill>
                          <a:effectLst/>
                          <a:latin typeface="Arial" charset="0"/>
                        </a:rPr>
                        <a:t>21,125</a:t>
                      </a:r>
                      <a:endParaRPr kumimoji="0" lang="en-US" sz="2000" b="0" i="0" u="none" strike="noStrike" cap="none" normalizeH="0" baseline="0" dirty="0" smtClean="0">
                        <a:ln>
                          <a:noFill/>
                        </a:ln>
                        <a:solidFill>
                          <a:schemeClr val="tx2"/>
                        </a:solidFill>
                        <a:effectLst/>
                        <a:latin typeface="Arial" charset="0"/>
                      </a:endParaRPr>
                    </a:p>
                  </a:txBody>
                  <a:tcPr marL="91431" marR="91431" marT="45728" marB="4572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2"/>
                          </a:solidFill>
                          <a:effectLst/>
                          <a:latin typeface="Arial" charset="0"/>
                        </a:rPr>
                        <a:t>36,481</a:t>
                      </a:r>
                    </a:p>
                  </a:txBody>
                  <a:tcPr marL="91431" marR="91431" marT="45728" marB="4572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40000"/>
                        <a:lumOff val="60000"/>
                      </a:schemeClr>
                    </a:solidFill>
                  </a:tcPr>
                </a:tc>
              </a:tr>
              <a:tr h="602299">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000" b="0" i="0" u="none" strike="noStrike" cap="none" normalizeH="0" baseline="0" dirty="0" smtClean="0">
                          <a:ln>
                            <a:noFill/>
                          </a:ln>
                          <a:solidFill>
                            <a:schemeClr val="tx2"/>
                          </a:solidFill>
                          <a:effectLst/>
                          <a:latin typeface="Arial" charset="0"/>
                        </a:rPr>
                        <a:t>STADIUM OCCUPANCY</a:t>
                      </a:r>
                      <a:endParaRPr kumimoji="0" lang="en-US" sz="2000" b="0" i="0" u="none" strike="noStrike" cap="none" normalizeH="0" baseline="0" dirty="0" smtClean="0">
                        <a:ln>
                          <a:noFill/>
                        </a:ln>
                        <a:solidFill>
                          <a:schemeClr val="tx2"/>
                        </a:solidFill>
                        <a:effectLst/>
                        <a:latin typeface="Arial" charset="0"/>
                      </a:endParaRPr>
                    </a:p>
                  </a:txBody>
                  <a:tcPr marL="91431" marR="91431" marT="45728" marB="4572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2000" b="0" i="0" u="none" strike="noStrike" cap="none" normalizeH="0" baseline="0" dirty="0" smtClean="0">
                          <a:ln>
                            <a:noFill/>
                          </a:ln>
                          <a:solidFill>
                            <a:schemeClr val="tx2"/>
                          </a:solidFill>
                          <a:effectLst/>
                          <a:latin typeface="Arial" charset="0"/>
                        </a:rPr>
                        <a:t>69.6%</a:t>
                      </a:r>
                      <a:endParaRPr kumimoji="0" lang="en-US" sz="2000" b="0" i="0" u="none" strike="noStrike" cap="none" normalizeH="0" baseline="0" dirty="0" smtClean="0">
                        <a:ln>
                          <a:noFill/>
                        </a:ln>
                        <a:solidFill>
                          <a:schemeClr val="tx2"/>
                        </a:solidFill>
                        <a:effectLst/>
                        <a:latin typeface="Arial" charset="0"/>
                      </a:endParaRPr>
                    </a:p>
                  </a:txBody>
                  <a:tcPr marL="91431" marR="91431" marT="45728" marB="4572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2000" b="0" i="0" u="none" strike="noStrike" cap="none" normalizeH="0" baseline="0" dirty="0" smtClean="0">
                          <a:ln>
                            <a:noFill/>
                          </a:ln>
                          <a:solidFill>
                            <a:srgbClr val="0B023B"/>
                          </a:solidFill>
                          <a:effectLst/>
                          <a:latin typeface="Arial" charset="0"/>
                        </a:rPr>
                        <a:t>96.3%</a:t>
                      </a:r>
                      <a:endParaRPr kumimoji="0" lang="en-US" sz="2000" b="0" i="0" u="none" strike="noStrike" cap="none" normalizeH="0" baseline="0" dirty="0" smtClean="0">
                        <a:ln>
                          <a:noFill/>
                        </a:ln>
                        <a:solidFill>
                          <a:srgbClr val="0B023B"/>
                        </a:solidFill>
                        <a:effectLst/>
                        <a:latin typeface="Arial" charset="0"/>
                      </a:endParaRPr>
                    </a:p>
                  </a:txBody>
                  <a:tcPr marL="91431" marR="91431" marT="45728" marB="4572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40000"/>
                        <a:lumOff val="60000"/>
                      </a:schemeClr>
                    </a:solidFill>
                  </a:tcPr>
                </a:tc>
              </a:tr>
              <a:tr h="602299">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2"/>
                          </a:solidFill>
                          <a:effectLst/>
                          <a:latin typeface="Arial" charset="0"/>
                        </a:rPr>
                        <a:t>International Broadcast Territories</a:t>
                      </a:r>
                    </a:p>
                  </a:txBody>
                  <a:tcPr marL="91431" marR="91431" marT="45728" marB="4572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2"/>
                          </a:solidFill>
                          <a:effectLst/>
                          <a:latin typeface="Arial" charset="0"/>
                        </a:rPr>
                        <a:t>-</a:t>
                      </a:r>
                    </a:p>
                  </a:txBody>
                  <a:tcPr marL="91431" marR="91431" marT="45728" marB="4572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2000" b="0" i="0" u="none" strike="noStrike" cap="none" normalizeH="0" baseline="0" dirty="0" smtClean="0">
                          <a:ln>
                            <a:noFill/>
                          </a:ln>
                          <a:solidFill>
                            <a:schemeClr val="tx2"/>
                          </a:solidFill>
                          <a:effectLst/>
                          <a:latin typeface="Arial" charset="0"/>
                        </a:rPr>
                        <a:t>229</a:t>
                      </a:r>
                      <a:endParaRPr kumimoji="0" lang="en-US" sz="2000" b="0" i="0" u="none" strike="noStrike" cap="none" normalizeH="0" baseline="0" dirty="0" smtClean="0">
                        <a:ln>
                          <a:noFill/>
                        </a:ln>
                        <a:solidFill>
                          <a:schemeClr val="tx2"/>
                        </a:solidFill>
                        <a:effectLst/>
                        <a:latin typeface="Arial" charset="0"/>
                      </a:endParaRPr>
                    </a:p>
                  </a:txBody>
                  <a:tcPr marL="91431" marR="91431" marT="45728" marB="4572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40000"/>
                        <a:lumOff val="60000"/>
                      </a:schemeClr>
                    </a:solidFill>
                  </a:tcPr>
                </a:tc>
              </a:tr>
              <a:tr h="602299">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000" b="0" i="0" u="none" strike="noStrike" cap="none" normalizeH="0" baseline="0" dirty="0" smtClean="0">
                          <a:ln>
                            <a:noFill/>
                          </a:ln>
                          <a:solidFill>
                            <a:schemeClr val="tx2"/>
                          </a:solidFill>
                          <a:effectLst/>
                          <a:latin typeface="Arial" charset="0"/>
                        </a:rPr>
                        <a:t>International Broadcast Contracts</a:t>
                      </a:r>
                      <a:endParaRPr kumimoji="0" lang="en-US" sz="2000" b="0" i="0" u="none" strike="noStrike" cap="none" normalizeH="0" baseline="0" dirty="0" smtClean="0">
                        <a:ln>
                          <a:noFill/>
                        </a:ln>
                        <a:solidFill>
                          <a:schemeClr val="tx2"/>
                        </a:solidFill>
                        <a:effectLst/>
                        <a:latin typeface="Arial" charset="0"/>
                      </a:endParaRPr>
                    </a:p>
                  </a:txBody>
                  <a:tcPr marL="91431" marR="91431" marT="45728" marB="4572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2"/>
                          </a:solidFill>
                          <a:effectLst/>
                          <a:latin typeface="Arial" charset="0"/>
                        </a:rPr>
                        <a:t>1</a:t>
                      </a:r>
                    </a:p>
                  </a:txBody>
                  <a:tcPr marL="91431" marR="91431" marT="45728" marB="4572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2"/>
                          </a:solidFill>
                          <a:effectLst/>
                          <a:latin typeface="Arial" charset="0"/>
                        </a:rPr>
                        <a:t>80+</a:t>
                      </a:r>
                    </a:p>
                  </a:txBody>
                  <a:tcPr marL="91431" marR="91431" marT="45728" marB="4572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40000"/>
                        <a:lumOff val="60000"/>
                      </a:schemeClr>
                    </a:solidFill>
                  </a:tcPr>
                </a:tc>
              </a:tr>
              <a:tr h="602299">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000" b="0" i="0" u="none" strike="noStrike" cap="none" normalizeH="0" baseline="0" dirty="0" smtClean="0">
                          <a:ln>
                            <a:noFill/>
                          </a:ln>
                          <a:solidFill>
                            <a:schemeClr val="tx2"/>
                          </a:solidFill>
                          <a:effectLst/>
                          <a:latin typeface="Arial" charset="0"/>
                        </a:rPr>
                        <a:t>TOTAL INCOME GENERATED</a:t>
                      </a:r>
                      <a:endParaRPr kumimoji="0" lang="en-US" sz="2000" b="0" i="0" u="none" strike="noStrike" cap="none" normalizeH="0" baseline="0" dirty="0" smtClean="0">
                        <a:ln>
                          <a:noFill/>
                        </a:ln>
                        <a:solidFill>
                          <a:schemeClr val="tx2"/>
                        </a:solidFill>
                        <a:effectLst/>
                        <a:latin typeface="Arial" charset="0"/>
                      </a:endParaRPr>
                    </a:p>
                  </a:txBody>
                  <a:tcPr marL="91431" marR="91431" marT="45728" marB="4572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2000" b="0" i="0" u="none" strike="noStrike" cap="none" normalizeH="0" baseline="0" dirty="0" smtClean="0">
                          <a:ln>
                            <a:noFill/>
                          </a:ln>
                          <a:solidFill>
                            <a:schemeClr val="tx2"/>
                          </a:solidFill>
                          <a:effectLst/>
                          <a:latin typeface="Arial" charset="0"/>
                        </a:rPr>
                        <a:t>£40m</a:t>
                      </a:r>
                      <a:endParaRPr kumimoji="0" lang="en-US" sz="2000" b="0" i="0" u="none" strike="noStrike" cap="none" normalizeH="0" baseline="0" dirty="0" smtClean="0">
                        <a:ln>
                          <a:noFill/>
                        </a:ln>
                        <a:solidFill>
                          <a:schemeClr val="tx2"/>
                        </a:solidFill>
                        <a:effectLst/>
                        <a:latin typeface="Arial" charset="0"/>
                      </a:endParaRPr>
                    </a:p>
                  </a:txBody>
                  <a:tcPr marL="91431" marR="91431" marT="45728" marB="4572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2000" b="0" i="0" u="none" strike="noStrike" cap="none" normalizeH="0" baseline="0" dirty="0" smtClean="0">
                          <a:ln>
                            <a:noFill/>
                          </a:ln>
                          <a:solidFill>
                            <a:srgbClr val="0B023B"/>
                          </a:solidFill>
                          <a:effectLst/>
                          <a:latin typeface="Arial" charset="0"/>
                        </a:rPr>
                        <a:t>£1.975bn</a:t>
                      </a:r>
                      <a:endParaRPr kumimoji="0" lang="en-US" sz="2000" b="0" i="0" u="none" strike="noStrike" cap="none" normalizeH="0" baseline="0" dirty="0" smtClean="0">
                        <a:ln>
                          <a:noFill/>
                        </a:ln>
                        <a:solidFill>
                          <a:srgbClr val="0B023B"/>
                        </a:solidFill>
                        <a:effectLst/>
                        <a:latin typeface="Arial" charset="0"/>
                      </a:endParaRPr>
                    </a:p>
                  </a:txBody>
                  <a:tcPr marL="91431" marR="91431" marT="45728" marB="4572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40000"/>
                        <a:lumOff val="60000"/>
                      </a:schemeClr>
                    </a:solidFill>
                  </a:tcPr>
                </a:tc>
              </a:tr>
              <a:tr h="602299">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2"/>
                          </a:solidFill>
                          <a:effectLst/>
                          <a:latin typeface="Arial" charset="0"/>
                        </a:rPr>
                        <a:t>LOWER LEAGUES &amp; FOOTBALL DEVELOPMENT</a:t>
                      </a:r>
                    </a:p>
                  </a:txBody>
                  <a:tcPr marL="91431" marR="91431" marT="45728" marB="4572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2000" b="0" i="0" u="none" strike="noStrike" cap="none" normalizeH="0" baseline="0" dirty="0" smtClean="0">
                          <a:ln>
                            <a:noFill/>
                          </a:ln>
                          <a:solidFill>
                            <a:schemeClr val="tx2"/>
                          </a:solidFill>
                          <a:effectLst/>
                          <a:latin typeface="Arial" charset="0"/>
                        </a:rPr>
                        <a:t>£5m</a:t>
                      </a:r>
                      <a:endParaRPr kumimoji="0" lang="en-US" sz="2000" b="0" i="0" u="none" strike="noStrike" cap="none" normalizeH="0" baseline="0" dirty="0" smtClean="0">
                        <a:ln>
                          <a:noFill/>
                        </a:ln>
                        <a:solidFill>
                          <a:schemeClr val="tx2"/>
                        </a:solidFill>
                        <a:effectLst/>
                        <a:latin typeface="Arial" charset="0"/>
                      </a:endParaRPr>
                    </a:p>
                  </a:txBody>
                  <a:tcPr marL="91431" marR="91431" marT="45728" marB="4572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2000" b="0" i="0" u="none" strike="noStrike" cap="none" normalizeH="0" baseline="0" dirty="0" smtClean="0">
                          <a:ln>
                            <a:noFill/>
                          </a:ln>
                          <a:solidFill>
                            <a:srgbClr val="0B023B"/>
                          </a:solidFill>
                          <a:effectLst/>
                          <a:latin typeface="Arial" charset="0"/>
                        </a:rPr>
                        <a:t>£280m+</a:t>
                      </a:r>
                      <a:endParaRPr kumimoji="0" lang="en-US" sz="2000" b="0" i="0" u="none" strike="noStrike" cap="none" normalizeH="0" baseline="0" dirty="0" smtClean="0">
                        <a:ln>
                          <a:noFill/>
                        </a:ln>
                        <a:solidFill>
                          <a:srgbClr val="0B023B"/>
                        </a:solidFill>
                        <a:effectLst/>
                        <a:latin typeface="Arial" charset="0"/>
                      </a:endParaRPr>
                    </a:p>
                  </a:txBody>
                  <a:tcPr marL="91431" marR="91431" marT="45728" marB="45728"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40000"/>
                        <a:lumOff val="60000"/>
                      </a:schemeClr>
                    </a:solidFill>
                  </a:tcPr>
                </a:tc>
              </a:tr>
            </a:tbl>
          </a:graphicData>
        </a:graphic>
      </p:graphicFrame>
      <p:sp>
        <p:nvSpPr>
          <p:cNvPr id="6" name="Title 2"/>
          <p:cNvSpPr txBox="1">
            <a:spLocks/>
          </p:cNvSpPr>
          <p:nvPr/>
        </p:nvSpPr>
        <p:spPr>
          <a:xfrm>
            <a:off x="452437" y="827931"/>
            <a:ext cx="8235950" cy="792063"/>
          </a:xfrm>
          <a:prstGeom prst="rect">
            <a:avLst/>
          </a:prstGeom>
        </p:spPr>
        <p:txBody>
          <a:bodyPr/>
          <a:lstStyle>
            <a:lvl1pPr algn="ctr" defTabSz="914400" rtl="0" eaLnBrk="1" latinLnBrk="0" hangingPunct="1">
              <a:spcBef>
                <a:spcPct val="0"/>
              </a:spcBef>
              <a:buNone/>
              <a:defRPr sz="3200" b="0" kern="1200" cap="all" baseline="0">
                <a:solidFill>
                  <a:srgbClr val="000343"/>
                </a:solidFill>
                <a:latin typeface="+mj-lt"/>
                <a:ea typeface="+mj-ea"/>
                <a:cs typeface="+mj-cs"/>
              </a:defRPr>
            </a:lvl1pPr>
          </a:lstStyle>
          <a:p>
            <a:pPr>
              <a:defRPr/>
            </a:pPr>
            <a:r>
              <a:rPr lang="en-GB" sz="3600" b="1" dirty="0" smtClean="0"/>
              <a:t>PROGRESS 1992 </a:t>
            </a:r>
            <a:r>
              <a:rPr lang="en-GB" sz="3600" b="1" dirty="0"/>
              <a:t>-</a:t>
            </a:r>
            <a:r>
              <a:rPr lang="en-GB" sz="3600" b="1" dirty="0" smtClean="0"/>
              <a:t> 2016</a:t>
            </a:r>
            <a:endParaRPr lang="en-GB" sz="3600" b="1" dirty="0">
              <a:solidFill>
                <a:srgbClr val="050528"/>
              </a:solidFill>
            </a:endParaRPr>
          </a:p>
        </p:txBody>
      </p:sp>
      <p:sp>
        <p:nvSpPr>
          <p:cNvPr id="4" name="Text Placeholder 4"/>
          <p:cNvSpPr txBox="1">
            <a:spLocks/>
          </p:cNvSpPr>
          <p:nvPr/>
        </p:nvSpPr>
        <p:spPr>
          <a:xfrm>
            <a:off x="-3175" y="1223963"/>
            <a:ext cx="9147175" cy="246062"/>
          </a:xfrm>
          <a:prstGeom prst="rect">
            <a:avLst/>
          </a:prstGeom>
        </p:spPr>
        <p:txBody>
          <a:bodyPr anchor="ctr"/>
          <a:lstStyle>
            <a:lvl1pPr marL="342900" indent="-342900" algn="l" defTabSz="914400" rtl="0" eaLnBrk="1" latinLnBrk="0" hangingPunct="1">
              <a:spcBef>
                <a:spcPct val="20000"/>
              </a:spcBef>
              <a:buClr>
                <a:schemeClr val="accent2"/>
              </a:buClr>
              <a:buFont typeface="Arial" pitchFamily="34" charset="0"/>
              <a:buChar char="•"/>
              <a:defRPr sz="2000" kern="1200">
                <a:solidFill>
                  <a:srgbClr val="000343"/>
                </a:solidFill>
                <a:latin typeface="+mn-lt"/>
                <a:ea typeface="+mn-ea"/>
                <a:cs typeface="+mn-cs"/>
              </a:defRPr>
            </a:lvl1pPr>
            <a:lvl2pPr marL="742950" indent="-285750" algn="l" defTabSz="914400" rtl="0" eaLnBrk="1" latinLnBrk="0" hangingPunct="1">
              <a:spcBef>
                <a:spcPct val="20000"/>
              </a:spcBef>
              <a:buClr>
                <a:schemeClr val="accent2"/>
              </a:buClr>
              <a:buFont typeface="Arial" pitchFamily="34" charset="0"/>
              <a:buChar char="–"/>
              <a:defRPr sz="2000" kern="1200">
                <a:solidFill>
                  <a:srgbClr val="000343"/>
                </a:solidFill>
                <a:latin typeface="+mn-lt"/>
                <a:ea typeface="+mn-ea"/>
                <a:cs typeface="+mn-cs"/>
              </a:defRPr>
            </a:lvl2pPr>
            <a:lvl3pPr marL="1069975" indent="-228600" algn="l" defTabSz="914400" rtl="0" eaLnBrk="1" latinLnBrk="0" hangingPunct="1">
              <a:spcBef>
                <a:spcPct val="20000"/>
              </a:spcBef>
              <a:buClr>
                <a:schemeClr val="accent2"/>
              </a:buClr>
              <a:buFont typeface="Arial" pitchFamily="34" charset="0"/>
              <a:buChar char="•"/>
              <a:defRPr sz="2000" kern="1200">
                <a:solidFill>
                  <a:srgbClr val="000343"/>
                </a:solidFill>
                <a:latin typeface="+mn-lt"/>
                <a:ea typeface="+mn-ea"/>
                <a:cs typeface="+mn-cs"/>
              </a:defRPr>
            </a:lvl3pPr>
            <a:lvl4pPr marL="1600200" indent="-228600" algn="l" defTabSz="914400" rtl="0" eaLnBrk="1" latinLnBrk="0" hangingPunct="1">
              <a:spcBef>
                <a:spcPct val="20000"/>
              </a:spcBef>
              <a:buClr>
                <a:schemeClr val="accent2"/>
              </a:buClr>
              <a:buFont typeface="Arial" pitchFamily="34" charset="0"/>
              <a:buChar char="−"/>
              <a:defRPr sz="2000" kern="1200">
                <a:solidFill>
                  <a:srgbClr val="000343"/>
                </a:solidFill>
                <a:latin typeface="+mn-lt"/>
                <a:ea typeface="+mn-ea"/>
                <a:cs typeface="+mn-cs"/>
              </a:defRPr>
            </a:lvl4pPr>
            <a:lvl5pPr marL="2057400" indent="-228600" algn="l" defTabSz="914400" rtl="0" eaLnBrk="1" latinLnBrk="0" hangingPunct="1">
              <a:spcBef>
                <a:spcPct val="20000"/>
              </a:spcBef>
              <a:buClr>
                <a:schemeClr val="accent2"/>
              </a:buClr>
              <a:buFont typeface="Arial" pitchFamily="34" charset="0"/>
              <a:buChar char="»"/>
              <a:defRPr sz="2000" kern="1200">
                <a:solidFill>
                  <a:srgbClr val="00034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999999"/>
              </a:buClr>
              <a:buFont typeface="Arial" pitchFamily="34" charset="0"/>
              <a:buNone/>
              <a:defRPr/>
            </a:pPr>
            <a:endParaRPr lang="en-GB" dirty="0">
              <a:solidFill>
                <a:srgbClr val="050528"/>
              </a:solidFill>
              <a:latin typeface="Premier League"/>
            </a:endParaRPr>
          </a:p>
        </p:txBody>
      </p:sp>
    </p:spTree>
    <p:extLst>
      <p:ext uri="{BB962C8B-B14F-4D97-AF65-F5344CB8AC3E}">
        <p14:creationId xmlns:p14="http://schemas.microsoft.com/office/powerpoint/2010/main" val="217938747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hangingPunct="1"/>
            <a:r>
              <a:rPr lang="en-GB" altLang="en-US" b="1" dirty="0" smtClean="0">
                <a:solidFill>
                  <a:srgbClr val="0B023B"/>
                </a:solidFill>
              </a:rPr>
              <a:t>ATTENDANCES</a:t>
            </a:r>
            <a:r>
              <a:rPr lang="en-GB" altLang="en-US" sz="2800" b="1" dirty="0"/>
              <a:t> </a:t>
            </a:r>
            <a:r>
              <a:rPr lang="en-GB" altLang="en-US" b="1" dirty="0" smtClean="0">
                <a:solidFill>
                  <a:schemeClr val="accent1"/>
                </a:solidFill>
              </a:rPr>
              <a:t>1992/93 to 2015/16</a:t>
            </a:r>
          </a:p>
        </p:txBody>
      </p:sp>
      <p:graphicFrame>
        <p:nvGraphicFramePr>
          <p:cNvPr id="2" name="Object 3"/>
          <p:cNvGraphicFramePr>
            <a:graphicFrameLocks noGrp="1" noChangeAspect="1"/>
          </p:cNvGraphicFramePr>
          <p:nvPr>
            <p:ph type="chart" idx="1"/>
            <p:extLst>
              <p:ext uri="{D42A27DB-BD31-4B8C-83A1-F6EECF244321}">
                <p14:modId xmlns:p14="http://schemas.microsoft.com/office/powerpoint/2010/main" val="3216311012"/>
              </p:ext>
            </p:extLst>
          </p:nvPr>
        </p:nvGraphicFramePr>
        <p:xfrm>
          <a:off x="649288" y="1273175"/>
          <a:ext cx="7834312" cy="46640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46052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334376746"/>
              </p:ext>
            </p:extLst>
          </p:nvPr>
        </p:nvGraphicFramePr>
        <p:xfrm>
          <a:off x="683568" y="1320566"/>
          <a:ext cx="8284739" cy="5132770"/>
        </p:xfrm>
        <a:graphic>
          <a:graphicData uri="http://schemas.openxmlformats.org/drawingml/2006/table">
            <a:tbl>
              <a:tblPr firstRow="1" bandRow="1">
                <a:tableStyleId>{5C22544A-7EE6-4342-B048-85BDC9FD1C3A}</a:tableStyleId>
              </a:tblPr>
              <a:tblGrid>
                <a:gridCol w="2452091"/>
                <a:gridCol w="5832648"/>
              </a:tblGrid>
              <a:tr h="864096">
                <a:tc>
                  <a:txBody>
                    <a:bodyPr/>
                    <a:lstStyle/>
                    <a:p>
                      <a:r>
                        <a:rPr lang="en-GB" sz="4400" b="0" dirty="0" smtClean="0">
                          <a:solidFill>
                            <a:schemeClr val="tx1"/>
                          </a:solidFill>
                        </a:rPr>
                        <a:t>o</a:t>
                      </a:r>
                      <a:r>
                        <a:rPr lang="en-GB" sz="3600" b="0" dirty="0" smtClean="0">
                          <a:solidFill>
                            <a:schemeClr val="tx1"/>
                          </a:solidFill>
                        </a:rPr>
                        <a:t>ccupancy</a:t>
                      </a:r>
                      <a:endParaRPr lang="en-GB" sz="3600" b="0" dirty="0">
                        <a:solidFill>
                          <a:schemeClr val="tx1"/>
                        </a:solidFill>
                      </a:endParaRPr>
                    </a:p>
                  </a:txBody>
                  <a:tcPr marL="91433" marR="91433" marT="45709" marB="4570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0CFE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0" dirty="0" smtClean="0">
                          <a:solidFill>
                            <a:schemeClr val="tx1"/>
                          </a:solidFill>
                        </a:rPr>
                        <a:t>96.3%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baseline="0" dirty="0" smtClean="0">
                          <a:solidFill>
                            <a:schemeClr val="tx2"/>
                          </a:solidFill>
                        </a:rPr>
                        <a:t> </a:t>
                      </a:r>
                      <a:endParaRPr lang="en-GB" sz="2200" b="0" dirty="0">
                        <a:solidFill>
                          <a:schemeClr val="tx2"/>
                        </a:solidFill>
                      </a:endParaRPr>
                    </a:p>
                  </a:txBody>
                  <a:tcPr marL="91433" marR="91433" marT="45709" marB="4570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0CFE3"/>
                    </a:solidFill>
                  </a:tcPr>
                </a:tc>
              </a:tr>
              <a:tr h="673609">
                <a:tc>
                  <a:txBody>
                    <a:bodyPr/>
                    <a:lstStyle/>
                    <a:p>
                      <a:r>
                        <a:rPr lang="en-GB" sz="4400" b="0" dirty="0" smtClean="0">
                          <a:solidFill>
                            <a:schemeClr val="tx1"/>
                          </a:solidFill>
                        </a:rPr>
                        <a:t>w</a:t>
                      </a:r>
                      <a:r>
                        <a:rPr lang="en-GB" sz="3600" b="0" dirty="0" smtClean="0">
                          <a:solidFill>
                            <a:schemeClr val="tx1"/>
                          </a:solidFill>
                        </a:rPr>
                        <a:t>omen</a:t>
                      </a:r>
                      <a:endParaRPr lang="en-GB" sz="3600" b="0" dirty="0">
                        <a:solidFill>
                          <a:schemeClr val="tx1"/>
                        </a:solidFill>
                      </a:endParaRPr>
                    </a:p>
                  </a:txBody>
                  <a:tcPr marL="91433" marR="91433" marT="45709" marB="4570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8E7F1"/>
                    </a:solidFill>
                  </a:tcPr>
                </a:tc>
                <a:tc>
                  <a:txBody>
                    <a:bodyPr/>
                    <a:lstStyle/>
                    <a:p>
                      <a:r>
                        <a:rPr lang="en-GB" sz="3200" b="0" dirty="0" smtClean="0">
                          <a:solidFill>
                            <a:schemeClr val="tx1"/>
                          </a:solidFill>
                        </a:rPr>
                        <a:t>25%</a:t>
                      </a:r>
                      <a:endParaRPr lang="en-GB" sz="3200" b="0" dirty="0">
                        <a:solidFill>
                          <a:schemeClr val="tx1"/>
                        </a:solidFill>
                      </a:endParaRPr>
                    </a:p>
                  </a:txBody>
                  <a:tcPr marL="91433" marR="91433" marT="45709" marB="4570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8E7F1"/>
                    </a:solidFill>
                  </a:tcPr>
                </a:tc>
              </a:tr>
              <a:tr h="673609">
                <a:tc>
                  <a:txBody>
                    <a:bodyPr/>
                    <a:lstStyle/>
                    <a:p>
                      <a:r>
                        <a:rPr lang="en-GB" sz="4000" baseline="0" dirty="0" smtClean="0"/>
                        <a:t>A</a:t>
                      </a:r>
                      <a:r>
                        <a:rPr lang="en-GB" sz="2800" baseline="0" dirty="0" smtClean="0"/>
                        <a:t>DULTS</a:t>
                      </a:r>
                      <a:endParaRPr lang="en-GB" sz="2800" dirty="0"/>
                    </a:p>
                  </a:txBody>
                  <a:tcPr marL="91433" marR="91433" marT="45709" marB="4570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0CFE3"/>
                    </a:solidFill>
                  </a:tcPr>
                </a:tc>
                <a:tc>
                  <a:txBody>
                    <a:bodyPr/>
                    <a:lstStyle/>
                    <a:p>
                      <a:r>
                        <a:rPr lang="en-GB" sz="2800" dirty="0" smtClean="0"/>
                        <a:t>Average</a:t>
                      </a:r>
                      <a:r>
                        <a:rPr lang="en-GB" sz="2800" baseline="0" dirty="0" smtClean="0"/>
                        <a:t> age </a:t>
                      </a:r>
                      <a:r>
                        <a:rPr lang="en-GB" sz="2800" dirty="0" smtClean="0"/>
                        <a:t>41</a:t>
                      </a:r>
                      <a:endParaRPr lang="en-GB" sz="2800" dirty="0"/>
                    </a:p>
                  </a:txBody>
                  <a:tcPr marL="91433" marR="91433" marT="45709" marB="4570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0CFE3"/>
                    </a:solidFill>
                  </a:tcPr>
                </a:tc>
              </a:tr>
              <a:tr h="673609">
                <a:tc>
                  <a:txBody>
                    <a:bodyPr/>
                    <a:lstStyle/>
                    <a:p>
                      <a:r>
                        <a:rPr lang="en-GB" sz="3600" dirty="0" smtClean="0"/>
                        <a:t>18</a:t>
                      </a:r>
                      <a:r>
                        <a:rPr lang="en-GB" sz="3600" baseline="0" dirty="0" smtClean="0"/>
                        <a:t> to </a:t>
                      </a:r>
                      <a:r>
                        <a:rPr lang="en-GB" sz="3600" dirty="0" smtClean="0"/>
                        <a:t>34  </a:t>
                      </a:r>
                      <a:endParaRPr lang="en-GB" sz="3600" dirty="0"/>
                    </a:p>
                  </a:txBody>
                  <a:tcPr marL="91433" marR="91433" marT="45709" marB="4570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8E7F1"/>
                    </a:solidFill>
                  </a:tcPr>
                </a:tc>
                <a:tc>
                  <a:txBody>
                    <a:bodyPr/>
                    <a:lstStyle/>
                    <a:p>
                      <a:r>
                        <a:rPr lang="en-GB" sz="3200" dirty="0" smtClean="0"/>
                        <a:t>40%</a:t>
                      </a:r>
                      <a:r>
                        <a:rPr lang="en-GB" sz="3200" baseline="0" dirty="0" smtClean="0"/>
                        <a:t> </a:t>
                      </a:r>
                      <a:endParaRPr lang="en-GB" sz="3200" dirty="0"/>
                    </a:p>
                  </a:txBody>
                  <a:tcPr marL="91433" marR="91433" marT="45709" marB="4570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8E7F1"/>
                    </a:solidFill>
                  </a:tcPr>
                </a:tc>
              </a:tr>
              <a:tr h="673609">
                <a:tc>
                  <a:txBody>
                    <a:bodyPr/>
                    <a:lstStyle/>
                    <a:p>
                      <a:r>
                        <a:rPr lang="en-GB" sz="3600" dirty="0" smtClean="0"/>
                        <a:t>BME</a:t>
                      </a:r>
                      <a:endParaRPr lang="en-GB" sz="3600" dirty="0"/>
                    </a:p>
                  </a:txBody>
                  <a:tcPr marL="91433" marR="91433" marT="45709" marB="4570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0CFE3"/>
                    </a:solidFill>
                  </a:tcPr>
                </a:tc>
                <a:tc>
                  <a:txBody>
                    <a:bodyPr/>
                    <a:lstStyle/>
                    <a:p>
                      <a:r>
                        <a:rPr lang="en-GB" sz="3200" dirty="0" smtClean="0"/>
                        <a:t>12%</a:t>
                      </a:r>
                      <a:r>
                        <a:rPr lang="en-GB" sz="3200" baseline="0" dirty="0" smtClean="0"/>
                        <a:t> </a:t>
                      </a:r>
                      <a:endParaRPr lang="en-GB" sz="2200" dirty="0"/>
                    </a:p>
                  </a:txBody>
                  <a:tcPr marL="91433" marR="91433" marT="45709" marB="4570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0CFE3"/>
                    </a:solidFill>
                  </a:tcPr>
                </a:tc>
              </a:tr>
              <a:tr h="673609">
                <a:tc>
                  <a:txBody>
                    <a:bodyPr/>
                    <a:lstStyle/>
                    <a:p>
                      <a:r>
                        <a:rPr lang="en-GB" sz="3600" dirty="0" smtClean="0"/>
                        <a:t>Under</a:t>
                      </a:r>
                      <a:r>
                        <a:rPr lang="en-GB" sz="3600" baseline="0" dirty="0" smtClean="0"/>
                        <a:t> </a:t>
                      </a:r>
                      <a:r>
                        <a:rPr lang="en-GB" sz="3600" dirty="0" smtClean="0"/>
                        <a:t>16</a:t>
                      </a:r>
                      <a:r>
                        <a:rPr lang="en-GB" sz="3200" baseline="0" dirty="0" smtClean="0"/>
                        <a:t> </a:t>
                      </a:r>
                      <a:endParaRPr lang="en-GB" sz="3200" dirty="0"/>
                    </a:p>
                  </a:txBody>
                  <a:tcPr marL="91433" marR="91433" marT="45709" marB="4570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8E7F1"/>
                    </a:solidFill>
                  </a:tcPr>
                </a:tc>
                <a:tc>
                  <a:txBody>
                    <a:bodyPr/>
                    <a:lstStyle/>
                    <a:p>
                      <a:r>
                        <a:rPr lang="en-GB" sz="3200" dirty="0" smtClean="0"/>
                        <a:t>12% of season ticket holders </a:t>
                      </a:r>
                      <a:endParaRPr lang="en-GB" sz="3200" dirty="0"/>
                    </a:p>
                  </a:txBody>
                  <a:tcPr marL="91433" marR="91433" marT="45709" marB="4570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8E7F1"/>
                    </a:solidFill>
                  </a:tcPr>
                </a:tc>
              </a:tr>
              <a:tr h="673609">
                <a:tc>
                  <a:txBody>
                    <a:bodyPr/>
                    <a:lstStyle/>
                    <a:p>
                      <a:r>
                        <a:rPr lang="en-GB" sz="3200" dirty="0" smtClean="0"/>
                        <a:t>Away tickets</a:t>
                      </a:r>
                      <a:endParaRPr lang="en-GB" sz="3200" dirty="0"/>
                    </a:p>
                  </a:txBody>
                  <a:tcPr marL="91433" marR="91433" marT="45709" marB="4570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0CFE3"/>
                    </a:solidFill>
                  </a:tcPr>
                </a:tc>
                <a:tc>
                  <a:txBody>
                    <a:bodyPr/>
                    <a:lstStyle/>
                    <a:p>
                      <a:r>
                        <a:rPr lang="en-GB" sz="3200" dirty="0" smtClean="0"/>
                        <a:t>£30</a:t>
                      </a:r>
                      <a:endParaRPr lang="en-GB" sz="3200" dirty="0"/>
                    </a:p>
                  </a:txBody>
                  <a:tcPr marL="91433" marR="91433" marT="45709" marB="4570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0CFE3"/>
                    </a:solidFill>
                  </a:tcPr>
                </a:tc>
              </a:tr>
            </a:tbl>
          </a:graphicData>
        </a:graphic>
      </p:graphicFrame>
      <p:sp>
        <p:nvSpPr>
          <p:cNvPr id="5" name="Title 1"/>
          <p:cNvSpPr txBox="1">
            <a:spLocks/>
          </p:cNvSpPr>
          <p:nvPr/>
        </p:nvSpPr>
        <p:spPr bwMode="auto">
          <a:xfrm>
            <a:off x="323528" y="692696"/>
            <a:ext cx="8493125" cy="584200"/>
          </a:xfrm>
          <a:prstGeom prst="rect">
            <a:avLst/>
          </a:prstGeom>
          <a:noFill/>
          <a:ln>
            <a:noFill/>
          </a:ln>
          <a:extLst/>
        </p:spPr>
        <p:txBody>
          <a:bodyPr lIns="0" tIns="0" rIns="0" bIns="0"/>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fontAlgn="base">
              <a:spcBef>
                <a:spcPct val="0"/>
              </a:spcBef>
              <a:spcAft>
                <a:spcPct val="0"/>
              </a:spcAft>
              <a:defRPr sz="2400" b="1">
                <a:solidFill>
                  <a:schemeClr val="tx2"/>
                </a:solidFill>
                <a:latin typeface="Arial" charset="0"/>
              </a:defRPr>
            </a:lvl6pPr>
            <a:lvl7pPr marL="914400" algn="l" rtl="0" fontAlgn="base">
              <a:spcBef>
                <a:spcPct val="0"/>
              </a:spcBef>
              <a:spcAft>
                <a:spcPct val="0"/>
              </a:spcAft>
              <a:defRPr sz="2400" b="1">
                <a:solidFill>
                  <a:schemeClr val="tx2"/>
                </a:solidFill>
                <a:latin typeface="Arial" charset="0"/>
              </a:defRPr>
            </a:lvl7pPr>
            <a:lvl8pPr marL="1371600" algn="l" rtl="0" fontAlgn="base">
              <a:spcBef>
                <a:spcPct val="0"/>
              </a:spcBef>
              <a:spcAft>
                <a:spcPct val="0"/>
              </a:spcAft>
              <a:defRPr sz="2400" b="1">
                <a:solidFill>
                  <a:schemeClr val="tx2"/>
                </a:solidFill>
                <a:latin typeface="Arial" charset="0"/>
              </a:defRPr>
            </a:lvl8pPr>
            <a:lvl9pPr marL="1828800" algn="l" rtl="0" fontAlgn="base">
              <a:spcBef>
                <a:spcPct val="0"/>
              </a:spcBef>
              <a:spcAft>
                <a:spcPct val="0"/>
              </a:spcAft>
              <a:defRPr sz="2400" b="1">
                <a:solidFill>
                  <a:schemeClr val="tx2"/>
                </a:solidFill>
                <a:latin typeface="Arial" charset="0"/>
              </a:defRPr>
            </a:lvl9pPr>
          </a:lstStyle>
          <a:p>
            <a:pPr algn="ctr" eaLnBrk="1" fontAlgn="auto" hangingPunct="1">
              <a:spcAft>
                <a:spcPts val="0"/>
              </a:spcAft>
              <a:defRPr/>
            </a:pPr>
            <a:r>
              <a:rPr lang="en-GB" sz="4000" dirty="0" smtClean="0"/>
              <a:t>AUDIENCE DEMOGRAPHIC</a:t>
            </a:r>
            <a:br>
              <a:rPr lang="en-GB" sz="4000" dirty="0" smtClean="0"/>
            </a:br>
            <a:endParaRPr lang="en-GB" sz="4000" kern="0" dirty="0">
              <a:solidFill>
                <a:srgbClr val="EE193A"/>
              </a:solidFill>
            </a:endParaRPr>
          </a:p>
        </p:txBody>
      </p:sp>
    </p:spTree>
    <p:extLst>
      <p:ext uri="{BB962C8B-B14F-4D97-AF65-F5344CB8AC3E}">
        <p14:creationId xmlns:p14="http://schemas.microsoft.com/office/powerpoint/2010/main" val="204678637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Placeholder 11"/>
          <p:cNvGraphicFramePr>
            <a:graphicFrameLocks/>
          </p:cNvGraphicFramePr>
          <p:nvPr>
            <p:extLst>
              <p:ext uri="{D42A27DB-BD31-4B8C-83A1-F6EECF244321}">
                <p14:modId xmlns:p14="http://schemas.microsoft.com/office/powerpoint/2010/main" val="4235258401"/>
              </p:ext>
            </p:extLst>
          </p:nvPr>
        </p:nvGraphicFramePr>
        <p:xfrm>
          <a:off x="908050" y="1414326"/>
          <a:ext cx="7344816" cy="504056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115616" y="6487452"/>
            <a:ext cx="2708672" cy="276999"/>
          </a:xfrm>
          <a:prstGeom prst="rect">
            <a:avLst/>
          </a:prstGeom>
          <a:noFill/>
        </p:spPr>
        <p:txBody>
          <a:bodyPr wrap="square" rtlCol="0">
            <a:spAutoFit/>
          </a:bodyPr>
          <a:lstStyle/>
          <a:p>
            <a:r>
              <a:rPr lang="en-GB" sz="1200" b="1" dirty="0" smtClean="0"/>
              <a:t>Source: Deloitte</a:t>
            </a:r>
            <a:endParaRPr lang="en-GB" sz="1200" b="1" dirty="0"/>
          </a:p>
        </p:txBody>
      </p:sp>
      <p:sp>
        <p:nvSpPr>
          <p:cNvPr id="5" name="Title 1"/>
          <p:cNvSpPr txBox="1">
            <a:spLocks/>
          </p:cNvSpPr>
          <p:nvPr/>
        </p:nvSpPr>
        <p:spPr>
          <a:xfrm>
            <a:off x="251520" y="274638"/>
            <a:ext cx="8686800" cy="9318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3200" b="1" dirty="0" smtClean="0">
                <a:solidFill>
                  <a:srgbClr val="0B023B"/>
                </a:solidFill>
              </a:rPr>
              <a:t>PREMIER LEAGUE CLUBS’ TURNOVER ANALYSIS</a:t>
            </a:r>
            <a:br>
              <a:rPr lang="en-GB" altLang="en-US" sz="3200" b="1" dirty="0" smtClean="0">
                <a:solidFill>
                  <a:srgbClr val="0B023B"/>
                </a:solidFill>
              </a:rPr>
            </a:br>
            <a:r>
              <a:rPr lang="en-GB" altLang="en-US" sz="2800" b="1" dirty="0" smtClean="0">
                <a:solidFill>
                  <a:srgbClr val="E00034"/>
                </a:solidFill>
              </a:rPr>
              <a:t>2007/08 to 2013/14 Actual and 2015/16 Projected  (€m)</a:t>
            </a:r>
          </a:p>
        </p:txBody>
      </p:sp>
    </p:spTree>
    <p:extLst>
      <p:ext uri="{BB962C8B-B14F-4D97-AF65-F5344CB8AC3E}">
        <p14:creationId xmlns:p14="http://schemas.microsoft.com/office/powerpoint/2010/main" val="3377690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Clares DD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mier League Alternative Title">
  <a:themeElements>
    <a:clrScheme name="Premier League Alternative Title 1">
      <a:dk1>
        <a:srgbClr val="0B023B"/>
      </a:dk1>
      <a:lt1>
        <a:srgbClr val="FFFFFF"/>
      </a:lt1>
      <a:dk2>
        <a:srgbClr val="0B023B"/>
      </a:dk2>
      <a:lt2>
        <a:srgbClr val="999999"/>
      </a:lt2>
      <a:accent1>
        <a:srgbClr val="E00034"/>
      </a:accent1>
      <a:accent2>
        <a:srgbClr val="64A0C8"/>
      </a:accent2>
      <a:accent3>
        <a:srgbClr val="FFFFFF"/>
      </a:accent3>
      <a:accent4>
        <a:srgbClr val="080131"/>
      </a:accent4>
      <a:accent5>
        <a:srgbClr val="EDAAAE"/>
      </a:accent5>
      <a:accent6>
        <a:srgbClr val="5A91B5"/>
      </a:accent6>
      <a:hlink>
        <a:srgbClr val="007363"/>
      </a:hlink>
      <a:folHlink>
        <a:srgbClr val="879637"/>
      </a:folHlink>
    </a:clrScheme>
    <a:fontScheme name="Premier League Alternative Tit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91440" rIns="91440" bIns="9144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91440" rIns="91440" bIns="9144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Premier League Alternative Title 1">
        <a:dk1>
          <a:srgbClr val="0B023B"/>
        </a:dk1>
        <a:lt1>
          <a:srgbClr val="FFFFFF"/>
        </a:lt1>
        <a:dk2>
          <a:srgbClr val="0B023B"/>
        </a:dk2>
        <a:lt2>
          <a:srgbClr val="999999"/>
        </a:lt2>
        <a:accent1>
          <a:srgbClr val="E00034"/>
        </a:accent1>
        <a:accent2>
          <a:srgbClr val="64A0C8"/>
        </a:accent2>
        <a:accent3>
          <a:srgbClr val="FFFFFF"/>
        </a:accent3>
        <a:accent4>
          <a:srgbClr val="080131"/>
        </a:accent4>
        <a:accent5>
          <a:srgbClr val="EDAAAE"/>
        </a:accent5>
        <a:accent6>
          <a:srgbClr val="5A91B5"/>
        </a:accent6>
        <a:hlink>
          <a:srgbClr val="007363"/>
        </a:hlink>
        <a:folHlink>
          <a:srgbClr val="87963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remier League Alternative Title">
  <a:themeElements>
    <a:clrScheme name="Premier League Alternative Title 1">
      <a:dk1>
        <a:srgbClr val="0B023B"/>
      </a:dk1>
      <a:lt1>
        <a:srgbClr val="FFFFFF"/>
      </a:lt1>
      <a:dk2>
        <a:srgbClr val="0B023B"/>
      </a:dk2>
      <a:lt2>
        <a:srgbClr val="999999"/>
      </a:lt2>
      <a:accent1>
        <a:srgbClr val="E00034"/>
      </a:accent1>
      <a:accent2>
        <a:srgbClr val="64A0C8"/>
      </a:accent2>
      <a:accent3>
        <a:srgbClr val="FFFFFF"/>
      </a:accent3>
      <a:accent4>
        <a:srgbClr val="080131"/>
      </a:accent4>
      <a:accent5>
        <a:srgbClr val="EDAAAE"/>
      </a:accent5>
      <a:accent6>
        <a:srgbClr val="5A91B5"/>
      </a:accent6>
      <a:hlink>
        <a:srgbClr val="007363"/>
      </a:hlink>
      <a:folHlink>
        <a:srgbClr val="879637"/>
      </a:folHlink>
    </a:clrScheme>
    <a:fontScheme name="Premier League Alternative Tit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91440" rIns="91440" bIns="9144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91440" rIns="91440" bIns="9144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Premier League Alternative Title 1">
        <a:dk1>
          <a:srgbClr val="0B023B"/>
        </a:dk1>
        <a:lt1>
          <a:srgbClr val="FFFFFF"/>
        </a:lt1>
        <a:dk2>
          <a:srgbClr val="0B023B"/>
        </a:dk2>
        <a:lt2>
          <a:srgbClr val="999999"/>
        </a:lt2>
        <a:accent1>
          <a:srgbClr val="E00034"/>
        </a:accent1>
        <a:accent2>
          <a:srgbClr val="64A0C8"/>
        </a:accent2>
        <a:accent3>
          <a:srgbClr val="FFFFFF"/>
        </a:accent3>
        <a:accent4>
          <a:srgbClr val="080131"/>
        </a:accent4>
        <a:accent5>
          <a:srgbClr val="EDAAAE"/>
        </a:accent5>
        <a:accent6>
          <a:srgbClr val="5A91B5"/>
        </a:accent6>
        <a:hlink>
          <a:srgbClr val="007363"/>
        </a:hlink>
        <a:folHlink>
          <a:srgbClr val="87963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Clares DD1</Template>
  <TotalTime>2161</TotalTime>
  <Words>930</Words>
  <Application>Microsoft Office PowerPoint</Application>
  <PresentationFormat>On-screen Show (4:3)</PresentationFormat>
  <Paragraphs>294</Paragraphs>
  <Slides>41</Slides>
  <Notes>10</Notes>
  <HiddenSlides>0</HiddenSlides>
  <MMClips>3</MMClip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Clares DD1</vt:lpstr>
      <vt:lpstr>Premier League Alternative Title</vt:lpstr>
      <vt:lpstr>1_Premier League Alternative Title</vt:lpstr>
      <vt:lpstr>PowerPoint Presentation</vt:lpstr>
      <vt:lpstr>PL Formation VT </vt:lpstr>
      <vt:lpstr>PowerPoint Presentation</vt:lpstr>
      <vt:lpstr>THE VIRTUOUS CIRCLE IT STARTS AND ENDS WITH THE BEST FOOTBALL</vt:lpstr>
      <vt:lpstr>A REVIEW OF SEASON 2015/16</vt:lpstr>
      <vt:lpstr>PowerPoint Presentation</vt:lpstr>
      <vt:lpstr>ATTENDANCES 1992/93 to 2015/16</vt:lpstr>
      <vt:lpstr>PowerPoint Presentation</vt:lpstr>
      <vt:lpstr>PowerPoint Presentation</vt:lpstr>
      <vt:lpstr>PL FOUNDER MEMBERS AGREEMENT</vt:lpstr>
      <vt:lpstr>FINANCIAL STABILITY FOR CLUBS 2013/14 – 2015/16 </vt:lpstr>
      <vt:lpstr>FINANCIAL STABILITY FOR CLUBS</vt:lpstr>
      <vt:lpstr>UK BROADCAST PARTNERS</vt:lpstr>
      <vt:lpstr>GLOBAL AUDIENCE 1.2 BILLION LIVE VIEWERS VIA 80+ BROADCASTERS  </vt:lpstr>
      <vt:lpstr>DEVELOPING HOME GROWN PLAYERS</vt:lpstr>
      <vt:lpstr>PowerPoint Presentation</vt:lpstr>
      <vt:lpstr>PowerPoint Presentation</vt:lpstr>
      <vt:lpstr>PowerPoint Presentation</vt:lpstr>
      <vt:lpstr>Women’s and girls’ football</vt:lpstr>
      <vt:lpstr>Women’s and girls’ football</vt:lpstr>
      <vt:lpstr>Women’s and girls’ football</vt:lpstr>
      <vt:lpstr>F</vt:lpstr>
      <vt:lpstr>PowerPoint Presentation</vt:lpstr>
      <vt:lpstr>PowerPoint Presentation</vt:lpstr>
      <vt:lpstr>PowerPoint Presentation</vt:lpstr>
      <vt:lpstr>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Motto of the Turtle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Clare</dc:creator>
  <cp:lastModifiedBy>Ms E Wooller</cp:lastModifiedBy>
  <cp:revision>105</cp:revision>
  <cp:lastPrinted>2015-06-19T15:03:29Z</cp:lastPrinted>
  <dcterms:created xsi:type="dcterms:W3CDTF">2014-01-09T19:54:16Z</dcterms:created>
  <dcterms:modified xsi:type="dcterms:W3CDTF">2016-09-19T11:03:49Z</dcterms:modified>
</cp:coreProperties>
</file>