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tags/tag14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5.xml" ContentType="application/vnd.openxmlformats-officedocument.presentationml.tags+xml"/>
  <Override PartName="/ppt/notesSlides/notesSlide19.xml" ContentType="application/vnd.openxmlformats-officedocument.presentationml.notesSlide+xml"/>
  <Override PartName="/ppt/tags/tag16.xml" ContentType="application/vnd.openxmlformats-officedocument.presentationml.tags+xml"/>
  <Override PartName="/ppt/notesSlides/notesSlide20.xml" ContentType="application/vnd.openxmlformats-officedocument.presentationml.notesSlide+xml"/>
  <Override PartName="/ppt/tags/tag17.xml" ContentType="application/vnd.openxmlformats-officedocument.presentationml.tags+xml"/>
  <Override PartName="/ppt/notesSlides/notesSlide21.xml" ContentType="application/vnd.openxmlformats-officedocument.presentationml.notesSlide+xml"/>
  <Override PartName="/ppt/tags/tag18.xml" ContentType="application/vnd.openxmlformats-officedocument.presentationml.tags+xml"/>
  <Override PartName="/ppt/notesSlides/notesSlide22.xml" ContentType="application/vnd.openxmlformats-officedocument.presentationml.notesSlide+xml"/>
  <Override PartName="/ppt/tags/tag19.xml" ContentType="application/vnd.openxmlformats-officedocument.presentationml.tags+xml"/>
  <Override PartName="/ppt/notesSlides/notesSlide23.xml" ContentType="application/vnd.openxmlformats-officedocument.presentationml.notesSlide+xml"/>
  <Override PartName="/ppt/tags/tag20.xml" ContentType="application/vnd.openxmlformats-officedocument.presentationml.tags+xml"/>
  <Override PartName="/ppt/notesSlides/notesSlide24.xml" ContentType="application/vnd.openxmlformats-officedocument.presentationml.notesSlide+xml"/>
  <Override PartName="/ppt/tags/tag21.xml" ContentType="application/vnd.openxmlformats-officedocument.presentationml.tags+xml"/>
  <Override PartName="/ppt/notesSlides/notesSlide25.xml" ContentType="application/vnd.openxmlformats-officedocument.presentationml.notesSlide+xml"/>
  <Override PartName="/ppt/tags/tag22.xml" ContentType="application/vnd.openxmlformats-officedocument.presentationml.tags+xml"/>
  <Override PartName="/ppt/notesSlides/notesSlide26.xml" ContentType="application/vnd.openxmlformats-officedocument.presentationml.notesSlide+xml"/>
  <Override PartName="/ppt/tags/tag23.xml" ContentType="application/vnd.openxmlformats-officedocument.presentationml.tags+xml"/>
  <Override PartName="/ppt/notesSlides/notesSlide27.xml" ContentType="application/vnd.openxmlformats-officedocument.presentationml.notesSlide+xml"/>
  <Override PartName="/ppt/tags/tag24.xml" ContentType="application/vnd.openxmlformats-officedocument.presentationml.tags+xml"/>
  <Override PartName="/ppt/notesSlides/notesSlide28.xml" ContentType="application/vnd.openxmlformats-officedocument.presentationml.notesSlide+xml"/>
  <Override PartName="/ppt/tags/tag25.xml" ContentType="application/vnd.openxmlformats-officedocument.presentationml.tags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1"/>
  </p:sldMasterIdLst>
  <p:notesMasterIdLst>
    <p:notesMasterId r:id="rId45"/>
  </p:notesMasterIdLst>
  <p:handoutMasterIdLst>
    <p:handoutMasterId r:id="rId46"/>
  </p:handoutMasterIdLst>
  <p:sldIdLst>
    <p:sldId id="263" r:id="rId2"/>
    <p:sldId id="275" r:id="rId3"/>
    <p:sldId id="276" r:id="rId4"/>
    <p:sldId id="279" r:id="rId5"/>
    <p:sldId id="308" r:id="rId6"/>
    <p:sldId id="309" r:id="rId7"/>
    <p:sldId id="310" r:id="rId8"/>
    <p:sldId id="344" r:id="rId9"/>
    <p:sldId id="341" r:id="rId10"/>
    <p:sldId id="342" r:id="rId11"/>
    <p:sldId id="343" r:id="rId12"/>
    <p:sldId id="312" r:id="rId13"/>
    <p:sldId id="317" r:id="rId14"/>
    <p:sldId id="280" r:id="rId15"/>
    <p:sldId id="335" r:id="rId16"/>
    <p:sldId id="281" r:id="rId17"/>
    <p:sldId id="282" r:id="rId18"/>
    <p:sldId id="284" r:id="rId19"/>
    <p:sldId id="319" r:id="rId20"/>
    <p:sldId id="321" r:id="rId21"/>
    <p:sldId id="322" r:id="rId22"/>
    <p:sldId id="336" r:id="rId23"/>
    <p:sldId id="299" r:id="rId24"/>
    <p:sldId id="300" r:id="rId25"/>
    <p:sldId id="301" r:id="rId26"/>
    <p:sldId id="337" r:id="rId27"/>
    <p:sldId id="345" r:id="rId28"/>
    <p:sldId id="338" r:id="rId29"/>
    <p:sldId id="323" r:id="rId30"/>
    <p:sldId id="324" r:id="rId31"/>
    <p:sldId id="325" r:id="rId32"/>
    <p:sldId id="333" r:id="rId33"/>
    <p:sldId id="327" r:id="rId34"/>
    <p:sldId id="328" r:id="rId35"/>
    <p:sldId id="329" r:id="rId36"/>
    <p:sldId id="339" r:id="rId37"/>
    <p:sldId id="331" r:id="rId38"/>
    <p:sldId id="332" r:id="rId39"/>
    <p:sldId id="340" r:id="rId40"/>
    <p:sldId id="304" r:id="rId41"/>
    <p:sldId id="307" r:id="rId42"/>
    <p:sldId id="305" r:id="rId43"/>
    <p:sldId id="306" r:id="rId44"/>
  </p:sldIdLst>
  <p:sldSz cx="9144000" cy="6858000" type="screen4x3"/>
  <p:notesSz cx="6669088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4B32"/>
    <a:srgbClr val="412878"/>
    <a:srgbClr val="3273AF"/>
    <a:srgbClr val="783C2D"/>
    <a:srgbClr val="DC7D28"/>
    <a:srgbClr val="6464A0"/>
    <a:srgbClr val="325F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71" autoAdjust="0"/>
    <p:restoredTop sz="92571" autoAdjust="0"/>
  </p:normalViewPr>
  <p:slideViewPr>
    <p:cSldViewPr snapToGrid="0" snapToObjects="1" showGuides="1">
      <p:cViewPr>
        <p:scale>
          <a:sx n="66" d="100"/>
          <a:sy n="66" d="100"/>
        </p:scale>
        <p:origin x="-2850" y="-930"/>
      </p:cViewPr>
      <p:guideLst>
        <p:guide orient="horz" pos="286"/>
        <p:guide orient="horz" pos="1192"/>
        <p:guide pos="3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457E0-B7E6-E24E-BA12-0ABEC3185120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8A59E-FE67-3043-A00A-EF9E0FCBD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722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A8347-8DF1-B348-8F41-6E1345D82D34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5C70C-4F3D-A24C-BE6B-90E4410CB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459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21</a:t>
            </a:fld>
            <a:endParaRPr 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22</a:t>
            </a:fld>
            <a:endParaRPr 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23</a:t>
            </a:fld>
            <a:endParaRPr lang="en-GB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24</a:t>
            </a:fld>
            <a:endParaRPr lang="en-GB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25</a:t>
            </a:fld>
            <a:endParaRPr lang="en-GB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26</a:t>
            </a:fld>
            <a:endParaRPr lang="en-GB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28</a:t>
            </a:fld>
            <a:endParaRPr lang="en-GB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30</a:t>
            </a:fld>
            <a:endParaRPr lang="en-GB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31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3</a:t>
            </a:fld>
            <a:endParaRPr lang="en-GB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32</a:t>
            </a:fld>
            <a:endParaRPr lang="en-GB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33</a:t>
            </a:fld>
            <a:endParaRPr lang="en-GB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34</a:t>
            </a:fld>
            <a:endParaRPr lang="en-GB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35</a:t>
            </a:fld>
            <a:endParaRPr lang="en-GB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36</a:t>
            </a:fld>
            <a:endParaRPr lang="en-GB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37</a:t>
            </a:fld>
            <a:endParaRPr lang="en-GB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38</a:t>
            </a:fld>
            <a:endParaRPr lang="en-GB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39</a:t>
            </a:fld>
            <a:endParaRPr lang="en-GB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41</a:t>
            </a:fld>
            <a:endParaRPr lang="en-GB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42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14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15</a:t>
            </a:fld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16</a:t>
            </a:fld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17</a:t>
            </a:fld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18</a:t>
            </a:fld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20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153" y="6246646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892053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303334"/>
            <a:ext cx="4114551" cy="968675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  <a:latin typeface="AQA Chevin Pro Light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2611489"/>
            <a:ext cx="4114551" cy="37831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 b="0" i="0">
                <a:solidFill>
                  <a:schemeClr val="tx2"/>
                </a:solidFill>
                <a:latin typeface="AQA Chevin Pro Light"/>
                <a:cs typeface="AQA Chevin Pro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Presented by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6439" y="6458400"/>
            <a:ext cx="2678112" cy="241300"/>
          </a:xfrm>
        </p:spPr>
        <p:txBody>
          <a:bodyPr lIns="0" tIns="0" rIns="0" bIns="0" anchor="t" anchorCtr="0"/>
          <a:lstStyle>
            <a:lvl1pPr algn="r"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191693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2433050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0" y="6356350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825042" y="6455753"/>
            <a:ext cx="971126" cy="4022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539750" y="3058062"/>
            <a:ext cx="4114801" cy="338138"/>
          </a:xfrm>
        </p:spPr>
        <p:txBody>
          <a:bodyPr rIns="0"/>
          <a:lstStyle>
            <a:lvl1pPr marL="0" indent="0">
              <a:lnSpc>
                <a:spcPts val="2600"/>
              </a:lnSpc>
              <a:buFontTx/>
              <a:buNone/>
              <a:defRPr sz="2400" b="0" i="0">
                <a:solidFill>
                  <a:schemeClr val="tx2"/>
                </a:solidFill>
                <a:latin typeface="AQA Chevin Pro Light"/>
                <a:cs typeface="AQA Chevin Pro Light"/>
              </a:defRPr>
            </a:lvl1pPr>
          </a:lstStyle>
          <a:p>
            <a:pPr lvl="0"/>
            <a:r>
              <a:rPr lang="en-US" dirty="0" smtClean="0"/>
              <a:t>Date &lt;</a:t>
            </a:r>
            <a:r>
              <a:rPr lang="en-US" dirty="0" err="1" smtClean="0"/>
              <a:t>dd</a:t>
            </a:r>
            <a:r>
              <a:rPr lang="en-US" dirty="0" smtClean="0"/>
              <a:t>/mm/</a:t>
            </a:r>
            <a:r>
              <a:rPr lang="en-US" dirty="0" err="1" smtClean="0"/>
              <a:t>yyyy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3"/>
          </p:nvPr>
        </p:nvSpPr>
        <p:spPr>
          <a:xfrm>
            <a:off x="540000" y="6458400"/>
            <a:ext cx="1339600" cy="365125"/>
          </a:xfrm>
        </p:spPr>
        <p:txBody>
          <a:bodyPr/>
          <a:lstStyle/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pic>
        <p:nvPicPr>
          <p:cNvPr id="7" name="Picture 6" descr="AQA_New_logo_no_strapline_RGB_1.5cm_dee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4153" y="6246646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892053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1191693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2433050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0" y="6356350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7825042" y="6455753"/>
            <a:ext cx="971126" cy="4022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QA_New_logo_no_strapline_RGB_1.5cm_dee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07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94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Dark Turquois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78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Dark Pi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77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Dark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85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Dark Violet">
    <p:bg>
      <p:bgPr>
        <a:solidFill>
          <a:srgbClr val="646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646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646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7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Dark Teal">
    <p:bg>
      <p:bgPr>
        <a:solidFill>
          <a:srgbClr val="325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325F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325F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06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Dark Yellow">
    <p:bg>
      <p:bgPr>
        <a:solidFill>
          <a:srgbClr val="DC7D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DC7D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DC7D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01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Dark Brick">
    <p:bg>
      <p:bgPr>
        <a:solidFill>
          <a:srgbClr val="783C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783C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783C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6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4153" y="6246646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892053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303334"/>
            <a:ext cx="4114551" cy="968675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  <a:latin typeface="AQA Chevin Pro Light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2611489"/>
            <a:ext cx="4114551" cy="37831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 b="0" i="0">
                <a:solidFill>
                  <a:schemeClr val="tx2"/>
                </a:solidFill>
                <a:latin typeface="AQA Chevin Pro Light"/>
                <a:cs typeface="AQA Chevin Pro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Presented by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6439" y="6458400"/>
            <a:ext cx="2678112" cy="241300"/>
          </a:xfrm>
        </p:spPr>
        <p:txBody>
          <a:bodyPr lIns="0" tIns="0" rIns="0" bIns="0" anchor="t" anchorCtr="0"/>
          <a:lstStyle>
            <a:lvl1pPr algn="r"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191693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0" y="2433050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0" y="6356350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7825042" y="6455753"/>
            <a:ext cx="971126" cy="4022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539750" y="3058062"/>
            <a:ext cx="4114801" cy="338138"/>
          </a:xfrm>
        </p:spPr>
        <p:txBody>
          <a:bodyPr rIns="0"/>
          <a:lstStyle>
            <a:lvl1pPr marL="0" indent="0">
              <a:lnSpc>
                <a:spcPts val="2600"/>
              </a:lnSpc>
              <a:buFontTx/>
              <a:buNone/>
              <a:defRPr sz="2400" b="0" i="0">
                <a:solidFill>
                  <a:schemeClr val="tx2"/>
                </a:solidFill>
                <a:latin typeface="AQA Chevin Pro Light"/>
                <a:cs typeface="AQA Chevin Pro Light"/>
              </a:defRPr>
            </a:lvl1pPr>
          </a:lstStyle>
          <a:p>
            <a:pPr lvl="0"/>
            <a:r>
              <a:rPr lang="en-US" dirty="0" smtClean="0"/>
              <a:t>Date &lt;</a:t>
            </a:r>
            <a:r>
              <a:rPr lang="en-US" dirty="0" err="1" smtClean="0"/>
              <a:t>dd</a:t>
            </a:r>
            <a:r>
              <a:rPr lang="en-US" dirty="0" smtClean="0"/>
              <a:t>/mm/</a:t>
            </a:r>
            <a:r>
              <a:rPr lang="en-US" dirty="0" err="1" smtClean="0"/>
              <a:t>yyyy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3"/>
          </p:nvPr>
        </p:nvSpPr>
        <p:spPr>
          <a:xfrm>
            <a:off x="540000" y="6458400"/>
            <a:ext cx="1339600" cy="365125"/>
          </a:xfrm>
        </p:spPr>
        <p:txBody>
          <a:bodyPr/>
          <a:lstStyle/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pic>
        <p:nvPicPr>
          <p:cNvPr id="7" name="Picture 6" descr="AQA_New_logo_no_strapline_RGB_1.5cm_dee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07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"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x of x 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96202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000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"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x of x 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96202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96202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000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80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title Dark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96202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3440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540000" y="1731600"/>
            <a:ext cx="8046000" cy="440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946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899455"/>
            <a:ext cx="8768155" cy="2211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666873"/>
            <a:ext cx="4028825" cy="494942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1191600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0" y="2309805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>
          <a:xfrm>
            <a:off x="540000" y="6458400"/>
            <a:ext cx="1339600" cy="365125"/>
          </a:xfrm>
        </p:spPr>
        <p:txBody>
          <a:bodyPr/>
          <a:lstStyle/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7780867" y="6458400"/>
            <a:ext cx="829733" cy="36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QA_New_logo_no_strapline_RGB_1.5cm_dee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1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title Dark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48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94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Turquois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78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Pi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77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85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Violet">
    <p:bg>
      <p:bgPr>
        <a:solidFill>
          <a:srgbClr val="646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646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7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QA_New_logo_20mm_no_strapline_WHITEOUT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80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Teal">
    <p:bg>
      <p:bgPr>
        <a:solidFill>
          <a:srgbClr val="325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325F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06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Yellow">
    <p:bg>
      <p:bgPr>
        <a:solidFill>
          <a:srgbClr val="DC7D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DC7D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01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Brick">
    <p:bg>
      <p:bgPr>
        <a:solidFill>
          <a:srgbClr val="783C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783C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6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8382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2800">
                <a:solidFill>
                  <a:srgbClr val="008CBB"/>
                </a:solidFill>
              </a:defRPr>
            </a:lvl1pPr>
          </a:lstStyle>
          <a:p>
            <a:r>
              <a:rPr lang="en-GB" dirty="0" smtClean="0"/>
              <a:t>Title Header Arial 28pt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752600"/>
            <a:ext cx="8229600" cy="4052664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latin typeface="Arial"/>
                <a:cs typeface="Arial"/>
              </a:defRPr>
            </a:lvl1pPr>
          </a:lstStyle>
          <a:p>
            <a:pPr eaLnBrk="1" hangingPunct="1"/>
            <a:r>
              <a:rPr lang="en-GB" sz="1800" dirty="0" smtClean="0"/>
              <a:t>Text Arial 20</a:t>
            </a:r>
          </a:p>
          <a:p>
            <a:pPr eaLnBrk="1" hangingPunct="1"/>
            <a:endParaRPr lang="en-GB" sz="1800" dirty="0" smtClean="0"/>
          </a:p>
          <a:p>
            <a:r>
              <a:rPr lang="en-GB" sz="1800" dirty="0" smtClean="0"/>
              <a:t>If there are additional inserts, please indicate these and give instructions in </a:t>
            </a:r>
          </a:p>
          <a:p>
            <a:r>
              <a:rPr lang="en-GB" sz="1800" dirty="0" smtClean="0"/>
              <a:t>the centre of applicable slide(</a:t>
            </a:r>
            <a:r>
              <a:rPr lang="en-GB" sz="1800" dirty="0" err="1" smtClean="0"/>
              <a:t>s</a:t>
            </a:r>
            <a:r>
              <a:rPr lang="en-GB" sz="1800" dirty="0" smtClean="0"/>
              <a:t>).</a:t>
            </a:r>
          </a:p>
          <a:p>
            <a:endParaRPr lang="en-GB" sz="1800" dirty="0" smtClean="0"/>
          </a:p>
          <a:p>
            <a:r>
              <a:rPr lang="en-GB" sz="1800" dirty="0" smtClean="0"/>
              <a:t>Consider copyright carefully and complete the copyright request form provided </a:t>
            </a:r>
          </a:p>
          <a:p>
            <a:r>
              <a:rPr lang="en-GB" sz="1800" dirty="0" smtClean="0"/>
              <a:t>with as much detail as you are able to.  Contact a Senior CPD Manager with any </a:t>
            </a:r>
          </a:p>
          <a:p>
            <a:r>
              <a:rPr lang="en-GB" sz="1800" dirty="0" smtClean="0"/>
              <a:t>uncertainties you may have regarding </a:t>
            </a:r>
          </a:p>
          <a:p>
            <a:r>
              <a:rPr lang="en-GB" sz="1800" dirty="0" smtClean="0"/>
              <a:t>this.</a:t>
            </a:r>
          </a:p>
          <a:p>
            <a:endParaRPr lang="en-GB" sz="1800" dirty="0" smtClean="0"/>
          </a:p>
          <a:p>
            <a:pPr eaLnBrk="1" hangingPunct="1"/>
            <a:r>
              <a:rPr lang="en-GB" sz="1800" dirty="0" smtClean="0"/>
              <a:t>Do not add page numbers to slides.</a:t>
            </a:r>
            <a:endParaRPr lang="en-GB" sz="180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14478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Dark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6202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96202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3440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540000" y="1731600"/>
            <a:ext cx="8046000" cy="440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946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Insert video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>
          <a:xfrm>
            <a:off x="540000" y="6458400"/>
            <a:ext cx="1339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467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00" y="1727271"/>
            <a:ext cx="4546350" cy="4406400"/>
          </a:xfrm>
        </p:spPr>
        <p:txBody>
          <a:bodyPr r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94324" y="1727199"/>
            <a:ext cx="3190875" cy="4406400"/>
          </a:xfrm>
        </p:spPr>
        <p:txBody>
          <a:bodyPr rIns="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image or graphic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540000" y="6458400"/>
            <a:ext cx="1339600" cy="365125"/>
          </a:xfrm>
        </p:spPr>
        <p:txBody>
          <a:bodyPr/>
          <a:lstStyle/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452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899455"/>
            <a:ext cx="8768155" cy="2211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666873"/>
            <a:ext cx="4028825" cy="494942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1191600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2309805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>
          <a:xfrm>
            <a:off x="540000" y="6458400"/>
            <a:ext cx="1339600" cy="365125"/>
          </a:xfrm>
        </p:spPr>
        <p:txBody>
          <a:bodyPr/>
          <a:lstStyle/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780867" y="6458400"/>
            <a:ext cx="829733" cy="36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QA_New_logo_no_strapline_RGB_1.5cm_dee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899455"/>
            <a:ext cx="8768155" cy="2211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1191600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0" y="2309805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 userDrawn="1"/>
        </p:nvSpPr>
        <p:spPr>
          <a:xfrm>
            <a:off x="7780867" y="6458400"/>
            <a:ext cx="829733" cy="36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QA_New_logo_no_strapline_RGB_1.5cm_dee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1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title Dark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48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441132"/>
            <a:ext cx="8045200" cy="431181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731713"/>
            <a:ext cx="8045200" cy="4406804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6438" y="6459079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62025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000" y="6458400"/>
            <a:ext cx="13396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smtClean="0"/>
              <a:t>x of x 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pic>
        <p:nvPicPr>
          <p:cNvPr id="8" name="Picture 7" descr="AQA_New_logo_20mm_no_strapline_RGB.png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7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61" r:id="rId18"/>
    <p:sldLayoutId id="2147483666" r:id="rId19"/>
    <p:sldLayoutId id="2147483677" r:id="rId20"/>
    <p:sldLayoutId id="2147483668" r:id="rId21"/>
    <p:sldLayoutId id="2147483667" r:id="rId22"/>
    <p:sldLayoutId id="2147483665" r:id="rId23"/>
    <p:sldLayoutId id="2147483678" r:id="rId24"/>
    <p:sldLayoutId id="2147483669" r:id="rId25"/>
    <p:sldLayoutId id="2147483670" r:id="rId26"/>
    <p:sldLayoutId id="2147483671" r:id="rId27"/>
    <p:sldLayoutId id="2147483672" r:id="rId28"/>
    <p:sldLayoutId id="2147483674" r:id="rId29"/>
    <p:sldLayoutId id="2147483673" r:id="rId30"/>
    <p:sldLayoutId id="2147483675" r:id="rId31"/>
    <p:sldLayoutId id="2147483676" r:id="rId32"/>
    <p:sldLayoutId id="2147483698" r:id="rId33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600" b="0" i="0" kern="1200">
          <a:solidFill>
            <a:schemeClr val="tx2"/>
          </a:solidFill>
          <a:latin typeface="AQA Chevin Pro Light"/>
          <a:ea typeface="+mj-ea"/>
          <a:cs typeface="AQA Chevin Pro Light"/>
        </a:defRPr>
      </a:lvl1pPr>
    </p:titleStyle>
    <p:bodyStyle>
      <a:lvl1pPr marL="342900" indent="-3429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457200" rtl="0" eaLnBrk="1" latinLnBrk="0" hangingPunct="1">
        <a:spcBef>
          <a:spcPct val="20000"/>
        </a:spcBef>
        <a:buFont typeface="Arial"/>
        <a:buNone/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3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5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9.xml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0.xml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2.xml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5.xml"/><Relationship Id="rId4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8.xml"/><Relationship Id="rId4" Type="http://schemas.openxmlformats.org/officeDocument/2006/relationships/image" Target="../media/image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2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2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22.xml"/><Relationship Id="rId4" Type="http://schemas.openxmlformats.org/officeDocument/2006/relationships/image" Target="../media/image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24.xml"/><Relationship Id="rId4" Type="http://schemas.openxmlformats.org/officeDocument/2006/relationships/image" Target="../media/image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25.xml"/><Relationship Id="rId4" Type="http://schemas.openxmlformats.org/officeDocument/2006/relationships/image" Target="../media/image5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1333860"/>
            <a:ext cx="8432550" cy="1238491"/>
          </a:xfrm>
        </p:spPr>
        <p:txBody>
          <a:bodyPr/>
          <a:lstStyle/>
          <a:p>
            <a:r>
              <a:rPr lang="en-US" sz="3200" dirty="0" smtClean="0">
                <a:latin typeface="+mj-lt"/>
              </a:rPr>
              <a:t>A-level English Language A</a:t>
            </a:r>
            <a:br>
              <a:rPr lang="en-US" sz="3200" dirty="0" smtClean="0">
                <a:latin typeface="+mj-lt"/>
              </a:rPr>
            </a:br>
            <a:r>
              <a:rPr lang="en-US" sz="3200" dirty="0" smtClean="0">
                <a:latin typeface="+mj-lt"/>
              </a:rPr>
              <a:t>Feedback on Unit 1 (ENGA1)</a:t>
            </a:r>
            <a:r>
              <a:rPr lang="en-US" sz="3200" dirty="0">
                <a:latin typeface="+mj-lt"/>
              </a:rPr>
              <a:t/>
            </a:r>
            <a:br>
              <a:rPr lang="en-US" sz="3200" dirty="0">
                <a:latin typeface="+mj-lt"/>
              </a:rPr>
            </a:br>
            <a:endParaRPr lang="en-US" sz="3200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2610331"/>
            <a:ext cx="4114551" cy="324090"/>
          </a:xfrm>
        </p:spPr>
        <p:txBody>
          <a:bodyPr/>
          <a:lstStyle/>
          <a:p>
            <a:r>
              <a:rPr lang="en-US" dirty="0" smtClean="0"/>
              <a:t>Susan Chapman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540000" y="3058246"/>
            <a:ext cx="4114551" cy="613457"/>
          </a:xfrm>
        </p:spPr>
        <p:txBody>
          <a:bodyPr/>
          <a:lstStyle/>
          <a:p>
            <a:r>
              <a:rPr lang="en-US" dirty="0" smtClean="0"/>
              <a:t>Autumn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34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j-lt"/>
                <a:cs typeface="Arial" charset="0"/>
              </a:rPr>
              <a:t>Section A – Question One   </a:t>
            </a:r>
            <a:r>
              <a:rPr lang="en-GB" sz="2400" dirty="0">
                <a:cs typeface="Arial" charset="0"/>
              </a:rPr>
              <a:t/>
            </a:r>
            <a:br>
              <a:rPr lang="en-GB" sz="2400" dirty="0">
                <a:cs typeface="Arial" charset="0"/>
              </a:rPr>
            </a:b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Slide 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0000" y="1870950"/>
            <a:ext cx="8045200" cy="4406804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cs typeface="Arial" charset="0"/>
              </a:rPr>
              <a:t>AO3ii Meaning (15 marks)</a:t>
            </a:r>
          </a:p>
          <a:p>
            <a:pPr marL="0" indent="0">
              <a:buNone/>
            </a:pPr>
            <a:endParaRPr lang="en-GB" dirty="0" smtClean="0">
              <a:cs typeface="Arial" charset="0"/>
            </a:endParaRPr>
          </a:p>
          <a:p>
            <a:pPr marL="361950" indent="-361950"/>
            <a:r>
              <a:rPr lang="en-GB" dirty="0" smtClean="0"/>
              <a:t>“and </a:t>
            </a:r>
            <a:r>
              <a:rPr lang="en-GB" dirty="0"/>
              <a:t>I got on my high horse (.) I </a:t>
            </a:r>
            <a:r>
              <a:rPr lang="en-GB" dirty="0" smtClean="0"/>
              <a:t>said </a:t>
            </a:r>
            <a:r>
              <a:rPr lang="en-GB" dirty="0"/>
              <a:t>I’m not going on </a:t>
            </a:r>
            <a:r>
              <a:rPr lang="en-GB" dirty="0" smtClean="0"/>
              <a:t>those </a:t>
            </a:r>
            <a:r>
              <a:rPr lang="en-GB" dirty="0"/>
              <a:t>elephants that’s </a:t>
            </a:r>
            <a:r>
              <a:rPr lang="en-GB" dirty="0" smtClean="0"/>
              <a:t>exploitation”</a:t>
            </a:r>
          </a:p>
          <a:p>
            <a:pPr marL="361950" indent="-361950">
              <a:buNone/>
            </a:pPr>
            <a:endParaRPr lang="en-GB" dirty="0" smtClean="0"/>
          </a:p>
          <a:p>
            <a:pPr marL="361950" indent="-361950"/>
            <a:r>
              <a:rPr lang="en-GB" dirty="0" smtClean="0"/>
              <a:t>Martin uses a metaphor/idiom “high horse” as a self-criticism. His fears about the exploitation of the elephants were eventually proven incorrect.</a:t>
            </a:r>
            <a:endParaRPr lang="en-GB" dirty="0"/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8010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j-lt"/>
                <a:cs typeface="Arial" charset="0"/>
              </a:rPr>
              <a:t>Section A – Question One   </a:t>
            </a:r>
            <a:r>
              <a:rPr lang="en-GB" sz="2400" dirty="0">
                <a:cs typeface="Arial" charset="0"/>
              </a:rPr>
              <a:t/>
            </a:r>
            <a:br>
              <a:rPr lang="en-GB" sz="2400" dirty="0">
                <a:cs typeface="Arial" charset="0"/>
              </a:rPr>
            </a:br>
            <a:r>
              <a:rPr lang="en-GB" sz="2400" dirty="0">
                <a:cs typeface="Arial" charset="0"/>
              </a:rPr>
              <a:t> 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Slide 11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0000" y="1870950"/>
            <a:ext cx="8045200" cy="4406804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cs typeface="Arial" charset="0"/>
              </a:rPr>
              <a:t>AO3i Mode </a:t>
            </a:r>
            <a:r>
              <a:rPr lang="en-GB" dirty="0" smtClean="0">
                <a:cs typeface="Arial" charset="0"/>
              </a:rPr>
              <a:t>feature (15 marks)</a:t>
            </a:r>
            <a:r>
              <a:rPr lang="en-GB" dirty="0">
                <a:cs typeface="Arial" charset="0"/>
              </a:rPr>
              <a:t/>
            </a:r>
            <a:br>
              <a:rPr lang="en-GB" dirty="0">
                <a:cs typeface="Arial" charset="0"/>
              </a:rPr>
            </a:br>
            <a:endParaRPr lang="en-GB" dirty="0" smtClean="0">
              <a:cs typeface="Arial" charset="0"/>
            </a:endParaRPr>
          </a:p>
          <a:p>
            <a:pPr marL="361950" indent="-361950"/>
            <a:r>
              <a:rPr lang="en-US" b="1" dirty="0" smtClean="0"/>
              <a:t>“</a:t>
            </a:r>
            <a:r>
              <a:rPr lang="en-US" b="1" dirty="0" smtClean="0">
                <a:solidFill>
                  <a:srgbClr val="00B050"/>
                </a:solidFill>
              </a:rPr>
              <a:t>Email </a:t>
            </a:r>
            <a:r>
              <a:rPr lang="en-US" b="1" dirty="0">
                <a:solidFill>
                  <a:srgbClr val="00B050"/>
                </a:solidFill>
              </a:rPr>
              <a:t>us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with your quote, your name and your photo and </a:t>
            </a:r>
            <a:r>
              <a:rPr lang="en-US" dirty="0" smtClean="0"/>
              <a:t>you </a:t>
            </a:r>
            <a:r>
              <a:rPr lang="en-US" dirty="0"/>
              <a:t>could appear here </a:t>
            </a:r>
            <a:r>
              <a:rPr lang="en-US" dirty="0" smtClean="0"/>
              <a:t>too”</a:t>
            </a:r>
            <a:endParaRPr lang="en-GB" dirty="0"/>
          </a:p>
          <a:p>
            <a:pPr marL="0" indent="0">
              <a:buNone/>
            </a:pPr>
            <a:endParaRPr lang="en-GB" dirty="0" smtClean="0">
              <a:cs typeface="Arial" charset="0"/>
            </a:endParaRPr>
          </a:p>
          <a:p>
            <a:pPr marL="361950" indent="-361950"/>
            <a:r>
              <a:rPr lang="en-GB" dirty="0">
                <a:cs typeface="Arial" charset="0"/>
              </a:rPr>
              <a:t>WWF encourages people to participate in their online </a:t>
            </a:r>
            <a:r>
              <a:rPr lang="en-GB" dirty="0" smtClean="0">
                <a:cs typeface="Arial" charset="0"/>
              </a:rPr>
              <a:t>community </a:t>
            </a:r>
            <a:r>
              <a:rPr lang="en-GB" dirty="0">
                <a:cs typeface="Arial" charset="0"/>
              </a:rPr>
              <a:t>via the </a:t>
            </a:r>
            <a:r>
              <a:rPr lang="en-GB" dirty="0">
                <a:solidFill>
                  <a:srgbClr val="00B050"/>
                </a:solidFill>
                <a:cs typeface="Arial" charset="0"/>
              </a:rPr>
              <a:t>hyperlink</a:t>
            </a:r>
            <a:r>
              <a:rPr lang="en-GB" dirty="0">
                <a:cs typeface="Arial" charset="0"/>
              </a:rPr>
              <a:t> as an example to other </a:t>
            </a:r>
            <a:r>
              <a:rPr lang="en-GB" dirty="0" smtClean="0">
                <a:cs typeface="Arial" charset="0"/>
              </a:rPr>
              <a:t>potential donors</a:t>
            </a:r>
            <a:r>
              <a:rPr lang="en-GB" dirty="0">
                <a:cs typeface="Arial" charset="0"/>
              </a:rPr>
              <a:t>. Notice also </a:t>
            </a:r>
            <a:r>
              <a:rPr lang="en-GB" dirty="0" smtClean="0">
                <a:cs typeface="Arial" charset="0"/>
              </a:rPr>
              <a:t>the repetition </a:t>
            </a:r>
            <a:r>
              <a:rPr lang="en-GB" dirty="0">
                <a:cs typeface="Arial" charset="0"/>
              </a:rPr>
              <a:t>of the second </a:t>
            </a:r>
            <a:r>
              <a:rPr lang="en-GB" dirty="0" smtClean="0">
                <a:cs typeface="Arial" charset="0"/>
              </a:rPr>
              <a:t>person pronoun</a:t>
            </a:r>
            <a:endParaRPr lang="en-GB" dirty="0">
              <a:cs typeface="Arial" charset="0"/>
            </a:endParaRPr>
          </a:p>
          <a:p>
            <a:pPr marL="0" indent="0">
              <a:buNone/>
            </a:pPr>
            <a:endParaRPr lang="en-GB" sz="2400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19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Section A – Question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One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Slide 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4695" y="1869045"/>
            <a:ext cx="8045200" cy="4406804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cs typeface="Arial" pitchFamily="34" charset="0"/>
              </a:rPr>
              <a:t>AO1 Linguistic </a:t>
            </a:r>
            <a:r>
              <a:rPr lang="en-GB" dirty="0" smtClean="0">
                <a:cs typeface="Arial" pitchFamily="34" charset="0"/>
              </a:rPr>
              <a:t>feature (15 Marks)</a:t>
            </a:r>
          </a:p>
          <a:p>
            <a:pPr marL="0" indent="0">
              <a:buNone/>
            </a:pPr>
            <a:endParaRPr lang="en-GB" dirty="0" smtClean="0">
              <a:cs typeface="Arial" pitchFamily="34" charset="0"/>
            </a:endParaRPr>
          </a:p>
          <a:p>
            <a:pPr marL="361950" indent="-361950"/>
            <a:r>
              <a:rPr lang="en-US" dirty="0" smtClean="0"/>
              <a:t>“The </a:t>
            </a:r>
            <a:r>
              <a:rPr lang="en-US" dirty="0"/>
              <a:t>magnificent Asian elephant is threatened by </a:t>
            </a:r>
            <a:r>
              <a:rPr lang="en-US" dirty="0" smtClean="0"/>
              <a:t>extinction </a:t>
            </a:r>
            <a:r>
              <a:rPr lang="en-US" dirty="0"/>
              <a:t>in the wild</a:t>
            </a:r>
            <a:r>
              <a:rPr lang="en-US" dirty="0" smtClean="0"/>
              <a:t>.”</a:t>
            </a:r>
            <a:endParaRPr lang="en-GB" dirty="0"/>
          </a:p>
          <a:p>
            <a:pPr marL="361950" indent="-361950">
              <a:buNone/>
            </a:pPr>
            <a:endParaRPr lang="en-GB" dirty="0" smtClean="0"/>
          </a:p>
          <a:p>
            <a:pPr marL="361950" indent="-361950"/>
            <a:r>
              <a:rPr lang="en-US" dirty="0"/>
              <a:t>This simple sentence contains the present tense verb “is” </a:t>
            </a:r>
            <a:r>
              <a:rPr lang="en-US" dirty="0" smtClean="0"/>
              <a:t>to </a:t>
            </a:r>
            <a:r>
              <a:rPr lang="en-US" dirty="0" err="1"/>
              <a:t>emphasise</a:t>
            </a:r>
            <a:r>
              <a:rPr lang="en-US" dirty="0"/>
              <a:t> the immediacy of the threat to elephants. It </a:t>
            </a:r>
            <a:r>
              <a:rPr lang="en-US" dirty="0" smtClean="0"/>
              <a:t>uses </a:t>
            </a:r>
            <a:r>
              <a:rPr lang="en-US" dirty="0"/>
              <a:t>the passive voice to depict elephants as the victims </a:t>
            </a:r>
            <a:r>
              <a:rPr lang="en-US" dirty="0" smtClean="0"/>
              <a:t>of </a:t>
            </a:r>
            <a:r>
              <a:rPr lang="en-US" dirty="0"/>
              <a:t>human </a:t>
            </a:r>
            <a:r>
              <a:rPr lang="en-US" dirty="0" smtClean="0"/>
              <a:t>threat</a:t>
            </a:r>
            <a:endParaRPr lang="en-GB" dirty="0"/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0338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j-lt"/>
              </a:rPr>
              <a:t>Marking Exercise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Slide 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0000" y="1865409"/>
            <a:ext cx="8045200" cy="4406804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Arial" charset="0"/>
                <a:cs typeface="Arial" charset="0"/>
              </a:rPr>
              <a:t>What </a:t>
            </a:r>
            <a:r>
              <a:rPr lang="en-GB" dirty="0">
                <a:latin typeface="Arial" charset="0"/>
                <a:cs typeface="Arial" charset="0"/>
              </a:rPr>
              <a:t>advice would you give the </a:t>
            </a:r>
            <a:r>
              <a:rPr lang="en-GB" dirty="0" smtClean="0">
                <a:latin typeface="Arial" charset="0"/>
                <a:cs typeface="Arial" charset="0"/>
              </a:rPr>
              <a:t>student </a:t>
            </a:r>
            <a:r>
              <a:rPr lang="en-GB" dirty="0">
                <a:latin typeface="Arial" charset="0"/>
                <a:cs typeface="Arial" charset="0"/>
              </a:rPr>
              <a:t>about their strengths, weaknesses and ways of improving their performance</a:t>
            </a:r>
            <a:r>
              <a:rPr lang="en-GB" dirty="0" smtClean="0">
                <a:latin typeface="Arial" charset="0"/>
                <a:cs typeface="Arial" charset="0"/>
              </a:rPr>
              <a:t>?</a:t>
            </a:r>
          </a:p>
          <a:p>
            <a:pPr marL="0" indent="0">
              <a:buNone/>
            </a:pPr>
            <a:endParaRPr lang="en-GB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en-GB" dirty="0" smtClean="0">
                <a:latin typeface="Arial" charset="0"/>
                <a:cs typeface="Arial" charset="0"/>
              </a:rPr>
              <a:t>How does the student demonstrate the qualities needed for A*?</a:t>
            </a:r>
          </a:p>
          <a:p>
            <a:pPr marL="0" indent="0">
              <a:buNone/>
            </a:pPr>
            <a:endParaRPr lang="en-GB" b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endParaRPr lang="en-GB" sz="24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351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n-lt"/>
              </a:rPr>
              <a:t>What did students do well in summer 2013?</a:t>
            </a:r>
            <a:endParaRPr lang="en-GB" sz="2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7675" y="1807698"/>
            <a:ext cx="8229600" cy="5679718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361950" lvl="0" indent="-361950">
              <a:buClr>
                <a:schemeClr val="tx1"/>
              </a:buClr>
            </a:pPr>
            <a:r>
              <a:rPr lang="en-GB" sz="1800" dirty="0"/>
              <a:t>began with an </a:t>
            </a:r>
            <a:r>
              <a:rPr lang="en-GB" sz="1800" dirty="0" smtClean="0"/>
              <a:t>over-view of </a:t>
            </a:r>
            <a:r>
              <a:rPr lang="en-GB" sz="1800" dirty="0"/>
              <a:t>contexts, modes and </a:t>
            </a:r>
            <a:r>
              <a:rPr lang="en-GB" sz="1800" dirty="0" smtClean="0"/>
              <a:t>topics </a:t>
            </a:r>
          </a:p>
          <a:p>
            <a:pPr marL="361950" lvl="0" indent="-361950">
              <a:buClr>
                <a:schemeClr val="tx1"/>
              </a:buClr>
            </a:pPr>
            <a:endParaRPr lang="en-GB" sz="1800" dirty="0"/>
          </a:p>
          <a:p>
            <a:pPr marL="361950" indent="-361950">
              <a:buClr>
                <a:schemeClr val="tx1"/>
              </a:buClr>
            </a:pPr>
            <a:r>
              <a:rPr lang="en-GB" sz="1800" dirty="0"/>
              <a:t>identified </a:t>
            </a:r>
            <a:r>
              <a:rPr lang="en-GB" sz="1800" dirty="0" smtClean="0"/>
              <a:t>sentence and clause </a:t>
            </a:r>
            <a:r>
              <a:rPr lang="en-GB" sz="1800" dirty="0"/>
              <a:t>types </a:t>
            </a:r>
            <a:endParaRPr lang="en-GB" sz="1800" dirty="0" smtClean="0"/>
          </a:p>
          <a:p>
            <a:pPr marL="361950" indent="-361950">
              <a:buClr>
                <a:schemeClr val="tx1"/>
              </a:buClr>
            </a:pPr>
            <a:endParaRPr lang="en-GB" sz="1800" dirty="0"/>
          </a:p>
          <a:p>
            <a:pPr marL="361950" indent="-361950">
              <a:buClr>
                <a:schemeClr val="tx1"/>
              </a:buClr>
            </a:pPr>
            <a:r>
              <a:rPr lang="en-GB" sz="1800" dirty="0" smtClean="0"/>
              <a:t>considered </a:t>
            </a:r>
            <a:r>
              <a:rPr lang="en-GB" sz="1800" dirty="0"/>
              <a:t>the use and effects </a:t>
            </a:r>
            <a:r>
              <a:rPr lang="en-GB" sz="1800" dirty="0" smtClean="0"/>
              <a:t>of rhetorical </a:t>
            </a:r>
            <a:r>
              <a:rPr lang="en-GB" sz="1800" dirty="0"/>
              <a:t>devices such as </a:t>
            </a:r>
            <a:r>
              <a:rPr lang="en-GB" sz="1800" dirty="0" smtClean="0"/>
              <a:t>tag questions</a:t>
            </a:r>
          </a:p>
          <a:p>
            <a:pPr marL="361950" indent="-361950">
              <a:buNone/>
            </a:pPr>
            <a:endParaRPr lang="en-GB" sz="1800" dirty="0"/>
          </a:p>
          <a:p>
            <a:pPr marL="361950" lvl="0" indent="-361950">
              <a:buClr>
                <a:schemeClr val="tx1"/>
              </a:buClr>
            </a:pPr>
            <a:r>
              <a:rPr lang="en-GB" sz="1800" dirty="0" smtClean="0"/>
              <a:t>gave </a:t>
            </a:r>
            <a:r>
              <a:rPr lang="en-GB" sz="1800" dirty="0"/>
              <a:t>a perceptive account of register </a:t>
            </a:r>
            <a:endParaRPr lang="en-GB" sz="1800" dirty="0" smtClean="0"/>
          </a:p>
          <a:p>
            <a:pPr marL="361950" lvl="0" indent="-361950">
              <a:buClr>
                <a:schemeClr val="tx1"/>
              </a:buClr>
            </a:pPr>
            <a:endParaRPr lang="en-GB" sz="1800" dirty="0"/>
          </a:p>
          <a:p>
            <a:pPr marL="361950" lvl="0" indent="-361950">
              <a:buClr>
                <a:schemeClr val="tx1"/>
              </a:buClr>
            </a:pPr>
            <a:r>
              <a:rPr lang="en-GB" sz="1800" dirty="0" smtClean="0"/>
              <a:t>conceptualised </a:t>
            </a:r>
            <a:r>
              <a:rPr lang="en-GB" sz="1800" dirty="0"/>
              <a:t>characteristics of </a:t>
            </a:r>
            <a:r>
              <a:rPr lang="en-GB" sz="1800" dirty="0" smtClean="0"/>
              <a:t>mode</a:t>
            </a:r>
          </a:p>
          <a:p>
            <a:pPr marL="361950" lvl="0" indent="-361950">
              <a:buClr>
                <a:schemeClr val="tx1"/>
              </a:buClr>
            </a:pPr>
            <a:endParaRPr lang="en-GB" sz="1800" dirty="0" smtClean="0"/>
          </a:p>
          <a:p>
            <a:pPr marL="361950" lvl="0" indent="-361950">
              <a:buClr>
                <a:schemeClr val="tx1"/>
              </a:buClr>
            </a:pPr>
            <a:r>
              <a:rPr lang="x-none" sz="1800" dirty="0"/>
              <a:t>examined the visual features </a:t>
            </a:r>
            <a:r>
              <a:rPr lang="en-GB" sz="1800" dirty="0"/>
              <a:t>and </a:t>
            </a:r>
            <a:r>
              <a:rPr lang="en-GB" sz="1800" dirty="0" smtClean="0"/>
              <a:t>design</a:t>
            </a:r>
          </a:p>
          <a:p>
            <a:pPr marL="361950" lvl="0" indent="-361950">
              <a:buClr>
                <a:schemeClr val="tx1"/>
              </a:buClr>
            </a:pPr>
            <a:endParaRPr lang="en-GB" sz="1800" dirty="0"/>
          </a:p>
          <a:p>
            <a:pPr marL="361950" lvl="0" indent="-361950">
              <a:buClr>
                <a:schemeClr val="tx1"/>
              </a:buClr>
            </a:pPr>
            <a:r>
              <a:rPr lang="en-GB" sz="1800" dirty="0"/>
              <a:t>d</a:t>
            </a:r>
            <a:r>
              <a:rPr lang="en-GB" sz="1800" dirty="0" smtClean="0"/>
              <a:t>iscussed address</a:t>
            </a:r>
            <a:r>
              <a:rPr lang="en-GB" sz="1800" dirty="0"/>
              <a:t>, synthetic </a:t>
            </a:r>
            <a:r>
              <a:rPr lang="en-GB" sz="1800" dirty="0" smtClean="0"/>
              <a:t>personalisation</a:t>
            </a:r>
          </a:p>
          <a:p>
            <a:pPr marL="361950" lvl="0" indent="-361950">
              <a:buClr>
                <a:schemeClr val="tx1"/>
              </a:buClr>
            </a:pPr>
            <a:endParaRPr lang="en-GB" sz="1800" dirty="0" smtClean="0"/>
          </a:p>
          <a:p>
            <a:pPr marL="361950" lvl="0" indent="-361950">
              <a:buClr>
                <a:schemeClr val="tx1"/>
              </a:buClr>
            </a:pPr>
            <a:r>
              <a:rPr lang="en-GB" sz="1800" dirty="0"/>
              <a:t>e</a:t>
            </a:r>
            <a:r>
              <a:rPr lang="en-GB" sz="1800" dirty="0" smtClean="0"/>
              <a:t>xamined degrees </a:t>
            </a:r>
            <a:r>
              <a:rPr lang="en-GB" sz="1800" dirty="0"/>
              <a:t>of interactivity </a:t>
            </a:r>
          </a:p>
          <a:p>
            <a:endParaRPr lang="en-GB" dirty="0"/>
          </a:p>
          <a:p>
            <a:pPr lvl="0"/>
            <a:endParaRPr lang="en-GB" dirty="0" smtClean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marL="0" lvl="0" indent="0">
              <a:buNone/>
            </a:pPr>
            <a:endParaRPr lang="en-GB" dirty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14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n-lt"/>
              </a:rPr>
              <a:t>What did students do well in summer 2013?</a:t>
            </a:r>
            <a:endParaRPr lang="en-GB" sz="2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15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7674" y="1807698"/>
            <a:ext cx="8505825" cy="4055891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361950" indent="-361950">
              <a:buClr>
                <a:schemeClr val="tx1"/>
              </a:buClr>
            </a:pPr>
            <a:r>
              <a:rPr lang="en-GB" sz="1800" dirty="0" smtClean="0"/>
              <a:t>differentiated </a:t>
            </a:r>
            <a:r>
              <a:rPr lang="en-GB" sz="1800" dirty="0"/>
              <a:t>the participants in Text B in terms of </a:t>
            </a:r>
            <a:r>
              <a:rPr lang="en-GB" sz="1800" dirty="0" smtClean="0"/>
              <a:t>their </a:t>
            </a:r>
            <a:r>
              <a:rPr lang="en-GB" sz="1800" dirty="0"/>
              <a:t>opinions and self-representations </a:t>
            </a:r>
            <a:endParaRPr lang="en-GB" sz="1800" dirty="0" smtClean="0"/>
          </a:p>
          <a:p>
            <a:pPr marL="361950" indent="-361950">
              <a:buNone/>
            </a:pPr>
            <a:endParaRPr lang="en-GB" sz="1800" dirty="0"/>
          </a:p>
          <a:p>
            <a:pPr marL="361950" lvl="0" indent="-361950">
              <a:buClr>
                <a:schemeClr val="tx1"/>
              </a:buClr>
            </a:pPr>
            <a:r>
              <a:rPr lang="en-GB" sz="1800" dirty="0"/>
              <a:t>explored the self-representation of the creators of Text A </a:t>
            </a:r>
            <a:r>
              <a:rPr lang="en-GB" sz="1800" dirty="0" smtClean="0"/>
              <a:t>as </a:t>
            </a:r>
            <a:r>
              <a:rPr lang="en-GB" sz="1800" dirty="0"/>
              <a:t>compassionate and authoritative </a:t>
            </a:r>
            <a:endParaRPr lang="en-GB" sz="1800" dirty="0" smtClean="0"/>
          </a:p>
          <a:p>
            <a:pPr marL="361950" lvl="0" indent="-361950">
              <a:buNone/>
            </a:pPr>
            <a:endParaRPr lang="en-GB" sz="1800" dirty="0" smtClean="0"/>
          </a:p>
          <a:p>
            <a:pPr marL="361950" indent="-361950">
              <a:buClr>
                <a:schemeClr val="tx1"/>
              </a:buClr>
            </a:pPr>
            <a:r>
              <a:rPr lang="en-GB" sz="1800" dirty="0" smtClean="0"/>
              <a:t>noted </a:t>
            </a:r>
            <a:r>
              <a:rPr lang="en-GB" sz="1800" dirty="0"/>
              <a:t>the effective rhetorical strategy of putting the </a:t>
            </a:r>
            <a:r>
              <a:rPr lang="en-GB" sz="1800" dirty="0" smtClean="0"/>
              <a:t>subordinate </a:t>
            </a:r>
            <a:r>
              <a:rPr lang="en-GB" sz="1800" dirty="0"/>
              <a:t>clause first in “As human populations </a:t>
            </a:r>
            <a:r>
              <a:rPr lang="en-GB" sz="1800" dirty="0" smtClean="0"/>
              <a:t>grow” to </a:t>
            </a:r>
            <a:r>
              <a:rPr lang="en-GB" sz="1800" dirty="0"/>
              <a:t>emphasise human responsibility for the </a:t>
            </a:r>
            <a:r>
              <a:rPr lang="en-GB" sz="1800" dirty="0" smtClean="0"/>
              <a:t>elephant’s plight</a:t>
            </a:r>
          </a:p>
          <a:p>
            <a:pPr marL="361950" indent="-361950"/>
            <a:endParaRPr lang="en-GB" sz="1800" dirty="0"/>
          </a:p>
          <a:p>
            <a:pPr marL="361950" lvl="0" indent="-361950">
              <a:buClr>
                <a:schemeClr val="tx1"/>
              </a:buClr>
            </a:pPr>
            <a:r>
              <a:rPr lang="en-GB" sz="1800" dirty="0"/>
              <a:t>focused on the global awareness of the plight of wildlife in Text A and the personal moral stance taken on exploitation by the participants in Text B.</a:t>
            </a:r>
          </a:p>
          <a:p>
            <a:endParaRPr lang="en-GB" dirty="0"/>
          </a:p>
          <a:p>
            <a:pPr lvl="0"/>
            <a:endParaRPr lang="en-GB" dirty="0" smtClean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marL="0" lv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759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79"/>
            <a:ext cx="8229600" cy="464389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n-lt"/>
              </a:rPr>
              <a:t>What qualities characterise A grade responses?</a:t>
            </a:r>
            <a:endParaRPr lang="en-GB" sz="2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16</a:t>
            </a:r>
            <a:endParaRPr lang="en-US" sz="800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 b="7009"/>
          <a:stretch>
            <a:fillRect/>
          </a:stretch>
        </p:blipFill>
        <p:spPr bwMode="auto">
          <a:xfrm>
            <a:off x="0" y="974785"/>
            <a:ext cx="9144000" cy="536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76"/>
            <a:ext cx="8229600" cy="429883"/>
          </a:xfrm>
        </p:spPr>
        <p:txBody>
          <a:bodyPr>
            <a:no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n-lt"/>
              </a:rPr>
              <a:t>What qualities characterise A grade responses?</a:t>
            </a:r>
            <a:endParaRPr lang="en-GB" sz="2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3" y="1800944"/>
            <a:ext cx="8381102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361950" indent="-361950">
              <a:lnSpc>
                <a:spcPct val="9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en-GB" sz="1800" dirty="0">
                <a:cs typeface="Arial" charset="0"/>
              </a:rPr>
              <a:t>p</a:t>
            </a:r>
            <a:r>
              <a:rPr lang="en-GB" sz="1800" dirty="0" smtClean="0">
                <a:cs typeface="Arial" charset="0"/>
              </a:rPr>
              <a:t>recise identification of </a:t>
            </a:r>
            <a:r>
              <a:rPr lang="en-GB" sz="1800" dirty="0">
                <a:cs typeface="Arial" charset="0"/>
              </a:rPr>
              <a:t>language features such as tenses</a:t>
            </a:r>
            <a:r>
              <a:rPr lang="en-GB" sz="1800" dirty="0" smtClean="0">
                <a:cs typeface="Arial" charset="0"/>
              </a:rPr>
              <a:t>, aspect, modality, sentence functions and  </a:t>
            </a:r>
            <a:r>
              <a:rPr lang="en-GB" sz="1800" dirty="0">
                <a:cs typeface="Arial" charset="0"/>
              </a:rPr>
              <a:t>types of word </a:t>
            </a:r>
            <a:r>
              <a:rPr lang="en-GB" sz="1800" dirty="0" smtClean="0">
                <a:cs typeface="Arial" charset="0"/>
              </a:rPr>
              <a:t>classes, sentences and clauses (AO1</a:t>
            </a:r>
            <a:r>
              <a:rPr lang="en-GB" sz="1800" dirty="0">
                <a:cs typeface="Arial" charset="0"/>
              </a:rPr>
              <a:t>)</a:t>
            </a:r>
            <a:br>
              <a:rPr lang="en-GB" sz="1800" dirty="0">
                <a:cs typeface="Arial" charset="0"/>
              </a:rPr>
            </a:br>
            <a:endParaRPr lang="en-GB" sz="1800" dirty="0" smtClean="0">
              <a:cs typeface="Arial" charset="0"/>
            </a:endParaRPr>
          </a:p>
          <a:p>
            <a:pPr marL="361950" indent="-361950">
              <a:lnSpc>
                <a:spcPct val="90000"/>
              </a:lnSpc>
              <a:buClr>
                <a:schemeClr val="tx1"/>
              </a:buClr>
              <a:buFont typeface="Arial" charset="0"/>
              <a:buChar char="•"/>
            </a:pPr>
            <a:endParaRPr lang="en-GB" sz="1800" dirty="0">
              <a:cs typeface="Arial" charset="0"/>
            </a:endParaRPr>
          </a:p>
          <a:p>
            <a:pPr marL="361950" indent="-361950">
              <a:lnSpc>
                <a:spcPct val="9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en-GB" sz="1800" dirty="0" smtClean="0">
                <a:cs typeface="Arial" charset="0"/>
              </a:rPr>
              <a:t>detailed </a:t>
            </a:r>
            <a:r>
              <a:rPr lang="en-GB" sz="1800" dirty="0">
                <a:cs typeface="Arial" charset="0"/>
              </a:rPr>
              <a:t>and explicit </a:t>
            </a:r>
            <a:r>
              <a:rPr lang="en-GB" sz="1800" dirty="0" smtClean="0">
                <a:cs typeface="Arial" charset="0"/>
              </a:rPr>
              <a:t>analysis of </a:t>
            </a:r>
            <a:r>
              <a:rPr lang="en-GB" sz="1800" dirty="0">
                <a:cs typeface="Arial" charset="0"/>
              </a:rPr>
              <a:t>Mode features </a:t>
            </a:r>
            <a:r>
              <a:rPr lang="en-GB" sz="1800" dirty="0" smtClean="0">
                <a:cs typeface="Arial" charset="0"/>
              </a:rPr>
              <a:t>such as channel, synchronicity, planning, permanence, immediacy and types and degrees of interaction (AO3i</a:t>
            </a:r>
            <a:r>
              <a:rPr lang="en-GB" sz="1800" dirty="0">
                <a:cs typeface="Arial" charset="0"/>
              </a:rPr>
              <a:t>)</a:t>
            </a:r>
            <a:br>
              <a:rPr lang="en-GB" sz="1800" dirty="0">
                <a:cs typeface="Arial" charset="0"/>
              </a:rPr>
            </a:br>
            <a:endParaRPr lang="en-GB" sz="1800" dirty="0" smtClean="0">
              <a:cs typeface="Arial" charset="0"/>
            </a:endParaRPr>
          </a:p>
          <a:p>
            <a:pPr marL="0" indent="0">
              <a:lnSpc>
                <a:spcPct val="90000"/>
              </a:lnSpc>
              <a:buClr>
                <a:schemeClr val="tx1"/>
              </a:buClr>
              <a:buNone/>
            </a:pPr>
            <a:r>
              <a:rPr lang="en-GB" sz="1800" dirty="0">
                <a:cs typeface="Arial" charset="0"/>
              </a:rPr>
              <a:t> </a:t>
            </a:r>
          </a:p>
          <a:p>
            <a:pPr marL="361950" indent="-361950">
              <a:lnSpc>
                <a:spcPct val="9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en-GB" sz="1800" dirty="0" smtClean="0">
                <a:cs typeface="Arial" charset="0"/>
              </a:rPr>
              <a:t>detailed </a:t>
            </a:r>
            <a:r>
              <a:rPr lang="en-GB" sz="1800" dirty="0">
                <a:cs typeface="Arial" charset="0"/>
              </a:rPr>
              <a:t>and explicit analysis </a:t>
            </a:r>
            <a:r>
              <a:rPr lang="en-GB" sz="1800" dirty="0" smtClean="0">
                <a:cs typeface="Arial" charset="0"/>
              </a:rPr>
              <a:t>of Contextual features such as audience positioning, purposes, topics, representations of issues, institutions and opinions and self representations </a:t>
            </a:r>
            <a:r>
              <a:rPr lang="en-GB" sz="1800" dirty="0">
                <a:cs typeface="Arial" charset="0"/>
              </a:rPr>
              <a:t>(AO3ii)</a:t>
            </a:r>
          </a:p>
          <a:p>
            <a:pPr marL="355600" indent="-355600"/>
            <a:endParaRPr lang="en-US" dirty="0" smtClean="0"/>
          </a:p>
        </p:txBody>
      </p:sp>
      <p:sp>
        <p:nvSpPr>
          <p:cNvPr id="5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17</a:t>
            </a:r>
            <a:endParaRPr lang="en-US" sz="800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77"/>
            <a:ext cx="8229600" cy="447136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n-lt"/>
              </a:rPr>
              <a:t>Assessing mid-level responses</a:t>
            </a:r>
            <a:endParaRPr lang="en-GB" sz="26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 b="7009"/>
          <a:stretch>
            <a:fillRect/>
          </a:stretch>
        </p:blipFill>
        <p:spPr bwMode="auto">
          <a:xfrm>
            <a:off x="0" y="974785"/>
            <a:ext cx="9144000" cy="536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18</a:t>
            </a:r>
            <a:endParaRPr lang="en-US" sz="800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j-lt"/>
              </a:rPr>
              <a:t>Marking exercise</a:t>
            </a:r>
            <a:endParaRPr lang="en-GB" dirty="0">
              <a:latin typeface="+mj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Slide 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0000" y="1863590"/>
            <a:ext cx="8045200" cy="4406804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Arial" charset="0"/>
                <a:cs typeface="Arial" charset="0"/>
              </a:rPr>
              <a:t>What advice would you give </a:t>
            </a:r>
            <a:r>
              <a:rPr lang="en-GB" dirty="0" smtClean="0">
                <a:latin typeface="Arial" charset="0"/>
                <a:cs typeface="Arial" charset="0"/>
              </a:rPr>
              <a:t>Student C </a:t>
            </a:r>
            <a:r>
              <a:rPr lang="en-GB" dirty="0">
                <a:latin typeface="Arial" charset="0"/>
                <a:cs typeface="Arial" charset="0"/>
              </a:rPr>
              <a:t>about their strengths, weaknesses and ways of improving their performance</a:t>
            </a:r>
            <a:r>
              <a:rPr lang="en-GB" dirty="0" smtClean="0">
                <a:latin typeface="Arial" charset="0"/>
                <a:cs typeface="Arial" charset="0"/>
              </a:rPr>
              <a:t>?</a:t>
            </a:r>
          </a:p>
          <a:p>
            <a:pPr marL="0" indent="0">
              <a:buNone/>
            </a:pPr>
            <a:endParaRPr lang="en-GB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GB" dirty="0" smtClean="0">
              <a:latin typeface="Arial" charset="0"/>
              <a:cs typeface="Arial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346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1120"/>
            <a:ext cx="8229600" cy="478772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Key questions for this online training session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798606"/>
            <a:ext cx="8320578" cy="3888432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361950" indent="-361950">
              <a:buClr>
                <a:schemeClr val="tx1"/>
              </a:buClr>
            </a:pPr>
            <a:r>
              <a:rPr lang="en-GB" sz="1800" dirty="0" smtClean="0"/>
              <a:t>What key skills and knowledge is units ENGA1 assessing?</a:t>
            </a:r>
          </a:p>
          <a:p>
            <a:endParaRPr lang="en-GB" sz="1800" dirty="0" smtClean="0"/>
          </a:p>
          <a:p>
            <a:pPr marL="355600" indent="-355600">
              <a:buClr>
                <a:schemeClr val="tx1"/>
              </a:buClr>
            </a:pPr>
            <a:r>
              <a:rPr lang="en-GB" sz="1800" dirty="0" smtClean="0"/>
              <a:t>What knowledge and skills did students demonstrate well?</a:t>
            </a:r>
          </a:p>
          <a:p>
            <a:pPr marL="355600" indent="-355600">
              <a:buClr>
                <a:schemeClr val="tx1"/>
              </a:buClr>
            </a:pPr>
            <a:endParaRPr lang="en-GB" sz="1800" dirty="0"/>
          </a:p>
          <a:p>
            <a:pPr marL="355600" indent="-355600">
              <a:buClr>
                <a:schemeClr val="tx1"/>
              </a:buClr>
            </a:pPr>
            <a:r>
              <a:rPr lang="en-GB" sz="1800" dirty="0" smtClean="0"/>
              <a:t>What qualities characterise A/A* responses?</a:t>
            </a:r>
          </a:p>
          <a:p>
            <a:pPr marL="355600" indent="-355600"/>
            <a:endParaRPr lang="en-GB" sz="1800" dirty="0" smtClean="0"/>
          </a:p>
          <a:p>
            <a:pPr marL="355600" indent="-355600">
              <a:buClr>
                <a:schemeClr val="tx1"/>
              </a:buClr>
              <a:tabLst>
                <a:tab pos="361950" algn="l"/>
              </a:tabLst>
            </a:pPr>
            <a:r>
              <a:rPr lang="en-GB" sz="1800" dirty="0" smtClean="0"/>
              <a:t>How can we raise students’ performances?</a:t>
            </a:r>
          </a:p>
          <a:p>
            <a:pPr marL="355600" indent="-355600"/>
            <a:endParaRPr lang="en-GB" sz="1800" dirty="0" smtClean="0"/>
          </a:p>
          <a:p>
            <a:pPr marL="355600" indent="-355600">
              <a:buClr>
                <a:schemeClr val="tx1"/>
              </a:buClr>
            </a:pPr>
            <a:r>
              <a:rPr lang="en-GB" sz="1800" dirty="0" smtClean="0"/>
              <a:t>What are the implications for teaching and learning?</a:t>
            </a:r>
          </a:p>
          <a:p>
            <a:pPr marL="355600" indent="-355600"/>
            <a:endParaRPr lang="en-GB" sz="1800" dirty="0" smtClean="0"/>
          </a:p>
          <a:p>
            <a:pPr marL="355600" indent="-355600">
              <a:buClr>
                <a:schemeClr val="tx1"/>
              </a:buClr>
            </a:pPr>
            <a:r>
              <a:rPr lang="en-GB" sz="1800" dirty="0" smtClean="0"/>
              <a:t>How can we develop knowledge and skills that students find difficult?</a:t>
            </a:r>
          </a:p>
          <a:p>
            <a:pPr marL="355600" indent="-355600"/>
            <a:endParaRPr lang="en-GB" sz="1800" dirty="0" smtClean="0"/>
          </a:p>
          <a:p>
            <a:pPr marL="355600" indent="-355600"/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355600" indent="9525">
              <a:buNone/>
            </a:pPr>
            <a:endParaRPr lang="en-GB" dirty="0" smtClean="0"/>
          </a:p>
          <a:p>
            <a:pPr marL="355600" indent="9525">
              <a:buNone/>
            </a:pPr>
            <a:endParaRPr lang="en-GB" dirty="0" smtClean="0"/>
          </a:p>
          <a:p>
            <a:pPr marL="355600" indent="9525">
              <a:buNone/>
            </a:pPr>
            <a:endParaRPr lang="en-GB" dirty="0" smtClean="0"/>
          </a:p>
          <a:p>
            <a:pPr marL="355600" indent="9525">
              <a:buNone/>
            </a:pPr>
            <a:endParaRPr lang="en-GB" dirty="0" smtClean="0"/>
          </a:p>
          <a:p>
            <a:pPr marL="355600" indent="9525">
              <a:buNone/>
            </a:pPr>
            <a:endParaRPr lang="en-GB" dirty="0" smtClean="0"/>
          </a:p>
          <a:p>
            <a:pPr marL="444500" indent="-444500" defTabSz="444500">
              <a:lnSpc>
                <a:spcPct val="150000"/>
              </a:lnSpc>
              <a:buFont typeface="Arial" pitchFamily="34" charset="0"/>
              <a:buChar char="•"/>
            </a:pPr>
            <a:endParaRPr lang="en-GB" dirty="0" smtClean="0"/>
          </a:p>
        </p:txBody>
      </p:sp>
      <p:sp>
        <p:nvSpPr>
          <p:cNvPr id="5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Slide 2</a:t>
            </a:r>
            <a:endParaRPr lang="en-US" sz="800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78"/>
            <a:ext cx="8229600" cy="464389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Developing mid-level students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20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3" name="Rectangle 2"/>
          <p:cNvSpPr/>
          <p:nvPr/>
        </p:nvSpPr>
        <p:spPr>
          <a:xfrm>
            <a:off x="447674" y="1853131"/>
            <a:ext cx="8382001" cy="4918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b="1" dirty="0" smtClean="0">
                <a:cs typeface="Arial" charset="0"/>
              </a:rPr>
              <a:t>Precise </a:t>
            </a:r>
            <a:r>
              <a:rPr lang="en-GB" b="1" dirty="0">
                <a:cs typeface="Arial" charset="0"/>
              </a:rPr>
              <a:t>identification of language features such as tenses, aspect, modality, sentence functions and  types of word classes, sentences and clauses (AO1</a:t>
            </a:r>
            <a:r>
              <a:rPr lang="en-GB" b="1" dirty="0" smtClean="0">
                <a:cs typeface="Arial" charset="0"/>
              </a:rPr>
              <a:t>)</a:t>
            </a:r>
          </a:p>
          <a:p>
            <a:pPr>
              <a:lnSpc>
                <a:spcPct val="90000"/>
              </a:lnSpc>
            </a:pPr>
            <a:endParaRPr lang="en-GB" sz="900" dirty="0" smtClean="0">
              <a:cs typeface="Arial" charset="0"/>
            </a:endParaRPr>
          </a:p>
          <a:p>
            <a:pPr marL="350838" lvl="1" indent="-350838">
              <a:lnSpc>
                <a:spcPct val="90000"/>
              </a:lnSpc>
              <a:buFont typeface="Arial" charset="0"/>
              <a:buChar char="•"/>
            </a:pPr>
            <a:r>
              <a:rPr lang="en-GB" dirty="0" smtClean="0">
                <a:cs typeface="Arial" charset="0"/>
              </a:rPr>
              <a:t>Encourage students  to identify features precisely, for example by underlining in a longer quotation</a:t>
            </a:r>
          </a:p>
          <a:p>
            <a:pPr marL="361950" lvl="1" indent="-361950">
              <a:lnSpc>
                <a:spcPct val="90000"/>
              </a:lnSpc>
              <a:buFont typeface="Arial" charset="0"/>
              <a:buChar char="•"/>
            </a:pPr>
            <a:r>
              <a:rPr lang="en-GB" dirty="0" smtClean="0">
                <a:cs typeface="Arial" charset="0"/>
              </a:rPr>
              <a:t>Encourage students to focus on  identifying a range </a:t>
            </a:r>
            <a:r>
              <a:rPr lang="en-GB" dirty="0" err="1" smtClean="0">
                <a:cs typeface="Arial" charset="0"/>
              </a:rPr>
              <a:t>eg</a:t>
            </a:r>
            <a:r>
              <a:rPr lang="en-GB" dirty="0" smtClean="0">
                <a:cs typeface="Arial" charset="0"/>
              </a:rPr>
              <a:t> noun types, adjective types rather than simply nouns and adjectives</a:t>
            </a:r>
          </a:p>
          <a:p>
            <a:pPr marL="361950" lvl="1" indent="-361950">
              <a:lnSpc>
                <a:spcPct val="90000"/>
              </a:lnSpc>
              <a:buFont typeface="Arial" charset="0"/>
              <a:buChar char="•"/>
            </a:pPr>
            <a:r>
              <a:rPr lang="en-GB" dirty="0" smtClean="0">
                <a:cs typeface="Arial" charset="0"/>
              </a:rPr>
              <a:t>Encourage students to work on clause types </a:t>
            </a:r>
            <a:r>
              <a:rPr lang="en-GB" dirty="0">
                <a:cs typeface="Arial" charset="0"/>
              </a:rPr>
              <a:t/>
            </a:r>
            <a:br>
              <a:rPr lang="en-GB" dirty="0">
                <a:cs typeface="Arial" charset="0"/>
              </a:rPr>
            </a:br>
            <a:endParaRPr lang="en-GB" dirty="0"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GB" b="1" dirty="0" smtClean="0">
                <a:cs typeface="Arial" charset="0"/>
              </a:rPr>
              <a:t>Detailed </a:t>
            </a:r>
            <a:r>
              <a:rPr lang="en-GB" b="1" dirty="0">
                <a:cs typeface="Arial" charset="0"/>
              </a:rPr>
              <a:t>and explicit analysis of Mode features such as channel, synchronicity, planning, permanence, immediacy and types and degrees of interaction (AO3i</a:t>
            </a:r>
            <a:r>
              <a:rPr lang="en-GB" b="1" dirty="0" smtClean="0">
                <a:cs typeface="Arial" charset="0"/>
              </a:rPr>
              <a:t>)</a:t>
            </a:r>
          </a:p>
          <a:p>
            <a:pPr>
              <a:lnSpc>
                <a:spcPct val="90000"/>
              </a:lnSpc>
            </a:pPr>
            <a:endParaRPr lang="en-GB" sz="900" dirty="0" smtClean="0">
              <a:cs typeface="Arial" charset="0"/>
            </a:endParaRPr>
          </a:p>
          <a:p>
            <a:pPr marL="361950" lvl="1" indent="-361950">
              <a:lnSpc>
                <a:spcPct val="90000"/>
              </a:lnSpc>
              <a:buFont typeface="Arial" charset="0"/>
              <a:buChar char="•"/>
            </a:pPr>
            <a:r>
              <a:rPr lang="en-GB" dirty="0" smtClean="0">
                <a:cs typeface="Arial" charset="0"/>
              </a:rPr>
              <a:t>Encourage students to make links between AO1 features and mode e.g. direct address and interactivity</a:t>
            </a:r>
          </a:p>
          <a:p>
            <a:pPr marL="361950" lvl="1" indent="-361950">
              <a:lnSpc>
                <a:spcPct val="90000"/>
              </a:lnSpc>
              <a:buFont typeface="Arial" charset="0"/>
              <a:buChar char="•"/>
            </a:pPr>
            <a:r>
              <a:rPr lang="en-GB" dirty="0" smtClean="0">
                <a:cs typeface="Arial" charset="0"/>
              </a:rPr>
              <a:t>Encourage students to explore the connection between mode features and meaning (AO3ii)</a:t>
            </a:r>
            <a:r>
              <a:rPr lang="en-GB" dirty="0">
                <a:cs typeface="Arial" charset="0"/>
              </a:rPr>
              <a:t/>
            </a:r>
            <a:br>
              <a:rPr lang="en-GB" dirty="0">
                <a:cs typeface="Arial" charset="0"/>
              </a:rPr>
            </a:br>
            <a:r>
              <a:rPr lang="en-GB" dirty="0">
                <a:cs typeface="Arial" charset="0"/>
              </a:rPr>
              <a:t> 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rgbClr val="FF0000"/>
              </a:solidFill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610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78"/>
            <a:ext cx="8229600" cy="464389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Developing mid-level students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21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3" name="Rectangle 2"/>
          <p:cNvSpPr/>
          <p:nvPr/>
        </p:nvSpPr>
        <p:spPr>
          <a:xfrm>
            <a:off x="447675" y="1836419"/>
            <a:ext cx="8105775" cy="3088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b="1" dirty="0" smtClean="0">
                <a:cs typeface="Arial" charset="0"/>
              </a:rPr>
              <a:t>Detailed </a:t>
            </a:r>
            <a:r>
              <a:rPr lang="en-GB" b="1" dirty="0">
                <a:cs typeface="Arial" charset="0"/>
              </a:rPr>
              <a:t>and explicit analysis of Contextual features such as audience positioning, purposes, topics, representations of issues, institutions and opinions and self representations (AO3ii</a:t>
            </a:r>
            <a:r>
              <a:rPr lang="en-GB" b="1" dirty="0" smtClean="0">
                <a:cs typeface="Arial" charset="0"/>
              </a:rPr>
              <a:t>)</a:t>
            </a:r>
          </a:p>
          <a:p>
            <a:pPr>
              <a:lnSpc>
                <a:spcPct val="90000"/>
              </a:lnSpc>
            </a:pPr>
            <a:endParaRPr lang="en-GB" b="1" dirty="0" smtClean="0">
              <a:cs typeface="Arial" charset="0"/>
            </a:endParaRPr>
          </a:p>
          <a:p>
            <a:pPr marL="361950" lvl="1" indent="-361950">
              <a:lnSpc>
                <a:spcPct val="90000"/>
              </a:lnSpc>
              <a:buClr>
                <a:schemeClr val="tx1"/>
              </a:buClr>
              <a:buFont typeface="Arial" charset="0"/>
              <a:buChar char="•"/>
              <a:tabLst>
                <a:tab pos="361950" algn="l"/>
              </a:tabLst>
            </a:pPr>
            <a:r>
              <a:rPr lang="en-GB" dirty="0" smtClean="0">
                <a:cs typeface="Arial" charset="0"/>
              </a:rPr>
              <a:t>Encourage students to use linguistic features such as modal verbs to create meaning</a:t>
            </a:r>
          </a:p>
          <a:p>
            <a:pPr marL="361950" lvl="1" indent="-361950">
              <a:lnSpc>
                <a:spcPct val="90000"/>
              </a:lnSpc>
              <a:buClr>
                <a:schemeClr val="tx1"/>
              </a:buClr>
              <a:buFont typeface="Arial" charset="0"/>
              <a:buChar char="•"/>
              <a:tabLst>
                <a:tab pos="361950" algn="l"/>
              </a:tabLst>
            </a:pPr>
            <a:endParaRPr lang="en-GB" dirty="0" smtClean="0">
              <a:cs typeface="Arial" charset="0"/>
            </a:endParaRPr>
          </a:p>
          <a:p>
            <a:pPr marL="361950" lvl="1" indent="-361950">
              <a:lnSpc>
                <a:spcPct val="90000"/>
              </a:lnSpc>
              <a:buClr>
                <a:schemeClr val="tx1"/>
              </a:buClr>
              <a:buFont typeface="Arial" charset="0"/>
              <a:buChar char="•"/>
              <a:tabLst>
                <a:tab pos="361950" algn="l"/>
              </a:tabLst>
            </a:pPr>
            <a:r>
              <a:rPr lang="en-GB" dirty="0" smtClean="0">
                <a:cs typeface="Arial" charset="0"/>
              </a:rPr>
              <a:t>Encourage students to ask key questions about positioning</a:t>
            </a:r>
          </a:p>
          <a:p>
            <a:pPr marL="0" lvl="1">
              <a:lnSpc>
                <a:spcPct val="90000"/>
              </a:lnSpc>
              <a:buClr>
                <a:schemeClr val="tx1"/>
              </a:buClr>
              <a:tabLst>
                <a:tab pos="361950" algn="l"/>
              </a:tabLst>
            </a:pPr>
            <a:endParaRPr lang="en-GB" dirty="0" smtClean="0">
              <a:cs typeface="Arial" charset="0"/>
            </a:endParaRPr>
          </a:p>
          <a:p>
            <a:pPr marL="361950" lvl="1" indent="-361950">
              <a:lnSpc>
                <a:spcPct val="90000"/>
              </a:lnSpc>
              <a:buClr>
                <a:schemeClr val="tx1"/>
              </a:buClr>
              <a:buFont typeface="Arial" charset="0"/>
              <a:buChar char="•"/>
              <a:tabLst>
                <a:tab pos="361950" algn="l"/>
              </a:tabLst>
            </a:pPr>
            <a:r>
              <a:rPr lang="en-GB" dirty="0" smtClean="0">
                <a:cs typeface="Arial" charset="0"/>
              </a:rPr>
              <a:t>Encourage students to think realistically about the meanings, context  and purposes of spoken interaction</a:t>
            </a:r>
          </a:p>
          <a:p>
            <a:pPr marL="266700" indent="-266700">
              <a:lnSpc>
                <a:spcPct val="90000"/>
              </a:lnSpc>
              <a:buFont typeface="Arial" charset="0"/>
              <a:buChar char="•"/>
            </a:pPr>
            <a:endParaRPr lang="en-GB" dirty="0"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610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98894"/>
          </a:xfrm>
        </p:spPr>
        <p:txBody>
          <a:bodyPr>
            <a:normAutofit/>
          </a:bodyPr>
          <a:lstStyle/>
          <a:p>
            <a:pPr>
              <a:tabLst>
                <a:tab pos="85725" algn="l"/>
              </a:tabLst>
            </a:pPr>
            <a:r>
              <a:rPr lang="en-GB" sz="2600" dirty="0" smtClean="0">
                <a:solidFill>
                  <a:schemeClr val="tx2"/>
                </a:solidFill>
                <a:latin typeface="+mn-lt"/>
              </a:rPr>
              <a:t>What did students do less well in summer 2013?</a:t>
            </a:r>
            <a:endParaRPr lang="en-GB" sz="2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801628"/>
            <a:ext cx="8238226" cy="319518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361950" indent="-361950">
              <a:buClr>
                <a:schemeClr val="tx1"/>
              </a:buClr>
            </a:pPr>
            <a:r>
              <a:rPr lang="en-GB" sz="1800" dirty="0"/>
              <a:t>only identified graphology, </a:t>
            </a:r>
            <a:r>
              <a:rPr lang="en-GB" sz="1800" dirty="0" smtClean="0"/>
              <a:t>complexity and </a:t>
            </a:r>
            <a:r>
              <a:rPr lang="en-GB" sz="1800" dirty="0"/>
              <a:t>formality in Text </a:t>
            </a:r>
            <a:r>
              <a:rPr lang="en-GB" sz="1800" dirty="0" smtClean="0"/>
              <a:t>A</a:t>
            </a:r>
          </a:p>
          <a:p>
            <a:pPr marL="361950" indent="-361950">
              <a:buNone/>
            </a:pPr>
            <a:endParaRPr lang="en-GB" sz="1800" dirty="0" smtClean="0"/>
          </a:p>
          <a:p>
            <a:pPr marL="361950" indent="-361950">
              <a:buClr>
                <a:schemeClr val="tx1"/>
              </a:buClr>
            </a:pPr>
            <a:r>
              <a:rPr lang="en-GB" sz="1800" dirty="0" smtClean="0"/>
              <a:t>named </a:t>
            </a:r>
            <a:r>
              <a:rPr lang="en-GB" sz="1800" dirty="0"/>
              <a:t>language features without </a:t>
            </a:r>
            <a:r>
              <a:rPr lang="en-GB" sz="1800" dirty="0" smtClean="0"/>
              <a:t>exemplification</a:t>
            </a:r>
          </a:p>
          <a:p>
            <a:pPr marL="361950" indent="-361950">
              <a:buNone/>
            </a:pPr>
            <a:endParaRPr lang="en-GB" sz="1800" dirty="0"/>
          </a:p>
          <a:p>
            <a:pPr marL="361950" indent="-361950">
              <a:buClr>
                <a:schemeClr val="tx1"/>
              </a:buClr>
            </a:pPr>
            <a:r>
              <a:rPr lang="en-GB" sz="1800" dirty="0" smtClean="0"/>
              <a:t>did </a:t>
            </a:r>
            <a:r>
              <a:rPr lang="en-GB" sz="1800" dirty="0"/>
              <a:t>not engage with meanings </a:t>
            </a:r>
            <a:r>
              <a:rPr lang="en-GB" sz="1800" dirty="0" smtClean="0"/>
              <a:t>or representations </a:t>
            </a:r>
            <a:r>
              <a:rPr lang="en-GB" sz="1800" dirty="0"/>
              <a:t>in Text B </a:t>
            </a:r>
            <a:endParaRPr lang="en-GB" sz="1800" dirty="0" smtClean="0"/>
          </a:p>
          <a:p>
            <a:pPr marL="361950" indent="-361950">
              <a:buNone/>
            </a:pPr>
            <a:endParaRPr lang="en-GB" sz="1800" dirty="0"/>
          </a:p>
          <a:p>
            <a:pPr marL="361950" indent="-361950">
              <a:buClr>
                <a:schemeClr val="tx1"/>
              </a:buClr>
            </a:pPr>
            <a:r>
              <a:rPr lang="en-GB" sz="1800" dirty="0" smtClean="0"/>
              <a:t>simply </a:t>
            </a:r>
            <a:r>
              <a:rPr lang="en-GB" sz="1800" dirty="0"/>
              <a:t>attempted to fit spoken texts </a:t>
            </a:r>
            <a:r>
              <a:rPr lang="en-GB" sz="1800" dirty="0" smtClean="0"/>
              <a:t>into Grice’s Maxims</a:t>
            </a:r>
            <a:r>
              <a:rPr lang="en-GB" sz="1800" dirty="0"/>
              <a:t> </a:t>
            </a:r>
            <a:r>
              <a:rPr lang="en-GB" sz="1800" dirty="0" smtClean="0"/>
              <a:t>in Text B</a:t>
            </a:r>
          </a:p>
          <a:p>
            <a:pPr marL="361950" indent="-361950">
              <a:buNone/>
            </a:pPr>
            <a:endParaRPr lang="en-GB" sz="1800" dirty="0"/>
          </a:p>
          <a:p>
            <a:pPr marL="361950" indent="-361950">
              <a:buClr>
                <a:schemeClr val="tx1"/>
              </a:buClr>
            </a:pPr>
            <a:r>
              <a:rPr lang="en-GB" sz="1800" dirty="0"/>
              <a:t>focused on competition and dominance in </a:t>
            </a:r>
            <a:r>
              <a:rPr lang="en-GB" sz="1800" dirty="0" smtClean="0"/>
              <a:t>the analysis </a:t>
            </a:r>
            <a:r>
              <a:rPr lang="en-GB" sz="1800" dirty="0"/>
              <a:t>of Text </a:t>
            </a:r>
            <a:r>
              <a:rPr lang="en-GB" sz="1800" dirty="0" smtClean="0"/>
              <a:t>B</a:t>
            </a:r>
            <a:r>
              <a:rPr lang="en-GB" sz="1800" dirty="0" smtClean="0">
                <a:solidFill>
                  <a:srgbClr val="FF0000"/>
                </a:solidFill>
              </a:rPr>
              <a:t>                                      </a:t>
            </a:r>
          </a:p>
          <a:p>
            <a:pPr marL="0" lvl="0" indent="0">
              <a:buNone/>
            </a:pP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                                                                     </a:t>
            </a:r>
            <a:endParaRPr lang="en-GB" dirty="0" smtClean="0"/>
          </a:p>
          <a:p>
            <a:pPr lvl="0"/>
            <a:endParaRPr lang="en-GB" dirty="0"/>
          </a:p>
          <a:p>
            <a:pPr lvl="0"/>
            <a:endParaRPr lang="en-GB" dirty="0" smtClean="0"/>
          </a:p>
          <a:p>
            <a:pPr lvl="0"/>
            <a:endParaRPr lang="en-GB" dirty="0"/>
          </a:p>
          <a:p>
            <a:pPr marL="355600" indent="-355600"/>
            <a:endParaRPr lang="en-US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22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514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56" y="1052736"/>
            <a:ext cx="7595889" cy="475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23</a:t>
            </a:r>
            <a:endParaRPr lang="en-US" sz="800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0309834-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46721"/>
            <a:ext cx="9144000" cy="64871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006624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bg1"/>
                </a:solidFill>
                <a:latin typeface="+mn-lt"/>
              </a:rPr>
              <a:t>What are the implications</a:t>
            </a:r>
            <a:br>
              <a:rPr lang="en-GB" sz="2600" dirty="0" smtClean="0">
                <a:solidFill>
                  <a:schemeClr val="bg1"/>
                </a:solidFill>
                <a:latin typeface="+mn-lt"/>
              </a:rPr>
            </a:br>
            <a:r>
              <a:rPr lang="en-GB" sz="2600" dirty="0" smtClean="0">
                <a:solidFill>
                  <a:schemeClr val="bg1"/>
                </a:solidFill>
                <a:latin typeface="+mn-lt"/>
              </a:rPr>
              <a:t>for teaching and learning?</a:t>
            </a:r>
            <a:endParaRPr lang="en-GB" sz="2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24</a:t>
            </a:r>
            <a:endParaRPr lang="en-US" sz="800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79"/>
            <a:ext cx="8229600" cy="455762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n-lt"/>
              </a:rPr>
              <a:t>Implications for teaching</a:t>
            </a:r>
            <a:endParaRPr lang="en-GB" sz="2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828092"/>
            <a:ext cx="8011858" cy="4464735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355600" indent="-355600">
              <a:buClr>
                <a:schemeClr val="tx1"/>
              </a:buClr>
            </a:pPr>
            <a:r>
              <a:rPr lang="en-US" sz="1800" dirty="0" smtClean="0"/>
              <a:t>Consider the timing of the paper, reading and planning time</a:t>
            </a:r>
          </a:p>
          <a:p>
            <a:pPr marL="355600" indent="-355600">
              <a:buNone/>
            </a:pPr>
            <a:endParaRPr lang="en-US" sz="1800" dirty="0" smtClean="0"/>
          </a:p>
          <a:p>
            <a:pPr marL="355600" indent="-355600">
              <a:buClr>
                <a:schemeClr val="tx1"/>
              </a:buClr>
            </a:pPr>
            <a:r>
              <a:rPr lang="en-US" sz="1800" dirty="0" smtClean="0"/>
              <a:t>Look at the wording of the question</a:t>
            </a:r>
          </a:p>
          <a:p>
            <a:pPr marL="355600" indent="-355600">
              <a:buNone/>
            </a:pPr>
            <a:endParaRPr lang="en-US" sz="1800" dirty="0" smtClean="0"/>
          </a:p>
          <a:p>
            <a:pPr marL="355600" indent="-355600">
              <a:buClr>
                <a:schemeClr val="tx1"/>
              </a:buClr>
            </a:pPr>
            <a:r>
              <a:rPr lang="en-US" sz="1800" dirty="0" smtClean="0"/>
              <a:t>Focus on the bullet points and prompts</a:t>
            </a:r>
          </a:p>
          <a:p>
            <a:pPr marL="355600" indent="-355600"/>
            <a:endParaRPr lang="en-US" sz="1800" dirty="0" smtClean="0"/>
          </a:p>
          <a:p>
            <a:pPr marL="355600" indent="-355600">
              <a:buClr>
                <a:schemeClr val="tx1"/>
              </a:buClr>
            </a:pPr>
            <a:r>
              <a:rPr lang="en-US" sz="1800" dirty="0" smtClean="0"/>
              <a:t>Practice makes perfect</a:t>
            </a:r>
          </a:p>
          <a:p>
            <a:pPr marL="355600" indent="-355600">
              <a:buNone/>
            </a:pPr>
            <a:endParaRPr lang="en-US" sz="1800" dirty="0" smtClean="0"/>
          </a:p>
          <a:p>
            <a:pPr marL="355600" indent="-355600">
              <a:buClr>
                <a:schemeClr val="tx1"/>
              </a:buClr>
            </a:pPr>
            <a:r>
              <a:rPr lang="en-US" sz="1800" dirty="0" smtClean="0"/>
              <a:t>Ask students to mark each other’s work against the assessment criteria</a:t>
            </a:r>
          </a:p>
          <a:p>
            <a:pPr marL="355600" indent="-355600">
              <a:buNone/>
            </a:pPr>
            <a:endParaRPr lang="en-US" sz="1800" dirty="0" smtClean="0"/>
          </a:p>
          <a:p>
            <a:pPr marL="355600" indent="-355600">
              <a:buClr>
                <a:schemeClr val="tx1"/>
              </a:buClr>
            </a:pPr>
            <a:r>
              <a:rPr lang="en-US" sz="1800" dirty="0" smtClean="0"/>
              <a:t>Ask how students could improve their responses by 1 level</a:t>
            </a:r>
          </a:p>
          <a:p>
            <a:pPr marL="355600" indent="-355600"/>
            <a:endParaRPr lang="en-US" dirty="0" smtClean="0"/>
          </a:p>
          <a:p>
            <a:pPr marL="355600" indent="-355600">
              <a:buNone/>
            </a:pPr>
            <a:endParaRPr lang="en-US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25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56" y="1052736"/>
            <a:ext cx="7595889" cy="475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26</a:t>
            </a:r>
            <a:endParaRPr lang="en-US" sz="800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180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GB" dirty="0" smtClean="0"/>
              <a:t>5 minute break</a:t>
            </a:r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r>
              <a:rPr lang="en-GB" dirty="0" smtClean="0"/>
              <a:t>Please feel free to type any questions into the chat window</a:t>
            </a:r>
            <a:endParaRPr lang="en-GB" dirty="0"/>
          </a:p>
        </p:txBody>
      </p:sp>
      <p:sp>
        <p:nvSpPr>
          <p:cNvPr id="4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27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24396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28</a:t>
            </a:r>
            <a:endParaRPr lang="en-US" sz="800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2" name="TextBox 1"/>
          <p:cNvSpPr txBox="1"/>
          <p:nvPr/>
        </p:nvSpPr>
        <p:spPr>
          <a:xfrm>
            <a:off x="485196" y="1809994"/>
            <a:ext cx="721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Take a couple of minutes to make a note of key features in this data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81025" y="485774"/>
            <a:ext cx="490230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Section B: Question 2 Data Set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180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2"/>
            <a:ext cx="8229600" cy="44713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n-lt"/>
              </a:rPr>
              <a:t>Assessment Objectives for Section B</a:t>
            </a:r>
            <a:endParaRPr lang="en-GB" sz="2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8574" y="1844385"/>
            <a:ext cx="8229600" cy="4781550"/>
          </a:xfrm>
        </p:spPr>
        <p:txBody>
          <a:bodyPr>
            <a:noAutofit/>
          </a:bodyPr>
          <a:lstStyle/>
          <a:p>
            <a:pPr marL="85725"/>
            <a:r>
              <a:rPr lang="en-GB" sz="1800" b="1" dirty="0" smtClean="0"/>
              <a:t>Question 2/4</a:t>
            </a:r>
          </a:p>
          <a:p>
            <a:pPr marL="85725"/>
            <a:endParaRPr lang="en-GB" sz="900" b="1" dirty="0" smtClean="0"/>
          </a:p>
          <a:p>
            <a:pPr marL="85725"/>
            <a:r>
              <a:rPr lang="en-GB" sz="1800" b="1" dirty="0" smtClean="0"/>
              <a:t>AO1 (10 marks)</a:t>
            </a:r>
          </a:p>
          <a:p>
            <a:pPr marL="85725"/>
            <a:r>
              <a:rPr lang="en-GB" sz="1800" dirty="0" smtClean="0"/>
              <a:t>Select and apply a range of linguistic methods, to communicate relevant knowledge using appropriate terminology and coherent, accurate written expression</a:t>
            </a:r>
          </a:p>
          <a:p>
            <a:pPr marL="85725"/>
            <a:endParaRPr lang="en-GB" sz="1800" dirty="0"/>
          </a:p>
          <a:p>
            <a:pPr marL="85725"/>
            <a:r>
              <a:rPr lang="en-GB" sz="1800" b="1" dirty="0" smtClean="0"/>
              <a:t>Question 3/5</a:t>
            </a:r>
          </a:p>
          <a:p>
            <a:pPr marL="85725"/>
            <a:endParaRPr lang="en-GB" sz="900" dirty="0"/>
          </a:p>
          <a:p>
            <a:pPr marL="85725"/>
            <a:r>
              <a:rPr lang="en-GB" sz="1800" b="1" dirty="0" smtClean="0"/>
              <a:t>AO1 (5 marks)</a:t>
            </a:r>
          </a:p>
          <a:p>
            <a:pPr marL="85725"/>
            <a:r>
              <a:rPr lang="en-GB" sz="1800" dirty="0" smtClean="0"/>
              <a:t>Select </a:t>
            </a:r>
            <a:r>
              <a:rPr lang="en-GB" sz="1800" dirty="0"/>
              <a:t>and apply a range of linguistic methods, to communicate relevant knowledge using appropriate terminology and coherent, accurate written expression</a:t>
            </a:r>
          </a:p>
          <a:p>
            <a:pPr marL="85725"/>
            <a:endParaRPr lang="en-GB" sz="1800" b="1" dirty="0" smtClean="0"/>
          </a:p>
          <a:p>
            <a:pPr marL="85725"/>
            <a:r>
              <a:rPr lang="en-GB" sz="1800" b="1" dirty="0" smtClean="0"/>
              <a:t>AO2 (2 x 15 marks)</a:t>
            </a:r>
          </a:p>
          <a:p>
            <a:pPr marL="85725"/>
            <a:r>
              <a:rPr lang="en-GB" sz="1800" dirty="0" smtClean="0"/>
              <a:t>Demonstrate a critical understanding of a range of concepts and issues related to the construction and analysis of meanings in spoken and written language</a:t>
            </a:r>
          </a:p>
        </p:txBody>
      </p:sp>
      <p:sp>
        <p:nvSpPr>
          <p:cNvPr id="4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29</a:t>
            </a:r>
            <a:endParaRPr lang="en-US" sz="800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223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76"/>
            <a:ext cx="8229600" cy="490269"/>
          </a:xfrm>
        </p:spPr>
        <p:txBody>
          <a:bodyPr>
            <a:normAutofit/>
          </a:bodyPr>
          <a:lstStyle/>
          <a:p>
            <a:pPr>
              <a:tabLst>
                <a:tab pos="85725" algn="l"/>
              </a:tabLst>
            </a:pPr>
            <a:r>
              <a:rPr lang="en-GB" sz="2600" dirty="0" smtClean="0">
                <a:solidFill>
                  <a:schemeClr val="tx2"/>
                </a:solidFill>
                <a:latin typeface="+mj-lt"/>
              </a:rPr>
              <a:t>Structure of the session 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813471"/>
            <a:ext cx="8695426" cy="4810125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buClr>
                <a:schemeClr val="tx1"/>
              </a:buClr>
              <a:buNone/>
            </a:pPr>
            <a:r>
              <a:rPr lang="en-GB" sz="1800" b="1" dirty="0" smtClean="0"/>
              <a:t>ENGA1 – Seeing Through Language</a:t>
            </a:r>
          </a:p>
          <a:p>
            <a:pPr marL="0" indent="0">
              <a:buClr>
                <a:schemeClr val="tx1"/>
              </a:buClr>
              <a:buNone/>
            </a:pPr>
            <a:endParaRPr lang="en-GB" sz="1800" b="1" dirty="0"/>
          </a:p>
          <a:p>
            <a:pPr marL="0" indent="0">
              <a:buClr>
                <a:schemeClr val="tx1"/>
              </a:buClr>
              <a:buNone/>
            </a:pPr>
            <a:r>
              <a:rPr lang="en-GB" sz="1800" b="1" dirty="0" smtClean="0"/>
              <a:t>Section A – Language and Mode</a:t>
            </a:r>
          </a:p>
          <a:p>
            <a:pPr marL="350838" indent="-350838">
              <a:buClr>
                <a:schemeClr val="tx1"/>
              </a:buClr>
            </a:pPr>
            <a:r>
              <a:rPr lang="en-GB" sz="1800" dirty="0"/>
              <a:t>Meeting the Assessment Objectives</a:t>
            </a:r>
          </a:p>
          <a:p>
            <a:pPr marL="350838" indent="-350838">
              <a:buClr>
                <a:schemeClr val="tx1"/>
              </a:buClr>
              <a:buFont typeface="Arial" pitchFamily="34" charset="0"/>
              <a:buChar char="•"/>
            </a:pPr>
            <a:r>
              <a:rPr lang="en-GB" sz="1800" dirty="0" smtClean="0"/>
              <a:t>What students did well and appraisal of A/A* responses</a:t>
            </a:r>
          </a:p>
          <a:p>
            <a:pPr marL="350838" indent="-350838">
              <a:buClr>
                <a:schemeClr val="tx1"/>
              </a:buClr>
              <a:buFont typeface="Arial" pitchFamily="34" charset="0"/>
              <a:buChar char="•"/>
            </a:pPr>
            <a:r>
              <a:rPr lang="en-GB" sz="1800" dirty="0" smtClean="0"/>
              <a:t>What </a:t>
            </a:r>
            <a:r>
              <a:rPr lang="en-GB" sz="1800" dirty="0"/>
              <a:t>students </a:t>
            </a:r>
            <a:r>
              <a:rPr lang="en-GB" sz="1800" dirty="0" smtClean="0"/>
              <a:t>did less well and appraisal of weaker responses</a:t>
            </a:r>
          </a:p>
          <a:p>
            <a:pPr marL="350838" indent="-350838">
              <a:buClr>
                <a:schemeClr val="tx1"/>
              </a:buClr>
              <a:buFont typeface="Arial" pitchFamily="34" charset="0"/>
              <a:buChar char="•"/>
            </a:pPr>
            <a:r>
              <a:rPr lang="en-GB" sz="1800" dirty="0" smtClean="0"/>
              <a:t>Strategies for bridging the gap </a:t>
            </a:r>
            <a:endParaRPr lang="en-GB" sz="1800" b="1" dirty="0" smtClean="0"/>
          </a:p>
          <a:p>
            <a:pPr marL="350838" indent="-350838">
              <a:buClr>
                <a:schemeClr val="tx1"/>
              </a:buClr>
              <a:buFont typeface="Arial" pitchFamily="34" charset="0"/>
              <a:buChar char="•"/>
            </a:pPr>
            <a:r>
              <a:rPr lang="en-GB" sz="1800" dirty="0"/>
              <a:t>Teaching strategies for developing knowledge and </a:t>
            </a:r>
            <a:r>
              <a:rPr lang="en-GB" sz="1800" dirty="0" smtClean="0"/>
              <a:t>skills.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endParaRPr lang="en-GB" sz="900" dirty="0"/>
          </a:p>
          <a:p>
            <a:pPr marL="0" indent="0">
              <a:buClr>
                <a:schemeClr val="tx1"/>
              </a:buClr>
              <a:buNone/>
            </a:pPr>
            <a:r>
              <a:rPr lang="en-GB" sz="1800" b="1" dirty="0" smtClean="0"/>
              <a:t>Break</a:t>
            </a:r>
            <a:endParaRPr lang="en-GB" sz="1800" b="1" dirty="0"/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endParaRPr lang="en-GB" sz="900" b="1" dirty="0" smtClean="0"/>
          </a:p>
          <a:p>
            <a:pPr marL="0" indent="0">
              <a:buClr>
                <a:schemeClr val="tx1"/>
              </a:buClr>
              <a:buNone/>
            </a:pPr>
            <a:r>
              <a:rPr lang="en-GB" sz="1800" b="1" dirty="0" smtClean="0"/>
              <a:t>Section B – Language Development</a:t>
            </a:r>
          </a:p>
          <a:p>
            <a:pPr marL="350838" indent="-350838">
              <a:buClr>
                <a:schemeClr val="tx1"/>
              </a:buClr>
            </a:pPr>
            <a:r>
              <a:rPr lang="en-GB" sz="1800" dirty="0"/>
              <a:t>Meeting the Assessment Objectives</a:t>
            </a:r>
          </a:p>
          <a:p>
            <a:pPr marL="350838" indent="-350838">
              <a:buClr>
                <a:schemeClr val="tx1"/>
              </a:buClr>
              <a:buFont typeface="Arial" pitchFamily="34" charset="0"/>
              <a:buChar char="•"/>
            </a:pPr>
            <a:r>
              <a:rPr lang="en-GB" sz="1800" dirty="0" smtClean="0"/>
              <a:t>What </a:t>
            </a:r>
            <a:r>
              <a:rPr lang="en-GB" sz="1800" dirty="0"/>
              <a:t>students did well and appraisal of A/A* responses</a:t>
            </a:r>
          </a:p>
          <a:p>
            <a:pPr marL="350838" indent="-350838">
              <a:buClr>
                <a:schemeClr val="tx1"/>
              </a:buClr>
              <a:buFont typeface="Arial" pitchFamily="34" charset="0"/>
              <a:buChar char="•"/>
            </a:pPr>
            <a:r>
              <a:rPr lang="en-GB" sz="1800" dirty="0" smtClean="0"/>
              <a:t>What </a:t>
            </a:r>
            <a:r>
              <a:rPr lang="en-GB" sz="1800" dirty="0"/>
              <a:t>students did less well and appraisal of weaker responses</a:t>
            </a:r>
          </a:p>
          <a:p>
            <a:pPr marL="350838" indent="-350838">
              <a:buClr>
                <a:schemeClr val="tx1"/>
              </a:buClr>
              <a:buFont typeface="Arial" pitchFamily="34" charset="0"/>
              <a:buChar char="•"/>
            </a:pPr>
            <a:r>
              <a:rPr lang="en-GB" sz="1800" dirty="0"/>
              <a:t>Strategies for bridging the gap </a:t>
            </a:r>
            <a:endParaRPr lang="en-GB" sz="1800" b="1" dirty="0" smtClean="0"/>
          </a:p>
          <a:p>
            <a:pPr marL="350838" indent="-350838">
              <a:buClr>
                <a:schemeClr val="tx1"/>
              </a:buClr>
              <a:buFont typeface="Arial" pitchFamily="34" charset="0"/>
              <a:buChar char="•"/>
            </a:pPr>
            <a:r>
              <a:rPr lang="en-GB" sz="1800" dirty="0" smtClean="0"/>
              <a:t>Teaching strategies for developing knowledge and skills.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endParaRPr lang="en-GB" dirty="0" smtClean="0"/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endParaRPr lang="en-GB" dirty="0" smtClean="0"/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endParaRPr lang="en-GB" dirty="0" smtClean="0"/>
          </a:p>
          <a:p>
            <a:pPr marL="698500" indent="-342900">
              <a:buClr>
                <a:schemeClr val="tx1"/>
              </a:buClr>
              <a:buFont typeface="Arial" pitchFamily="34" charset="0"/>
              <a:buChar char="•"/>
            </a:pPr>
            <a:endParaRPr lang="en-GB" dirty="0" smtClean="0"/>
          </a:p>
          <a:p>
            <a:pPr marL="698500" indent="-342900">
              <a:buClr>
                <a:schemeClr val="tx1"/>
              </a:buClr>
              <a:buFont typeface="Arial" pitchFamily="34" charset="0"/>
              <a:buChar char="•"/>
            </a:pPr>
            <a:endParaRPr lang="en-GB" dirty="0" smtClean="0"/>
          </a:p>
          <a:p>
            <a:pPr marL="698500" indent="-342900">
              <a:buClr>
                <a:schemeClr val="tx1"/>
              </a:buClr>
              <a:buFont typeface="Arial" pitchFamily="34" charset="0"/>
              <a:buChar char="•"/>
            </a:pPr>
            <a:endParaRPr lang="en-GB" dirty="0" smtClean="0"/>
          </a:p>
          <a:p>
            <a:pPr marL="698500" indent="-342900">
              <a:buClr>
                <a:schemeClr val="tx1"/>
              </a:buClr>
              <a:buFont typeface="Arial" pitchFamily="34" charset="0"/>
              <a:buChar char="•"/>
            </a:pPr>
            <a:endParaRPr lang="en-GB" dirty="0" smtClean="0"/>
          </a:p>
          <a:p>
            <a:pPr marL="698500" indent="-342900">
              <a:buClr>
                <a:schemeClr val="tx1"/>
              </a:buClr>
              <a:buFont typeface="Arial" pitchFamily="34" charset="0"/>
              <a:buChar char="•"/>
            </a:pPr>
            <a:endParaRPr lang="en-GB" dirty="0" smtClean="0"/>
          </a:p>
          <a:p>
            <a:pPr defTabSz="444500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en-GB" dirty="0" smtClean="0"/>
          </a:p>
        </p:txBody>
      </p:sp>
      <p:sp>
        <p:nvSpPr>
          <p:cNvPr id="5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Slide 3</a:t>
            </a:r>
            <a:endParaRPr lang="en-US" sz="800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n-lt"/>
              </a:rPr>
              <a:t>What did students do well in summer 2013?</a:t>
            </a:r>
            <a:endParaRPr lang="en-GB" sz="2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829692"/>
            <a:ext cx="8238227" cy="379109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355600" indent="-355600">
              <a:buClr>
                <a:schemeClr val="tx1"/>
              </a:buClr>
            </a:pPr>
            <a:r>
              <a:rPr lang="en-US" sz="1800" dirty="0" smtClean="0"/>
              <a:t>Identified and explained 5 features accurately (Question 2/4)</a:t>
            </a:r>
          </a:p>
          <a:p>
            <a:endParaRPr lang="en-US" sz="1800" dirty="0" smtClean="0"/>
          </a:p>
          <a:p>
            <a:pPr marL="355600" indent="-355600">
              <a:buClr>
                <a:schemeClr val="tx1"/>
              </a:buClr>
            </a:pPr>
            <a:r>
              <a:rPr lang="en-US" sz="1800" dirty="0" smtClean="0"/>
              <a:t>Focused on the key words of the question (Question 3/5)</a:t>
            </a:r>
          </a:p>
          <a:p>
            <a:endParaRPr lang="en-US" sz="1800" dirty="0" smtClean="0"/>
          </a:p>
          <a:p>
            <a:pPr marL="355600" indent="-355600">
              <a:buClr>
                <a:schemeClr val="tx1"/>
              </a:buClr>
            </a:pPr>
            <a:r>
              <a:rPr lang="en-US" sz="1800" dirty="0" smtClean="0"/>
              <a:t>Discussed a range of theory (Question 3/5)</a:t>
            </a:r>
          </a:p>
          <a:p>
            <a:pPr marL="355600" indent="-355600"/>
            <a:endParaRPr lang="en-US" sz="1800" dirty="0" smtClean="0"/>
          </a:p>
          <a:p>
            <a:pPr marL="355600" indent="-355600">
              <a:buClr>
                <a:schemeClr val="tx1"/>
              </a:buClr>
            </a:pPr>
            <a:r>
              <a:rPr lang="en-US" sz="1800" dirty="0" smtClean="0"/>
              <a:t>Discussed critiques of theory (Question 3/5)</a:t>
            </a:r>
          </a:p>
          <a:p>
            <a:pPr marL="355600" indent="-355600"/>
            <a:endParaRPr lang="en-US" sz="1800" dirty="0" smtClean="0"/>
          </a:p>
          <a:p>
            <a:pPr marL="355600" indent="-355600">
              <a:buClr>
                <a:schemeClr val="tx1"/>
              </a:buClr>
            </a:pPr>
            <a:r>
              <a:rPr lang="en-US" sz="1800" dirty="0" smtClean="0"/>
              <a:t>Used a range of relevant examples (Question 3/5)</a:t>
            </a:r>
          </a:p>
          <a:p>
            <a:pPr marL="355600" indent="-355600"/>
            <a:endParaRPr lang="en-US" sz="1800" dirty="0" smtClean="0"/>
          </a:p>
          <a:p>
            <a:pPr marL="355600" indent="-355600">
              <a:buClr>
                <a:schemeClr val="tx1"/>
              </a:buClr>
            </a:pPr>
            <a:r>
              <a:rPr lang="en-US" sz="1800" dirty="0" smtClean="0"/>
              <a:t>Developed a line of argument using clear and accurate expression</a:t>
            </a:r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30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78772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79"/>
            <a:ext cx="8229600" cy="464389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n-lt"/>
              </a:rPr>
              <a:t>What qualities characterise A grade responses?</a:t>
            </a:r>
            <a:endParaRPr lang="en-GB" sz="2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31</a:t>
            </a:r>
            <a:endParaRPr lang="en-US" sz="800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 b="7009"/>
          <a:stretch>
            <a:fillRect/>
          </a:stretch>
        </p:blipFill>
        <p:spPr bwMode="auto">
          <a:xfrm>
            <a:off x="0" y="974785"/>
            <a:ext cx="9144000" cy="536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75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76"/>
            <a:ext cx="8229600" cy="429883"/>
          </a:xfrm>
        </p:spPr>
        <p:txBody>
          <a:bodyPr>
            <a:no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n-lt"/>
              </a:rPr>
              <a:t>What qualities characterise A/A* responses?</a:t>
            </a:r>
            <a:endParaRPr lang="en-GB" sz="2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812979"/>
            <a:ext cx="8238226" cy="4503203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361950" indent="-361950">
              <a:buClr>
                <a:schemeClr val="tx1"/>
              </a:buClr>
            </a:pPr>
            <a:r>
              <a:rPr lang="en-US" sz="1800" dirty="0" smtClean="0"/>
              <a:t>The student uses linguistic terminology confidently</a:t>
            </a:r>
          </a:p>
          <a:p>
            <a:pPr marL="361950" indent="-361950">
              <a:buClr>
                <a:schemeClr val="tx1"/>
              </a:buClr>
            </a:pPr>
            <a:endParaRPr lang="en-US" sz="1800" dirty="0" smtClean="0"/>
          </a:p>
          <a:p>
            <a:pPr marL="361950" indent="-361950">
              <a:buClr>
                <a:schemeClr val="tx1"/>
              </a:buClr>
            </a:pPr>
            <a:r>
              <a:rPr lang="en-US" sz="1800" dirty="0" smtClean="0"/>
              <a:t>The student illustrates each point with an example</a:t>
            </a:r>
          </a:p>
          <a:p>
            <a:pPr marL="361950" indent="-361950">
              <a:buClr>
                <a:schemeClr val="tx1"/>
              </a:buClr>
            </a:pPr>
            <a:endParaRPr lang="en-US" sz="1800" dirty="0" smtClean="0"/>
          </a:p>
          <a:p>
            <a:pPr marL="361950" indent="-361950">
              <a:buClr>
                <a:schemeClr val="tx1"/>
              </a:buClr>
            </a:pPr>
            <a:r>
              <a:rPr lang="en-US" sz="1800" dirty="0" smtClean="0"/>
              <a:t>The student refers accurately and in appropriate detail to relevant research</a:t>
            </a:r>
          </a:p>
          <a:p>
            <a:pPr marL="361950" indent="-361950">
              <a:buClr>
                <a:schemeClr val="tx1"/>
              </a:buClr>
            </a:pPr>
            <a:endParaRPr lang="en-US" sz="1800" dirty="0" smtClean="0"/>
          </a:p>
          <a:p>
            <a:pPr marL="361950" indent="-361950">
              <a:buClr>
                <a:schemeClr val="tx1"/>
              </a:buClr>
            </a:pPr>
            <a:r>
              <a:rPr lang="en-US" sz="1800" dirty="0" smtClean="0"/>
              <a:t>The student links the research to a relevant theory</a:t>
            </a:r>
          </a:p>
          <a:p>
            <a:pPr marL="361950" indent="-361950">
              <a:buClr>
                <a:schemeClr val="tx1"/>
              </a:buClr>
            </a:pPr>
            <a:endParaRPr lang="en-US" sz="1800" dirty="0" smtClean="0"/>
          </a:p>
          <a:p>
            <a:pPr marL="361950" indent="-361950">
              <a:buClr>
                <a:schemeClr val="tx1"/>
              </a:buClr>
            </a:pPr>
            <a:r>
              <a:rPr lang="en-US" sz="1800" dirty="0" smtClean="0"/>
              <a:t>The student presents a cautious critique of theory</a:t>
            </a:r>
          </a:p>
          <a:p>
            <a:pPr marL="361950" indent="-361950">
              <a:buClr>
                <a:schemeClr val="tx1"/>
              </a:buClr>
            </a:pPr>
            <a:endParaRPr lang="en-US" sz="1800" dirty="0" smtClean="0"/>
          </a:p>
          <a:p>
            <a:pPr marL="361950" indent="-361950">
              <a:buClr>
                <a:schemeClr val="tx1"/>
              </a:buClr>
            </a:pPr>
            <a:r>
              <a:rPr lang="en-US" sz="1800" dirty="0" smtClean="0"/>
              <a:t>The student builds a line of argument</a:t>
            </a:r>
          </a:p>
          <a:p>
            <a:pPr marL="355600" indent="-355600"/>
            <a:endParaRPr lang="en-US" dirty="0" smtClean="0"/>
          </a:p>
        </p:txBody>
      </p:sp>
      <p:sp>
        <p:nvSpPr>
          <p:cNvPr id="5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32</a:t>
            </a:r>
            <a:endParaRPr lang="en-US" sz="800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994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98894"/>
          </a:xfrm>
        </p:spPr>
        <p:txBody>
          <a:bodyPr>
            <a:normAutofit/>
          </a:bodyPr>
          <a:lstStyle/>
          <a:p>
            <a:pPr>
              <a:tabLst>
                <a:tab pos="85725" algn="l"/>
              </a:tabLst>
            </a:pPr>
            <a:r>
              <a:rPr lang="en-GB" sz="2600" dirty="0" smtClean="0">
                <a:solidFill>
                  <a:schemeClr val="tx2"/>
                </a:solidFill>
                <a:latin typeface="+mn-lt"/>
              </a:rPr>
              <a:t>What did candidates do less well in summer 2013?</a:t>
            </a:r>
            <a:endParaRPr lang="en-GB" sz="2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811380"/>
            <a:ext cx="8238226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355600" indent="-355600">
              <a:buClr>
                <a:schemeClr val="tx1"/>
              </a:buClr>
            </a:pPr>
            <a:r>
              <a:rPr lang="en-US" sz="1800" dirty="0" smtClean="0"/>
              <a:t>Question 3</a:t>
            </a:r>
          </a:p>
          <a:p>
            <a:pPr marL="355600" indent="-355600">
              <a:buClr>
                <a:schemeClr val="tx1"/>
              </a:buClr>
            </a:pPr>
            <a:endParaRPr lang="en-US" sz="1800" dirty="0" smtClean="0"/>
          </a:p>
          <a:p>
            <a:pPr marL="355600" indent="-355600">
              <a:buClr>
                <a:schemeClr val="tx1"/>
              </a:buClr>
            </a:pPr>
            <a:r>
              <a:rPr lang="en-US" sz="1800" dirty="0" smtClean="0"/>
              <a:t>Used examples of features other than grammatical features</a:t>
            </a:r>
          </a:p>
          <a:p>
            <a:endParaRPr lang="en-US" sz="1800" dirty="0" smtClean="0"/>
          </a:p>
          <a:p>
            <a:pPr marL="355600" indent="-355600">
              <a:buClr>
                <a:schemeClr val="tx1"/>
              </a:buClr>
            </a:pPr>
            <a:r>
              <a:rPr lang="en-US" sz="1800" dirty="0" smtClean="0"/>
              <a:t>Outlined theories without further development or critique</a:t>
            </a:r>
          </a:p>
          <a:p>
            <a:pPr marL="355600" indent="-355600"/>
            <a:endParaRPr lang="en-US" sz="1800" dirty="0" smtClean="0"/>
          </a:p>
          <a:p>
            <a:pPr marL="355600" indent="-355600">
              <a:buClr>
                <a:schemeClr val="tx1"/>
              </a:buClr>
            </a:pPr>
            <a:r>
              <a:rPr lang="en-US" sz="1800" dirty="0" smtClean="0"/>
              <a:t>Gave unnecessarily detailed accounts of stories of feral children</a:t>
            </a:r>
          </a:p>
          <a:p>
            <a:pPr marL="355600" indent="-355600"/>
            <a:endParaRPr lang="en-US" sz="1800" dirty="0" smtClean="0"/>
          </a:p>
          <a:p>
            <a:pPr marL="355600" indent="-355600">
              <a:buClr>
                <a:schemeClr val="tx1"/>
              </a:buClr>
            </a:pPr>
            <a:r>
              <a:rPr lang="en-US" sz="1800" dirty="0" smtClean="0"/>
              <a:t>Gave detailed explanations of relevant theory and research without examples</a:t>
            </a:r>
          </a:p>
          <a:p>
            <a:pPr marL="355600" indent="-355600"/>
            <a:endParaRPr lang="en-US" sz="1800" dirty="0" smtClean="0"/>
          </a:p>
          <a:p>
            <a:pPr marL="355600" indent="-355600">
              <a:buClr>
                <a:schemeClr val="tx1"/>
              </a:buClr>
            </a:pPr>
            <a:endParaRPr lang="en-US" sz="1800" dirty="0" smtClean="0"/>
          </a:p>
          <a:p>
            <a:pPr marL="355600" indent="-355600"/>
            <a:endParaRPr lang="en-US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33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240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77"/>
            <a:ext cx="8229600" cy="447136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n-lt"/>
              </a:rPr>
              <a:t>Assessing mid-level responses</a:t>
            </a:r>
            <a:endParaRPr lang="en-GB" sz="26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 b="7009"/>
          <a:stretch>
            <a:fillRect/>
          </a:stretch>
        </p:blipFill>
        <p:spPr bwMode="auto">
          <a:xfrm>
            <a:off x="0" y="974785"/>
            <a:ext cx="9144000" cy="536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34</a:t>
            </a:r>
            <a:endParaRPr lang="en-US" sz="800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971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78"/>
            <a:ext cx="8229600" cy="464389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Strengths in Task 5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811380"/>
            <a:ext cx="8238226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361950" indent="-361950">
              <a:buClr>
                <a:schemeClr val="tx1"/>
              </a:buClr>
            </a:pPr>
            <a:r>
              <a:rPr lang="en-US" sz="1800" dirty="0" smtClean="0"/>
              <a:t>Broadly accurate description of Interaction theory</a:t>
            </a:r>
          </a:p>
          <a:p>
            <a:pPr marL="361950" indent="-361950">
              <a:buClr>
                <a:schemeClr val="tx1"/>
              </a:buClr>
            </a:pPr>
            <a:endParaRPr lang="en-US" sz="1800" dirty="0"/>
          </a:p>
          <a:p>
            <a:pPr marL="361950" indent="-361950">
              <a:buClr>
                <a:schemeClr val="tx1"/>
              </a:buClr>
            </a:pPr>
            <a:r>
              <a:rPr lang="en-US" sz="1800" dirty="0" smtClean="0"/>
              <a:t>Some overview of biological and environmental approaches</a:t>
            </a:r>
          </a:p>
          <a:p>
            <a:pPr marL="361950" indent="-361950"/>
            <a:endParaRPr lang="en-US" sz="1800" dirty="0" smtClean="0"/>
          </a:p>
          <a:p>
            <a:pPr marL="361950" indent="-361950">
              <a:buClr>
                <a:schemeClr val="tx1"/>
              </a:buClr>
            </a:pPr>
            <a:r>
              <a:rPr lang="en-US" sz="1800" dirty="0" smtClean="0"/>
              <a:t>Links LASS, scaffolding and IDS (or CDS)</a:t>
            </a:r>
          </a:p>
          <a:p>
            <a:pPr marL="361950" indent="-361950"/>
            <a:endParaRPr lang="en-US" sz="1800" dirty="0" smtClean="0"/>
          </a:p>
          <a:p>
            <a:pPr marL="361950" indent="-361950">
              <a:buClr>
                <a:schemeClr val="tx1"/>
              </a:buClr>
            </a:pPr>
            <a:r>
              <a:rPr lang="en-US" sz="1800" dirty="0" smtClean="0"/>
              <a:t>Explains scaffolding and CDS briefly</a:t>
            </a:r>
          </a:p>
          <a:p>
            <a:pPr marL="361950" indent="-361950">
              <a:buClr>
                <a:schemeClr val="tx1"/>
              </a:buClr>
            </a:pPr>
            <a:endParaRPr lang="en-US" sz="1800" dirty="0"/>
          </a:p>
          <a:p>
            <a:pPr marL="361950" indent="-361950">
              <a:buClr>
                <a:schemeClr val="tx1"/>
              </a:buClr>
            </a:pPr>
            <a:r>
              <a:rPr lang="en-US" sz="1800" dirty="0" smtClean="0"/>
              <a:t>Emphasizes the importance of interaction</a:t>
            </a:r>
          </a:p>
          <a:p>
            <a:pPr marL="361950" indent="-361950">
              <a:buClr>
                <a:schemeClr val="tx1"/>
              </a:buClr>
            </a:pPr>
            <a:endParaRPr lang="en-US" sz="1800" dirty="0"/>
          </a:p>
          <a:p>
            <a:pPr marL="361950" indent="-361950">
              <a:buClr>
                <a:schemeClr val="tx1"/>
              </a:buClr>
            </a:pPr>
            <a:r>
              <a:rPr lang="en-US" sz="1800" dirty="0" smtClean="0"/>
              <a:t>Attempts to use example</a:t>
            </a:r>
          </a:p>
          <a:p>
            <a:pPr marL="355600" indent="-355600">
              <a:buClr>
                <a:schemeClr val="tx1"/>
              </a:buClr>
            </a:pPr>
            <a:endParaRPr lang="en-US" sz="1800" dirty="0"/>
          </a:p>
          <a:p>
            <a:pPr marL="355600" indent="-355600">
              <a:buClr>
                <a:schemeClr val="tx1"/>
              </a:buClr>
            </a:pPr>
            <a:endParaRPr lang="en-US" sz="1800" dirty="0" smtClean="0"/>
          </a:p>
          <a:p>
            <a:pPr marL="355600" indent="-355600"/>
            <a:endParaRPr lang="en-US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35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812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78"/>
            <a:ext cx="8229600" cy="464389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Areas for development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802379"/>
            <a:ext cx="8238226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361950" indent="-361950">
              <a:buClr>
                <a:schemeClr val="tx1"/>
              </a:buClr>
            </a:pPr>
            <a:r>
              <a:rPr lang="en-US" sz="1800" dirty="0" smtClean="0"/>
              <a:t>Accurate attribution of theory</a:t>
            </a:r>
          </a:p>
          <a:p>
            <a:pPr marL="361950" indent="-361950">
              <a:buClr>
                <a:schemeClr val="tx1"/>
              </a:buClr>
            </a:pPr>
            <a:endParaRPr lang="en-US" sz="1800" dirty="0"/>
          </a:p>
          <a:p>
            <a:pPr marL="361950" indent="-361950">
              <a:buClr>
                <a:schemeClr val="tx1"/>
              </a:buClr>
            </a:pPr>
            <a:r>
              <a:rPr lang="en-US" sz="1800" dirty="0" smtClean="0"/>
              <a:t>Examples needed to illustrate scaffolding and CDS</a:t>
            </a:r>
          </a:p>
          <a:p>
            <a:pPr marL="361950" indent="-361950">
              <a:buClr>
                <a:schemeClr val="tx1"/>
              </a:buClr>
            </a:pPr>
            <a:endParaRPr lang="en-US" sz="1800" dirty="0"/>
          </a:p>
          <a:p>
            <a:pPr marL="361950" indent="-361950">
              <a:buClr>
                <a:schemeClr val="tx1"/>
              </a:buClr>
            </a:pPr>
            <a:r>
              <a:rPr lang="en-US" sz="1800" dirty="0" smtClean="0"/>
              <a:t>Examples should be relevant to question </a:t>
            </a:r>
            <a:r>
              <a:rPr lang="en-US" sz="1800" dirty="0" err="1" smtClean="0"/>
              <a:t>ie</a:t>
            </a:r>
            <a:r>
              <a:rPr lang="en-US" sz="1800" dirty="0" smtClean="0"/>
              <a:t> in this case focused on grammar not phonological development</a:t>
            </a:r>
          </a:p>
          <a:p>
            <a:pPr marL="361950" indent="-361950">
              <a:buClr>
                <a:schemeClr val="tx1"/>
              </a:buClr>
            </a:pPr>
            <a:endParaRPr lang="en-US" sz="1800" dirty="0"/>
          </a:p>
          <a:p>
            <a:pPr marL="361950" indent="-361950">
              <a:buClr>
                <a:schemeClr val="tx1"/>
              </a:buClr>
            </a:pPr>
            <a:r>
              <a:rPr lang="en-US" sz="1800" dirty="0" smtClean="0"/>
              <a:t>Expression is not always helpful </a:t>
            </a:r>
            <a:r>
              <a:rPr lang="en-US" sz="1800" dirty="0" err="1" smtClean="0"/>
              <a:t>eg</a:t>
            </a:r>
            <a:r>
              <a:rPr lang="en-US" sz="1800" dirty="0" smtClean="0"/>
              <a:t> ‘these systems were invented’</a:t>
            </a:r>
          </a:p>
          <a:p>
            <a:pPr marL="355600" indent="-355600">
              <a:buClr>
                <a:schemeClr val="tx1"/>
              </a:buClr>
            </a:pPr>
            <a:endParaRPr lang="en-US" sz="1800" dirty="0" smtClean="0"/>
          </a:p>
          <a:p>
            <a:pPr marL="355600" indent="-355600">
              <a:buClr>
                <a:schemeClr val="tx1"/>
              </a:buClr>
            </a:pPr>
            <a:endParaRPr lang="en-US" sz="1800" dirty="0"/>
          </a:p>
          <a:p>
            <a:pPr marL="355600" indent="-355600">
              <a:buClr>
                <a:schemeClr val="tx1"/>
              </a:buClr>
            </a:pPr>
            <a:endParaRPr lang="en-US" sz="1800" dirty="0" smtClean="0"/>
          </a:p>
          <a:p>
            <a:pPr marL="355600" indent="-355600">
              <a:buClr>
                <a:schemeClr val="tx1"/>
              </a:buClr>
            </a:pPr>
            <a:endParaRPr lang="en-US" sz="1800" dirty="0"/>
          </a:p>
          <a:p>
            <a:pPr marL="355600" indent="-355600">
              <a:buClr>
                <a:schemeClr val="tx1"/>
              </a:buClr>
            </a:pPr>
            <a:endParaRPr lang="en-US" sz="1800" dirty="0"/>
          </a:p>
          <a:p>
            <a:pPr marL="355600" indent="-355600">
              <a:buClr>
                <a:schemeClr val="tx1"/>
              </a:buClr>
            </a:pPr>
            <a:endParaRPr lang="en-US" sz="1800" dirty="0" smtClean="0"/>
          </a:p>
          <a:p>
            <a:pPr marL="355600" indent="-355600"/>
            <a:endParaRPr lang="en-US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36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779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n-lt"/>
              </a:rPr>
              <a:t>Developing mid-</a:t>
            </a:r>
            <a:r>
              <a:rPr lang="en-GB" sz="2600" dirty="0" smtClean="0">
                <a:solidFill>
                  <a:schemeClr val="tx2"/>
                </a:solidFill>
                <a:latin typeface="+mj-lt"/>
              </a:rPr>
              <a:t>level </a:t>
            </a:r>
            <a:r>
              <a:rPr lang="en-GB" sz="2400" dirty="0">
                <a:solidFill>
                  <a:schemeClr val="tx2"/>
                </a:solidFill>
                <a:latin typeface="+mj-lt"/>
              </a:rPr>
              <a:t>students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813126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355600" indent="-355600">
              <a:buClr>
                <a:schemeClr val="tx1"/>
              </a:buClr>
            </a:pPr>
            <a:r>
              <a:rPr lang="en-US" sz="1800" dirty="0" smtClean="0"/>
              <a:t>Focus on the key words in the question</a:t>
            </a:r>
          </a:p>
          <a:p>
            <a:endParaRPr lang="en-US" sz="1800" dirty="0" smtClean="0"/>
          </a:p>
          <a:p>
            <a:pPr marL="355600" indent="-355600">
              <a:buClr>
                <a:schemeClr val="tx1"/>
              </a:buClr>
            </a:pPr>
            <a:r>
              <a:rPr lang="en-US" sz="1800" dirty="0" smtClean="0"/>
              <a:t>Select theories to discuss and focus on areas relevant to the key words</a:t>
            </a:r>
          </a:p>
          <a:p>
            <a:pPr marL="355600" indent="-355600">
              <a:buClr>
                <a:schemeClr val="tx1"/>
              </a:buClr>
            </a:pPr>
            <a:endParaRPr lang="en-US" sz="1800" dirty="0"/>
          </a:p>
          <a:p>
            <a:pPr marL="355600" indent="-355600">
              <a:buClr>
                <a:schemeClr val="tx1"/>
              </a:buClr>
            </a:pPr>
            <a:r>
              <a:rPr lang="en-US" sz="1800" dirty="0" smtClean="0"/>
              <a:t>Offer a critique a theory</a:t>
            </a:r>
          </a:p>
          <a:p>
            <a:endParaRPr lang="en-US" sz="1800" dirty="0" smtClean="0"/>
          </a:p>
          <a:p>
            <a:pPr marL="355600" indent="-355600">
              <a:buClr>
                <a:schemeClr val="tx1"/>
              </a:buClr>
            </a:pPr>
            <a:r>
              <a:rPr lang="en-US" sz="1800" dirty="0" smtClean="0"/>
              <a:t>Use research and case studies which are relevant to the key words</a:t>
            </a:r>
          </a:p>
          <a:p>
            <a:pPr marL="355600" indent="-355600"/>
            <a:endParaRPr lang="en-US" sz="1800" dirty="0" smtClean="0"/>
          </a:p>
          <a:p>
            <a:pPr marL="355600" indent="-355600">
              <a:buClr>
                <a:schemeClr val="tx1"/>
              </a:buClr>
            </a:pPr>
            <a:r>
              <a:rPr lang="en-US" sz="1800" dirty="0" smtClean="0"/>
              <a:t>Use relevant examples throughout the answer</a:t>
            </a:r>
          </a:p>
          <a:p>
            <a:pPr marL="355600" indent="-355600">
              <a:buClr>
                <a:schemeClr val="tx1"/>
              </a:buClr>
            </a:pPr>
            <a:endParaRPr lang="en-US" sz="1800" dirty="0"/>
          </a:p>
          <a:p>
            <a:pPr marL="355600" indent="-355600">
              <a:buClr>
                <a:schemeClr val="tx1"/>
              </a:buClr>
            </a:pPr>
            <a:r>
              <a:rPr lang="en-US" sz="1800" dirty="0" smtClean="0"/>
              <a:t>Develop a line of argument</a:t>
            </a:r>
          </a:p>
          <a:p>
            <a:pPr marL="355600" indent="-355600">
              <a:buClr>
                <a:schemeClr val="tx1"/>
              </a:buClr>
            </a:pPr>
            <a:endParaRPr lang="en-US" sz="1800" dirty="0"/>
          </a:p>
          <a:p>
            <a:pPr marL="355600" indent="-355600">
              <a:buClr>
                <a:schemeClr val="tx1"/>
              </a:buClr>
            </a:pPr>
            <a:endParaRPr lang="en-US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37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055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56" y="1052736"/>
            <a:ext cx="7595889" cy="475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38</a:t>
            </a:r>
            <a:endParaRPr lang="en-US" sz="800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123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78"/>
            <a:ext cx="8229600" cy="464389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Tackling Questions 4 and 5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819091"/>
            <a:ext cx="8238226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361950" indent="-361950">
              <a:buClr>
                <a:schemeClr val="tx1"/>
              </a:buClr>
            </a:pPr>
            <a:r>
              <a:rPr lang="en-US" sz="1800" dirty="0" smtClean="0"/>
              <a:t>Students who have studied the basic theories of spoken language acquisition already have the basics of written acquisition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1800" dirty="0" smtClean="0"/>
              <a:t> </a:t>
            </a:r>
          </a:p>
          <a:p>
            <a:pPr marL="355600" indent="-355600">
              <a:buClr>
                <a:schemeClr val="tx1"/>
              </a:buClr>
            </a:pPr>
            <a:endParaRPr lang="en-US" sz="1800" dirty="0"/>
          </a:p>
          <a:p>
            <a:pPr marL="355600" indent="-355600">
              <a:buClr>
                <a:schemeClr val="tx1"/>
              </a:buClr>
            </a:pPr>
            <a:endParaRPr lang="en-US" sz="1800" dirty="0" smtClean="0"/>
          </a:p>
          <a:p>
            <a:pPr marL="355600" indent="-355600">
              <a:buClr>
                <a:schemeClr val="tx1"/>
              </a:buClr>
            </a:pPr>
            <a:endParaRPr lang="en-US" sz="1800" dirty="0"/>
          </a:p>
          <a:p>
            <a:pPr marL="355600" indent="-355600">
              <a:buClr>
                <a:schemeClr val="tx1"/>
              </a:buClr>
            </a:pPr>
            <a:endParaRPr lang="en-US" sz="1800" dirty="0"/>
          </a:p>
          <a:p>
            <a:pPr marL="355600" indent="-355600">
              <a:buClr>
                <a:schemeClr val="tx1"/>
              </a:buClr>
            </a:pPr>
            <a:endParaRPr lang="en-US" sz="1800" dirty="0" smtClean="0"/>
          </a:p>
          <a:p>
            <a:pPr marL="355600" indent="-355600"/>
            <a:endParaRPr lang="en-US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39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003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2"/>
            <a:ext cx="8229600" cy="447135"/>
          </a:xfrm>
        </p:spPr>
        <p:txBody>
          <a:bodyPr>
            <a:normAutofit/>
          </a:bodyPr>
          <a:lstStyle/>
          <a:p>
            <a:pPr>
              <a:tabLst>
                <a:tab pos="85725" algn="l"/>
              </a:tabLst>
            </a:pPr>
            <a:r>
              <a:rPr lang="en-GB" sz="2600" dirty="0" smtClean="0">
                <a:solidFill>
                  <a:schemeClr val="tx2"/>
                </a:solidFill>
                <a:latin typeface="+mn-lt"/>
              </a:rPr>
              <a:t>ENGA1 - Structure</a:t>
            </a:r>
            <a:endParaRPr lang="en-GB" sz="2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7117" y="1844039"/>
            <a:ext cx="8229600" cy="4052664"/>
          </a:xfrm>
        </p:spPr>
        <p:txBody>
          <a:bodyPr/>
          <a:lstStyle/>
          <a:p>
            <a:pPr>
              <a:defRPr/>
            </a:pPr>
            <a:r>
              <a:rPr lang="en-GB" sz="1800" b="1" dirty="0" smtClean="0">
                <a:latin typeface="Arial" pitchFamily="34" charset="0"/>
                <a:cs typeface="Arial" pitchFamily="34" charset="0"/>
              </a:rPr>
              <a:t>Two </a:t>
            </a:r>
            <a:r>
              <a:rPr lang="en-GB" sz="1800" b="1" dirty="0">
                <a:latin typeface="Arial" pitchFamily="34" charset="0"/>
                <a:cs typeface="Arial" pitchFamily="34" charset="0"/>
              </a:rPr>
              <a:t>hours</a:t>
            </a:r>
            <a:r>
              <a:rPr lang="en-GB" sz="18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defRPr/>
            </a:pPr>
            <a:endParaRPr lang="en-GB" sz="1800" b="1" dirty="0">
              <a:latin typeface="Arial" pitchFamily="34" charset="0"/>
              <a:cs typeface="Arial" pitchFamily="34" charset="0"/>
            </a:endParaRPr>
          </a:p>
          <a:p>
            <a:pPr marL="361950" indent="-361950">
              <a:buFont typeface="Arial" pitchFamily="34" charset="0"/>
              <a:buChar char="•"/>
              <a:defRPr/>
            </a:pPr>
            <a:r>
              <a:rPr lang="en-GB" sz="1800" dirty="0">
                <a:latin typeface="Arial" pitchFamily="34" charset="0"/>
                <a:cs typeface="Arial" pitchFamily="34" charset="0"/>
              </a:rPr>
              <a:t>Section A – Language and Mode </a:t>
            </a:r>
          </a:p>
          <a:p>
            <a:pPr marL="266700" indent="-266700">
              <a:defRPr/>
            </a:pPr>
            <a:r>
              <a:rPr lang="en-GB" sz="1800" dirty="0">
                <a:latin typeface="Arial" pitchFamily="34" charset="0"/>
                <a:cs typeface="Arial" pitchFamily="34" charset="0"/>
              </a:rPr>
              <a:t>  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	 (45 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marks)</a:t>
            </a:r>
          </a:p>
          <a:p>
            <a:pPr marL="266700" indent="-266700">
              <a:defRPr/>
            </a:pPr>
            <a:endParaRPr lang="en-GB" sz="1800" dirty="0">
              <a:latin typeface="Arial" pitchFamily="34" charset="0"/>
              <a:cs typeface="Arial" pitchFamily="34" charset="0"/>
            </a:endParaRPr>
          </a:p>
          <a:p>
            <a:pPr marL="361950" indent="-361950">
              <a:buFont typeface="Arial" pitchFamily="34" charset="0"/>
              <a:buChar char="•"/>
              <a:defRPr/>
            </a:pPr>
            <a:r>
              <a:rPr lang="en-GB" sz="1800" dirty="0">
                <a:latin typeface="Arial" pitchFamily="34" charset="0"/>
                <a:cs typeface="Arial" pitchFamily="34" charset="0"/>
              </a:rPr>
              <a:t>Section B – Language Development </a:t>
            </a:r>
          </a:p>
          <a:p>
            <a:pPr marL="266700" indent="-266700">
              <a:defRPr/>
            </a:pPr>
            <a:r>
              <a:rPr lang="en-GB" sz="1800" dirty="0">
                <a:latin typeface="Arial" pitchFamily="34" charset="0"/>
                <a:cs typeface="Arial" pitchFamily="34" charset="0"/>
              </a:rPr>
              <a:t>  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	 (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45 Marks)</a:t>
            </a:r>
          </a:p>
          <a:p>
            <a:pPr marL="85725"/>
            <a:endParaRPr lang="en-GB" sz="1800" dirty="0"/>
          </a:p>
        </p:txBody>
      </p:sp>
      <p:sp>
        <p:nvSpPr>
          <p:cNvPr id="4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4</a:t>
            </a:r>
            <a:endParaRPr lang="en-US" sz="800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79"/>
            <a:ext cx="8229600" cy="455762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n-lt"/>
              </a:rPr>
              <a:t>Key learning points</a:t>
            </a:r>
            <a:endParaRPr lang="en-GB" sz="2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3465" y="1859146"/>
            <a:ext cx="8229600" cy="4052664"/>
          </a:xfrm>
        </p:spPr>
        <p:txBody>
          <a:bodyPr/>
          <a:lstStyle/>
          <a:p>
            <a:pPr marL="361950" indent="-361950">
              <a:buClr>
                <a:schemeClr val="tx1"/>
              </a:buClr>
              <a:buFont typeface="Arial" pitchFamily="34" charset="0"/>
              <a:buChar char="•"/>
            </a:pPr>
            <a:r>
              <a:rPr lang="en-GB" sz="1800" dirty="0" smtClean="0"/>
              <a:t>Studying both written and spoken acquisition supports deep learning of key theories</a:t>
            </a:r>
            <a:endParaRPr lang="en-GB" sz="1800" dirty="0"/>
          </a:p>
          <a:p>
            <a:pPr marL="361950" indent="-361950">
              <a:buClr>
                <a:srgbClr val="0098C2"/>
              </a:buClr>
              <a:buFont typeface="Arial" pitchFamily="34" charset="0"/>
              <a:buChar char="•"/>
            </a:pPr>
            <a:endParaRPr lang="en-GB" sz="1800" dirty="0"/>
          </a:p>
          <a:p>
            <a:pPr marL="361950" indent="-361950">
              <a:buClr>
                <a:schemeClr val="tx1"/>
              </a:buClr>
              <a:buFont typeface="Arial" pitchFamily="34" charset="0"/>
              <a:buChar char="•"/>
            </a:pPr>
            <a:r>
              <a:rPr lang="en-GB" sz="1800" dirty="0" smtClean="0"/>
              <a:t>Section A encourages students to conceptualise language and mode and Section B can build on and consolidate this knowledge</a:t>
            </a:r>
          </a:p>
          <a:p>
            <a:pPr marL="361950" indent="-361950">
              <a:buClr>
                <a:srgbClr val="0098C2"/>
              </a:buClr>
              <a:buFont typeface="Arial" pitchFamily="34" charset="0"/>
              <a:buChar char="•"/>
            </a:pPr>
            <a:endParaRPr lang="en-GB" sz="1800" dirty="0"/>
          </a:p>
          <a:p>
            <a:pPr marL="361950" indent="-361950">
              <a:buClr>
                <a:schemeClr val="tx1"/>
              </a:buClr>
              <a:buFont typeface="Arial" pitchFamily="34" charset="0"/>
              <a:buChar char="•"/>
            </a:pPr>
            <a:r>
              <a:rPr lang="en-GB" sz="1800" dirty="0" smtClean="0"/>
              <a:t>Students benefit from making links between different aspects of the course</a:t>
            </a:r>
            <a:endParaRPr lang="en-GB" sz="1800" dirty="0"/>
          </a:p>
          <a:p>
            <a:pPr marL="361950" indent="-361950"/>
            <a:endParaRPr lang="en-GB" dirty="0"/>
          </a:p>
        </p:txBody>
      </p:sp>
      <p:sp>
        <p:nvSpPr>
          <p:cNvPr id="4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40</a:t>
            </a:r>
            <a:endParaRPr lang="en-US" sz="800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57017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 txBox="1">
            <a:spLocks/>
          </p:cNvSpPr>
          <p:nvPr/>
        </p:nvSpPr>
        <p:spPr>
          <a:xfrm>
            <a:off x="448574" y="1813718"/>
            <a:ext cx="6233994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355600" indent="-355600">
              <a:buNone/>
            </a:pPr>
            <a:r>
              <a:rPr lang="en-US" sz="1800" dirty="0" smtClean="0"/>
              <a:t>The Post-event Handbook contains:</a:t>
            </a:r>
          </a:p>
          <a:p>
            <a:pPr marL="355600" indent="-355600">
              <a:buNone/>
            </a:pPr>
            <a:endParaRPr lang="en-US" sz="1800" dirty="0" smtClean="0"/>
          </a:p>
          <a:p>
            <a:pPr marL="355600" indent="-355600">
              <a:buClr>
                <a:schemeClr val="tx1"/>
              </a:buClr>
            </a:pPr>
            <a:r>
              <a:rPr lang="en-US" sz="1800" dirty="0"/>
              <a:t>s</a:t>
            </a:r>
            <a:r>
              <a:rPr lang="en-US" sz="1800" dirty="0" smtClean="0"/>
              <a:t>ample answers with marking commentaries</a:t>
            </a:r>
          </a:p>
          <a:p>
            <a:pPr marL="355600" indent="-355600">
              <a:buClr>
                <a:schemeClr val="tx1"/>
              </a:buClr>
            </a:pPr>
            <a:endParaRPr lang="en-US" sz="1800" dirty="0"/>
          </a:p>
          <a:p>
            <a:pPr marL="355600" indent="-355600">
              <a:buClr>
                <a:schemeClr val="tx1"/>
              </a:buClr>
            </a:pPr>
            <a:r>
              <a:rPr lang="en-US" sz="1800" dirty="0" smtClean="0"/>
              <a:t>Question 1 teaching resources to support</a:t>
            </a:r>
          </a:p>
          <a:p>
            <a:pPr marL="635000" lvl="1" indent="-355600">
              <a:buClr>
                <a:schemeClr val="tx1"/>
              </a:buClr>
            </a:pPr>
            <a:r>
              <a:rPr lang="en-US" sz="1800" dirty="0" smtClean="0"/>
              <a:t>exploration of channel</a:t>
            </a:r>
          </a:p>
          <a:p>
            <a:pPr marL="635000" lvl="1" indent="-355600">
              <a:buClr>
                <a:schemeClr val="tx1"/>
              </a:buClr>
            </a:pPr>
            <a:r>
              <a:rPr lang="en-US" sz="1800" dirty="0" smtClean="0"/>
              <a:t>exploration of situation</a:t>
            </a:r>
          </a:p>
          <a:p>
            <a:pPr marL="635000" lvl="1" indent="-355600">
              <a:buClr>
                <a:schemeClr val="tx1"/>
              </a:buClr>
            </a:pPr>
            <a:r>
              <a:rPr lang="en-US" sz="1800" dirty="0" smtClean="0"/>
              <a:t>reading for meaning</a:t>
            </a:r>
          </a:p>
          <a:p>
            <a:pPr marL="635000" lvl="1" indent="-355600">
              <a:buClr>
                <a:schemeClr val="tx1"/>
              </a:buClr>
            </a:pPr>
            <a:r>
              <a:rPr lang="en-US" sz="1800" dirty="0" smtClean="0"/>
              <a:t>representations</a:t>
            </a:r>
          </a:p>
          <a:p>
            <a:pPr marL="355600" indent="-355600"/>
            <a:endParaRPr lang="en-US" sz="1800" dirty="0"/>
          </a:p>
          <a:p>
            <a:pPr marL="355600" indent="-355600">
              <a:buClr>
                <a:schemeClr val="tx1"/>
              </a:buClr>
            </a:pPr>
            <a:r>
              <a:rPr lang="en-US" sz="1800" dirty="0" smtClean="0"/>
              <a:t>Question 2 teaching resource to support the development of a structured response</a:t>
            </a:r>
          </a:p>
          <a:p>
            <a:pPr marL="355600" indent="-355600">
              <a:buClr>
                <a:schemeClr val="tx1"/>
              </a:buClr>
            </a:pPr>
            <a:endParaRPr lang="en-US" sz="1800" dirty="0" smtClean="0"/>
          </a:p>
          <a:p>
            <a:pPr marL="355600" indent="-355600">
              <a:buClr>
                <a:schemeClr val="tx1"/>
              </a:buClr>
            </a:pPr>
            <a:r>
              <a:rPr lang="en-US" sz="1800" dirty="0" smtClean="0"/>
              <a:t>a handout linking spoken and written language acquisition</a:t>
            </a:r>
          </a:p>
          <a:p>
            <a:pPr marL="355600" indent="-355600"/>
            <a:endParaRPr lang="en-US" sz="1800" dirty="0" smtClean="0"/>
          </a:p>
          <a:p>
            <a:pPr marL="0" indent="0">
              <a:buClr>
                <a:schemeClr val="tx1"/>
              </a:buClr>
              <a:buNone/>
            </a:pPr>
            <a:endParaRPr lang="en-US" sz="1800" dirty="0" smtClean="0"/>
          </a:p>
          <a:p>
            <a:pPr marL="355600" indent="-35560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355600" indent="-355600"/>
            <a:endParaRPr lang="en-US" dirty="0" smtClean="0"/>
          </a:p>
        </p:txBody>
      </p:sp>
      <p:sp>
        <p:nvSpPr>
          <p:cNvPr id="7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41</a:t>
            </a:r>
            <a:endParaRPr lang="en-US" sz="800" dirty="0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78"/>
            <a:ext cx="6238800" cy="490268"/>
          </a:xfrm>
        </p:spPr>
        <p:txBody>
          <a:bodyPr>
            <a:noAutofit/>
          </a:bodyPr>
          <a:lstStyle/>
          <a:p>
            <a:r>
              <a:rPr lang="en-GB" sz="2400" dirty="0" smtClean="0">
                <a:solidFill>
                  <a:schemeClr val="tx2"/>
                </a:solidFill>
                <a:latin typeface="+mn-lt"/>
              </a:rPr>
              <a:t>A resource for knowledge/skill development</a:t>
            </a:r>
            <a:endParaRPr lang="en-GB" sz="24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9" name="Picture 2" descr="C:\Users\apearson\AppData\Local\Microsoft\Windows\Temporary Internet Files\Content.Outlook\JLYUR521\804110752 Thinkstock student reading book MH.jpg"/>
          <p:cNvPicPr preferRelativeResize="0"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7" t="2962" r="12746" b="4971"/>
          <a:stretch/>
        </p:blipFill>
        <p:spPr bwMode="auto">
          <a:xfrm>
            <a:off x="6477000" y="981074"/>
            <a:ext cx="2133600" cy="535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78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56" y="1052736"/>
            <a:ext cx="7595889" cy="475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42</a:t>
            </a:r>
            <a:endParaRPr lang="en-US" sz="800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r>
              <a:rPr lang="en-US" dirty="0" smtClean="0"/>
              <a:t>43</a:t>
            </a:r>
            <a:endParaRPr lang="en-US" dirty="0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540000" y="1666873"/>
            <a:ext cx="6813300" cy="4949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3600" b="0" i="0" kern="1200" baseline="0">
                <a:solidFill>
                  <a:schemeClr val="tx2"/>
                </a:solidFill>
                <a:latin typeface="AQA Chevin Pro Light"/>
                <a:ea typeface="+mj-ea"/>
                <a:cs typeface="AQA Chevin Pro Light"/>
              </a:defRPr>
            </a:lvl1pPr>
          </a:lstStyle>
          <a:p>
            <a:r>
              <a:rPr lang="en-US" dirty="0" smtClean="0">
                <a:latin typeface="+mn-lt"/>
              </a:rPr>
              <a:t>Thank you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62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</a:tabLst>
            </a:pPr>
            <a:r>
              <a:rPr lang="en-GB" dirty="0" smtClean="0">
                <a:latin typeface="+mj-lt"/>
              </a:rPr>
              <a:t>Planning</a:t>
            </a:r>
            <a:endParaRPr lang="en-GB" dirty="0">
              <a:latin typeface="+mj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Slide 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0000" y="1861425"/>
            <a:ext cx="8045200" cy="264978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dirty="0">
                <a:latin typeface="Arial" pitchFamily="34" charset="0"/>
                <a:cs typeface="Arial" pitchFamily="34" charset="0"/>
              </a:rPr>
              <a:t>Before starting to answer the questions,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students should spend: </a:t>
            </a:r>
            <a:endParaRPr lang="en-GB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endParaRPr lang="en-GB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GB" dirty="0">
                <a:latin typeface="Arial" pitchFamily="34" charset="0"/>
                <a:cs typeface="Arial" pitchFamily="34" charset="0"/>
              </a:rPr>
              <a:t>30 minutes reading the texts and the tasks</a:t>
            </a:r>
          </a:p>
          <a:p>
            <a:pPr marL="266700" indent="-266700">
              <a:defRPr/>
            </a:pPr>
            <a:endParaRPr lang="en-GB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GB" dirty="0">
                <a:latin typeface="Arial" pitchFamily="34" charset="0"/>
                <a:cs typeface="Arial" pitchFamily="34" charset="0"/>
              </a:rPr>
              <a:t>then spend </a:t>
            </a:r>
          </a:p>
          <a:p>
            <a:pPr marL="266700" indent="-266700">
              <a:defRPr/>
            </a:pPr>
            <a:endParaRPr lang="en-GB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GB" dirty="0">
                <a:latin typeface="Arial" pitchFamily="34" charset="0"/>
                <a:cs typeface="Arial" pitchFamily="34" charset="0"/>
              </a:rPr>
              <a:t>45 minutes answering each question.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112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j-lt"/>
              </a:rPr>
              <a:t>Approaches</a:t>
            </a:r>
            <a:endParaRPr lang="en-GB" dirty="0">
              <a:latin typeface="+mj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Slide 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0000" y="1844713"/>
            <a:ext cx="8045200" cy="305936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dirty="0">
                <a:latin typeface="Arial" pitchFamily="34" charset="0"/>
                <a:cs typeface="Arial" pitchFamily="34" charset="0"/>
              </a:rPr>
              <a:t>Students tend to use one of three possible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approaches</a:t>
            </a:r>
            <a:r>
              <a:rPr lang="en-GB" dirty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defRPr/>
            </a:pPr>
            <a:endParaRPr lang="en-GB" dirty="0">
              <a:latin typeface="Arial" pitchFamily="34" charset="0"/>
              <a:cs typeface="Arial" pitchFamily="34" charset="0"/>
            </a:endParaRPr>
          </a:p>
          <a:p>
            <a:pPr marL="361950" indent="-361950">
              <a:buFont typeface="Arial" pitchFamily="34" charset="0"/>
              <a:buChar char="•"/>
              <a:defRPr/>
            </a:pPr>
            <a:r>
              <a:rPr lang="en-GB" dirty="0">
                <a:latin typeface="Arial" pitchFamily="34" charset="0"/>
                <a:cs typeface="Arial" pitchFamily="34" charset="0"/>
              </a:rPr>
              <a:t>Treat each text separately</a:t>
            </a:r>
          </a:p>
          <a:p>
            <a:pPr marL="180975" indent="-180975">
              <a:buFont typeface="Arial" pitchFamily="34" charset="0"/>
              <a:buChar char="•"/>
              <a:defRPr/>
            </a:pPr>
            <a:endParaRPr lang="en-GB" dirty="0">
              <a:latin typeface="Arial" pitchFamily="34" charset="0"/>
              <a:cs typeface="Arial" pitchFamily="34" charset="0"/>
            </a:endParaRPr>
          </a:p>
          <a:p>
            <a:pPr marL="361950" indent="-361950">
              <a:buFont typeface="Arial" pitchFamily="34" charset="0"/>
              <a:buChar char="•"/>
              <a:defRPr/>
            </a:pPr>
            <a:r>
              <a:rPr lang="en-GB" dirty="0">
                <a:latin typeface="Arial" pitchFamily="34" charset="0"/>
                <a:cs typeface="Arial" pitchFamily="34" charset="0"/>
              </a:rPr>
              <a:t>Write a comparative introduction and conclusion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but </a:t>
            </a:r>
            <a:r>
              <a:rPr lang="en-GB" dirty="0">
                <a:latin typeface="Arial" pitchFamily="34" charset="0"/>
                <a:cs typeface="Arial" pitchFamily="34" charset="0"/>
              </a:rPr>
              <a:t>analyse each text separately in the main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body </a:t>
            </a:r>
            <a:r>
              <a:rPr lang="en-GB" dirty="0">
                <a:latin typeface="Arial" pitchFamily="34" charset="0"/>
                <a:cs typeface="Arial" pitchFamily="34" charset="0"/>
              </a:rPr>
              <a:t>of the answer</a:t>
            </a:r>
          </a:p>
          <a:p>
            <a:pPr marL="180975" indent="-180975">
              <a:defRPr/>
            </a:pPr>
            <a:endParaRPr lang="en-GB" dirty="0">
              <a:latin typeface="Arial" pitchFamily="34" charset="0"/>
              <a:cs typeface="Arial" pitchFamily="34" charset="0"/>
            </a:endParaRPr>
          </a:p>
          <a:p>
            <a:pPr marL="361950" indent="-361950">
              <a:buFont typeface="Arial" pitchFamily="34" charset="0"/>
              <a:buChar char="•"/>
              <a:defRPr/>
            </a:pPr>
            <a:r>
              <a:rPr lang="en-GB" dirty="0">
                <a:latin typeface="Arial" pitchFamily="34" charset="0"/>
                <a:cs typeface="Arial" pitchFamily="34" charset="0"/>
              </a:rPr>
              <a:t>Conduct an integrated comparative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analysis</a:t>
            </a:r>
            <a:endParaRPr lang="en-GB" dirty="0">
              <a:latin typeface="Arial" pitchFamily="34" charset="0"/>
              <a:cs typeface="Arial" pitchFamily="34" charset="0"/>
            </a:endParaRP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74728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j-lt"/>
              </a:rPr>
              <a:t>AO1 Assessment hierarchy</a:t>
            </a:r>
            <a:endParaRPr lang="en-GB" dirty="0">
              <a:latin typeface="+mj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Slide 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0000" y="1835015"/>
            <a:ext cx="8045200" cy="4406804"/>
          </a:xfrm>
        </p:spPr>
        <p:txBody>
          <a:bodyPr/>
          <a:lstStyle/>
          <a:p>
            <a:pPr marL="361950" indent="-361950">
              <a:buFont typeface="Arial" pitchFamily="34" charset="0"/>
              <a:buChar char="•"/>
              <a:defRPr/>
            </a:pPr>
            <a:r>
              <a:rPr lang="en-GB" dirty="0">
                <a:cs typeface="Arial" charset="0"/>
              </a:rPr>
              <a:t>sentence types, clauses, clause elements and </a:t>
            </a:r>
            <a:r>
              <a:rPr lang="en-GB" dirty="0" smtClean="0">
                <a:cs typeface="Arial" charset="0"/>
              </a:rPr>
              <a:t>                                </a:t>
            </a:r>
            <a:r>
              <a:rPr lang="en-GB" b="1" dirty="0" smtClean="0">
                <a:cs typeface="Arial" charset="0"/>
              </a:rPr>
              <a:t>HIGH</a:t>
            </a:r>
            <a:r>
              <a:rPr lang="en-GB" b="1" dirty="0">
                <a:cs typeface="Arial" charset="0"/>
              </a:rPr>
              <a:t> </a:t>
            </a:r>
            <a:r>
              <a:rPr lang="en-GB" dirty="0" smtClean="0">
                <a:cs typeface="Arial" charset="0"/>
              </a:rPr>
              <a:t>clause </a:t>
            </a:r>
            <a:r>
              <a:rPr lang="en-GB" dirty="0">
                <a:cs typeface="Arial" charset="0"/>
              </a:rPr>
              <a:t>linking </a:t>
            </a:r>
            <a:r>
              <a:rPr lang="en-GB" dirty="0" smtClean="0">
                <a:cs typeface="Arial" charset="0"/>
              </a:rPr>
              <a:t>  </a:t>
            </a:r>
          </a:p>
          <a:p>
            <a:pPr marL="361950" indent="-361950">
              <a:defRPr/>
            </a:pPr>
            <a:r>
              <a:rPr lang="en-GB" dirty="0" smtClean="0">
                <a:cs typeface="Arial" charset="0"/>
              </a:rPr>
              <a:t>verb </a:t>
            </a:r>
            <a:r>
              <a:rPr lang="en-GB" dirty="0">
                <a:cs typeface="Arial" charset="0"/>
              </a:rPr>
              <a:t>tenses, aspect, voice, modality</a:t>
            </a:r>
          </a:p>
          <a:p>
            <a:pPr marL="361950" indent="-361950">
              <a:buFont typeface="Arial" pitchFamily="34" charset="0"/>
              <a:buChar char="•"/>
              <a:defRPr/>
            </a:pPr>
            <a:r>
              <a:rPr lang="en-GB" dirty="0">
                <a:cs typeface="Arial" charset="0"/>
              </a:rPr>
              <a:t>types of nouns, adjectives and adverbs</a:t>
            </a:r>
          </a:p>
          <a:p>
            <a:pPr marL="361950" indent="-361950">
              <a:buFont typeface="Arial" pitchFamily="34" charset="0"/>
              <a:buChar char="•"/>
              <a:defRPr/>
            </a:pPr>
            <a:r>
              <a:rPr lang="en-GB" dirty="0">
                <a:cs typeface="Arial" charset="0"/>
              </a:rPr>
              <a:t>interactive features</a:t>
            </a:r>
          </a:p>
          <a:p>
            <a:pPr marL="361950" indent="-361950">
              <a:buFont typeface="Arial" pitchFamily="34" charset="0"/>
              <a:buChar char="•"/>
              <a:defRPr/>
            </a:pPr>
            <a:r>
              <a:rPr lang="en-GB" dirty="0">
                <a:cs typeface="Arial" charset="0"/>
              </a:rPr>
              <a:t>word classes: adjectives, verbs, adverbs, conjunctions</a:t>
            </a:r>
          </a:p>
          <a:p>
            <a:pPr marL="361950" indent="-361950">
              <a:buFont typeface="Arial" pitchFamily="34" charset="0"/>
              <a:buChar char="•"/>
              <a:defRPr/>
            </a:pPr>
            <a:r>
              <a:rPr lang="en-GB" dirty="0">
                <a:cs typeface="Arial" charset="0"/>
              </a:rPr>
              <a:t>sentence functions</a:t>
            </a:r>
          </a:p>
          <a:p>
            <a:pPr marL="361950" indent="-361950">
              <a:buFont typeface="Arial" pitchFamily="34" charset="0"/>
              <a:buChar char="•"/>
              <a:defRPr/>
            </a:pPr>
            <a:r>
              <a:rPr lang="en-GB" dirty="0">
                <a:cs typeface="Arial" charset="0"/>
              </a:rPr>
              <a:t>pronouns</a:t>
            </a:r>
          </a:p>
          <a:p>
            <a:pPr marL="361950" indent="-361950">
              <a:buFont typeface="Arial" pitchFamily="34" charset="0"/>
              <a:buChar char="•"/>
              <a:defRPr/>
            </a:pPr>
            <a:r>
              <a:rPr lang="en-GB" dirty="0">
                <a:cs typeface="Arial" charset="0"/>
              </a:rPr>
              <a:t>lexical-semantic features</a:t>
            </a:r>
          </a:p>
          <a:p>
            <a:pPr marL="361950" indent="-361950">
              <a:buFont typeface="Arial" pitchFamily="34" charset="0"/>
              <a:buChar char="•"/>
              <a:defRPr/>
            </a:pPr>
            <a:r>
              <a:rPr lang="en-GB" dirty="0">
                <a:cs typeface="Arial" charset="0"/>
              </a:rPr>
              <a:t>complexity, formality</a:t>
            </a:r>
          </a:p>
          <a:p>
            <a:pPr marL="361950" indent="-361950">
              <a:buFont typeface="Arial" pitchFamily="34" charset="0"/>
              <a:buChar char="•"/>
              <a:defRPr/>
            </a:pPr>
            <a:r>
              <a:rPr lang="en-GB" dirty="0">
                <a:cs typeface="Arial" charset="0"/>
              </a:rPr>
              <a:t>graphology, </a:t>
            </a:r>
            <a:r>
              <a:rPr lang="en-GB" dirty="0" smtClean="0">
                <a:cs typeface="Arial" charset="0"/>
              </a:rPr>
              <a:t>phonology                                                                                                    </a:t>
            </a:r>
          </a:p>
          <a:p>
            <a:pPr marL="0" indent="0">
              <a:buNone/>
              <a:defRPr/>
            </a:pPr>
            <a:r>
              <a:rPr lang="en-GB" dirty="0" smtClean="0">
                <a:cs typeface="Arial" charset="0"/>
              </a:rPr>
              <a:t>                                                                                                                </a:t>
            </a:r>
            <a:r>
              <a:rPr lang="en-GB" b="1" dirty="0" smtClean="0">
                <a:cs typeface="Arial" charset="0"/>
              </a:rPr>
              <a:t>LOW</a:t>
            </a:r>
            <a:endParaRPr lang="en-GB" b="1" dirty="0">
              <a:cs typeface="Arial" charset="0"/>
            </a:endParaRPr>
          </a:p>
          <a:p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910332" y="2215514"/>
            <a:ext cx="17362" cy="2849880"/>
          </a:xfrm>
          <a:prstGeom prst="straightConnector1">
            <a:avLst/>
          </a:prstGeom>
          <a:ln>
            <a:solidFill>
              <a:schemeClr val="bg2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1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j-lt"/>
                <a:cs typeface="Arial" charset="0"/>
              </a:rPr>
              <a:t>AO1</a:t>
            </a:r>
            <a:r>
              <a:rPr lang="en-GB" sz="2800" dirty="0">
                <a:cs typeface="Arial" charset="0"/>
              </a:rPr>
              <a:t/>
            </a:r>
            <a:br>
              <a:rPr lang="en-GB" sz="2800" dirty="0">
                <a:cs typeface="Arial" charset="0"/>
              </a:rPr>
            </a:b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Slide 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0000" y="1884436"/>
            <a:ext cx="8045200" cy="468010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GB" b="1" dirty="0" smtClean="0">
                <a:cs typeface="Arial" charset="0"/>
              </a:rPr>
              <a:t>Key message:</a:t>
            </a:r>
          </a:p>
          <a:p>
            <a:pPr>
              <a:buFont typeface="Arial" charset="0"/>
              <a:buNone/>
            </a:pPr>
            <a:endParaRPr lang="en-GB" dirty="0"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GB" dirty="0" smtClean="0">
                <a:cs typeface="Arial" charset="0"/>
              </a:rPr>
              <a:t>Grammar can play an important role in the creation of meaning:</a:t>
            </a:r>
          </a:p>
          <a:p>
            <a:pPr>
              <a:buFont typeface="Arial" charset="0"/>
              <a:buNone/>
            </a:pPr>
            <a:endParaRPr lang="en-GB" dirty="0">
              <a:cs typeface="Arial" charset="0"/>
            </a:endParaRPr>
          </a:p>
          <a:p>
            <a:pPr>
              <a:buNone/>
            </a:pPr>
            <a:r>
              <a:rPr lang="en-GB" i="1" dirty="0" smtClean="0">
                <a:cs typeface="Arial" charset="0"/>
              </a:rPr>
              <a:t>How do these sentences differ grammatically and how do these differences</a:t>
            </a:r>
          </a:p>
          <a:p>
            <a:pPr>
              <a:buNone/>
            </a:pPr>
            <a:r>
              <a:rPr lang="en-GB" i="1" dirty="0" smtClean="0">
                <a:cs typeface="Arial" charset="0"/>
              </a:rPr>
              <a:t>change the meanings created?</a:t>
            </a:r>
            <a:endParaRPr lang="en-GB" i="1" dirty="0">
              <a:cs typeface="Arial" charset="0"/>
            </a:endParaRPr>
          </a:p>
          <a:p>
            <a:pPr>
              <a:buFont typeface="Arial" charset="0"/>
              <a:buNone/>
            </a:pPr>
            <a:endParaRPr lang="en-GB" dirty="0">
              <a:cs typeface="Arial" charset="0"/>
            </a:endParaRPr>
          </a:p>
          <a:p>
            <a:pPr marL="361950" indent="-361950">
              <a:buFont typeface="Arial" charset="0"/>
              <a:buNone/>
            </a:pPr>
            <a:r>
              <a:rPr lang="en-GB" dirty="0" smtClean="0">
                <a:cs typeface="Arial" charset="0"/>
              </a:rPr>
              <a:t>a) 	If </a:t>
            </a:r>
            <a:r>
              <a:rPr lang="en-GB" dirty="0">
                <a:cs typeface="Arial" charset="0"/>
              </a:rPr>
              <a:t>their ships escaped me, it would break my heart.</a:t>
            </a:r>
          </a:p>
          <a:p>
            <a:pPr>
              <a:buFont typeface="Arial" charset="0"/>
              <a:buNone/>
            </a:pPr>
            <a:endParaRPr lang="en-GB" dirty="0">
              <a:cs typeface="Arial" charset="0"/>
            </a:endParaRPr>
          </a:p>
          <a:p>
            <a:pPr marL="361950" indent="-361950">
              <a:buFont typeface="Arial" charset="0"/>
              <a:buNone/>
            </a:pPr>
            <a:r>
              <a:rPr lang="en-GB" dirty="0" smtClean="0">
                <a:cs typeface="Arial" charset="0"/>
              </a:rPr>
              <a:t>b) 	It </a:t>
            </a:r>
            <a:r>
              <a:rPr lang="en-GB" dirty="0">
                <a:cs typeface="Arial" charset="0"/>
              </a:rPr>
              <a:t>would break my heart if their ships escaped me.</a:t>
            </a:r>
          </a:p>
          <a:p>
            <a:pPr>
              <a:buFont typeface="Arial" charset="0"/>
              <a:buNone/>
            </a:pPr>
            <a:endParaRPr lang="en-GB" dirty="0">
              <a:cs typeface="Arial" charset="0"/>
            </a:endParaRPr>
          </a:p>
          <a:p>
            <a:pPr marL="361950" indent="-361950">
              <a:buFont typeface="Arial" charset="0"/>
              <a:buNone/>
            </a:pPr>
            <a:r>
              <a:rPr lang="en-GB" dirty="0" smtClean="0">
                <a:cs typeface="Arial" charset="0"/>
              </a:rPr>
              <a:t>c) 	If </a:t>
            </a:r>
            <a:r>
              <a:rPr lang="en-GB" dirty="0">
                <a:cs typeface="Arial" charset="0"/>
              </a:rPr>
              <a:t>I lost their ships, it would break my heart.</a:t>
            </a:r>
          </a:p>
          <a:p>
            <a:pPr>
              <a:buFont typeface="Arial" charset="0"/>
              <a:buNone/>
            </a:pPr>
            <a:endParaRPr lang="en-GB" dirty="0">
              <a:cs typeface="Arial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167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j-lt"/>
                <a:cs typeface="Arial" charset="0"/>
              </a:rPr>
              <a:t>Section A – Question One   </a:t>
            </a:r>
            <a:r>
              <a:rPr lang="en-GB" sz="2400" dirty="0">
                <a:cs typeface="Arial" charset="0"/>
              </a:rPr>
              <a:t/>
            </a:r>
            <a:br>
              <a:rPr lang="en-GB" sz="2400" dirty="0">
                <a:cs typeface="Arial" charset="0"/>
              </a:rPr>
            </a:br>
            <a:r>
              <a:rPr lang="en-GB" sz="2400" dirty="0">
                <a:cs typeface="Arial" charset="0"/>
              </a:rPr>
              <a:t> 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Slide 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0000" y="1870950"/>
            <a:ext cx="8045200" cy="4406804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AO3ii Critical Discourse Analysis</a:t>
            </a:r>
            <a:br>
              <a:rPr lang="en-GB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</a:b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GB" dirty="0">
                <a:solidFill>
                  <a:prstClr val="black"/>
                </a:solidFill>
                <a:cs typeface="Arial" pitchFamily="34" charset="0"/>
              </a:rPr>
              <a:t>This critical framework was presented by Norman </a:t>
            </a:r>
            <a:r>
              <a:rPr lang="en-GB" dirty="0" err="1" smtClean="0">
                <a:solidFill>
                  <a:prstClr val="black"/>
                </a:solidFill>
                <a:cs typeface="Arial" pitchFamily="34" charset="0"/>
              </a:rPr>
              <a:t>Fairclough</a:t>
            </a:r>
            <a:r>
              <a:rPr lang="en-GB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GB" dirty="0">
                <a:solidFill>
                  <a:prstClr val="black"/>
                </a:solidFill>
                <a:cs typeface="Arial" pitchFamily="34" charset="0"/>
              </a:rPr>
              <a:t>in </a:t>
            </a:r>
            <a:r>
              <a:rPr lang="en-GB" i="1" dirty="0">
                <a:solidFill>
                  <a:prstClr val="black"/>
                </a:solidFill>
                <a:cs typeface="Arial" pitchFamily="34" charset="0"/>
              </a:rPr>
              <a:t>Language and Power </a:t>
            </a:r>
            <a:r>
              <a:rPr lang="en-GB" dirty="0">
                <a:solidFill>
                  <a:prstClr val="black"/>
                </a:solidFill>
                <a:cs typeface="Arial" pitchFamily="34" charset="0"/>
              </a:rPr>
              <a:t>(1989), Longman, </a:t>
            </a:r>
            <a:r>
              <a:rPr lang="en-GB" dirty="0" smtClean="0">
                <a:solidFill>
                  <a:prstClr val="black"/>
                </a:solidFill>
                <a:cs typeface="Arial" pitchFamily="34" charset="0"/>
              </a:rPr>
              <a:t>London</a:t>
            </a:r>
            <a:r>
              <a:rPr lang="en-GB" dirty="0">
                <a:solidFill>
                  <a:prstClr val="black"/>
                </a:solidFill>
                <a:cs typeface="Arial" pitchFamily="34" charset="0"/>
              </a:rPr>
              <a:t>. For the purposes of this Unit, it has three main </a:t>
            </a:r>
            <a:r>
              <a:rPr lang="en-GB" dirty="0" smtClean="0">
                <a:solidFill>
                  <a:prstClr val="black"/>
                </a:solidFill>
                <a:cs typeface="Arial" pitchFamily="34" charset="0"/>
              </a:rPr>
              <a:t>elements:</a:t>
            </a:r>
          </a:p>
          <a:p>
            <a:pPr marL="0" indent="0">
              <a:buNone/>
              <a:defRPr/>
            </a:pPr>
            <a:endParaRPr lang="en-GB" dirty="0">
              <a:solidFill>
                <a:prstClr val="black"/>
              </a:solidFill>
              <a:cs typeface="Arial" pitchFamily="34" charset="0"/>
            </a:endParaRPr>
          </a:p>
          <a:p>
            <a:pPr marL="361950" indent="-361950">
              <a:buFont typeface="Arial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cs typeface="Arial" pitchFamily="34" charset="0"/>
              </a:rPr>
              <a:t>Representation of topics</a:t>
            </a:r>
          </a:p>
          <a:p>
            <a:pPr marL="361950" indent="-361950">
              <a:buFont typeface="Arial" charset="0"/>
              <a:buChar char="•"/>
              <a:defRPr/>
            </a:pPr>
            <a:endParaRPr lang="en-GB" dirty="0" smtClean="0">
              <a:solidFill>
                <a:prstClr val="black"/>
              </a:solidFill>
              <a:cs typeface="Arial" pitchFamily="34" charset="0"/>
            </a:endParaRPr>
          </a:p>
          <a:p>
            <a:pPr marL="361950" indent="-361950">
              <a:buFont typeface="Arial" charset="0"/>
              <a:buChar char="•"/>
              <a:defRPr/>
            </a:pPr>
            <a:r>
              <a:rPr lang="en-GB" dirty="0" smtClean="0">
                <a:solidFill>
                  <a:prstClr val="black"/>
                </a:solidFill>
                <a:cs typeface="Arial" pitchFamily="34" charset="0"/>
              </a:rPr>
              <a:t>Authorial </a:t>
            </a:r>
            <a:r>
              <a:rPr lang="en-GB" dirty="0">
                <a:solidFill>
                  <a:prstClr val="black"/>
                </a:solidFill>
                <a:cs typeface="Arial" pitchFamily="34" charset="0"/>
              </a:rPr>
              <a:t>self-presentation</a:t>
            </a:r>
          </a:p>
          <a:p>
            <a:pPr marL="361950" indent="-361950">
              <a:buFont typeface="Arial" charset="0"/>
              <a:buChar char="•"/>
              <a:defRPr/>
            </a:pPr>
            <a:endParaRPr lang="en-GB" dirty="0" smtClean="0">
              <a:solidFill>
                <a:prstClr val="black"/>
              </a:solidFill>
              <a:cs typeface="Arial" pitchFamily="34" charset="0"/>
            </a:endParaRPr>
          </a:p>
          <a:p>
            <a:pPr marL="361950" indent="-361950">
              <a:buFont typeface="Arial" charset="0"/>
              <a:buChar char="•"/>
              <a:defRPr/>
            </a:pPr>
            <a:r>
              <a:rPr lang="en-GB" dirty="0" smtClean="0">
                <a:solidFill>
                  <a:prstClr val="black"/>
                </a:solidFill>
                <a:cs typeface="Arial" pitchFamily="34" charset="0"/>
              </a:rPr>
              <a:t>Audience positioning</a:t>
            </a:r>
            <a:endParaRPr lang="en-GB" dirty="0">
              <a:solidFill>
                <a:prstClr val="black"/>
              </a:solidFill>
              <a:cs typeface="Arial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814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a13f57d2-a43e-4c6a-916e-55d17d1ed4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5983136-b0ff-4387-93c0-fbee5235ff2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7fa2ef-e9ea-414d-b0f6-2ce6df2f8e5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dd00ac3-4a35-409e-8614-686cd1be454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dd00ac3-4a35-409e-8614-686cd1be454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09fcbf2-cd22-4536-933c-17fd83cdf3f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3eb304f6-1fdb-4c0b-b357-17b0d3a48ec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9dc94513-6d38-444f-8c9b-efdad2594f2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ba5d65d-bea3-4df6-8407-1e1b228e55b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78988597-3964-4ce4-8ba0-68c46d563c5c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5c1fce5-bb2c-4375-be5b-f09761becbc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09fcbf2-cd22-4536-933c-17fd83cdf3f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5c1fce5-bb2c-4375-be5b-f09761becbc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c289cb7-b3f2-423b-b332-b2eafcb52cf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15f66bee-40ea-4370-ac74-91de4c35cad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5c1fce5-bb2c-4375-be5b-f09761becbc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69d27b4-6aed-43ab-9542-650d22b5ee3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2c938be0-85c3-4515-8b9c-1946db8f739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3eb304f6-1fdb-4c0b-b357-17b0d3a48ec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9dc94513-6d38-444f-8c9b-efdad2594f2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78988597-3964-4ce4-8ba0-68c46d563c5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5c1fce5-bb2c-4375-be5b-f09761becbc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5c1fce5-bb2c-4375-be5b-f09761becbc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ba5d65d-bea3-4df6-8407-1e1b228e55b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dd00ac3-4a35-409e-8614-686cd1be454a"/>
</p:tagLst>
</file>

<file path=ppt/theme/theme1.xml><?xml version="1.0" encoding="utf-8"?>
<a:theme xmlns:a="http://schemas.openxmlformats.org/drawingml/2006/main" name="Theme1">
  <a:themeElements>
    <a:clrScheme name="AQA PowerPoint1">
      <a:dk1>
        <a:srgbClr val="4B4B4B"/>
      </a:dk1>
      <a:lt1>
        <a:srgbClr val="FFFFFF"/>
      </a:lt1>
      <a:dk2>
        <a:srgbClr val="412878"/>
      </a:dk2>
      <a:lt2>
        <a:srgbClr val="FFFFFE"/>
      </a:lt2>
      <a:accent1>
        <a:srgbClr val="C8194B"/>
      </a:accent1>
      <a:accent2>
        <a:srgbClr val="3273AF"/>
      </a:accent2>
      <a:accent3>
        <a:srgbClr val="C84B32"/>
      </a:accent3>
      <a:accent4>
        <a:srgbClr val="418C87"/>
      </a:accent4>
      <a:accent5>
        <a:srgbClr val="AF64A0"/>
      </a:accent5>
      <a:accent6>
        <a:srgbClr val="4B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ppt177E.tmp</Template>
  <TotalTime>1621</TotalTime>
  <Words>2115</Words>
  <Application>Microsoft Office PowerPoint</Application>
  <PresentationFormat>On-screen Show (4:3)</PresentationFormat>
  <Paragraphs>451</Paragraphs>
  <Slides>43</Slides>
  <Notes>29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Theme1</vt:lpstr>
      <vt:lpstr>A-level English Language A Feedback on Unit 1 (ENGA1) </vt:lpstr>
      <vt:lpstr>Key questions for this online training session</vt:lpstr>
      <vt:lpstr>Structure of the session </vt:lpstr>
      <vt:lpstr>ENGA1 - Structure</vt:lpstr>
      <vt:lpstr>Planning</vt:lpstr>
      <vt:lpstr>Approaches</vt:lpstr>
      <vt:lpstr>AO1 Assessment hierarchy</vt:lpstr>
      <vt:lpstr>AO1 </vt:lpstr>
      <vt:lpstr>Section A – Question One     </vt:lpstr>
      <vt:lpstr>Section A – Question One    </vt:lpstr>
      <vt:lpstr>Section A – Question One     </vt:lpstr>
      <vt:lpstr>Section A – Question One</vt:lpstr>
      <vt:lpstr>Marking Exercise </vt:lpstr>
      <vt:lpstr>What did students do well in summer 2013?</vt:lpstr>
      <vt:lpstr>What did students do well in summer 2013?</vt:lpstr>
      <vt:lpstr>What qualities characterise A grade responses?</vt:lpstr>
      <vt:lpstr>What qualities characterise A grade responses?</vt:lpstr>
      <vt:lpstr>Assessing mid-level responses</vt:lpstr>
      <vt:lpstr>Marking exercise</vt:lpstr>
      <vt:lpstr>Developing mid-level students</vt:lpstr>
      <vt:lpstr>Developing mid-level students</vt:lpstr>
      <vt:lpstr>What did students do less well in summer 2013?</vt:lpstr>
      <vt:lpstr>PowerPoint Presentation</vt:lpstr>
      <vt:lpstr>What are the implications for teaching and learning?</vt:lpstr>
      <vt:lpstr>Implications for teaching</vt:lpstr>
      <vt:lpstr>PowerPoint Presentation</vt:lpstr>
      <vt:lpstr>PowerPoint Presentation</vt:lpstr>
      <vt:lpstr>PowerPoint Presentation</vt:lpstr>
      <vt:lpstr>Assessment Objectives for Section B</vt:lpstr>
      <vt:lpstr>What did students do well in summer 2013?</vt:lpstr>
      <vt:lpstr>What qualities characterise A grade responses?</vt:lpstr>
      <vt:lpstr>What qualities characterise A/A* responses?</vt:lpstr>
      <vt:lpstr>What did candidates do less well in summer 2013?</vt:lpstr>
      <vt:lpstr>Assessing mid-level responses</vt:lpstr>
      <vt:lpstr>Strengths in Task 5</vt:lpstr>
      <vt:lpstr>Areas for development</vt:lpstr>
      <vt:lpstr>Developing mid-level students</vt:lpstr>
      <vt:lpstr>PowerPoint Presentation</vt:lpstr>
      <vt:lpstr>Tackling Questions 4 and 5</vt:lpstr>
      <vt:lpstr>Key learning points</vt:lpstr>
      <vt:lpstr>A resource for knowledge/skill development</vt:lpstr>
      <vt:lpstr>PowerPoint Presentation</vt:lpstr>
      <vt:lpstr>PowerPoint Presentation</vt:lpstr>
    </vt:vector>
  </TitlesOfParts>
  <Company>AQA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MHolmes</dc:creator>
  <cp:lastModifiedBy>MHolmes</cp:lastModifiedBy>
  <cp:revision>184</cp:revision>
  <cp:lastPrinted>2013-10-14T21:02:16Z</cp:lastPrinted>
  <dcterms:created xsi:type="dcterms:W3CDTF">2013-02-07T15:48:28Z</dcterms:created>
  <dcterms:modified xsi:type="dcterms:W3CDTF">2013-12-10T09:56:02Z</dcterms:modified>
</cp:coreProperties>
</file>